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76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7" r:id="rId18"/>
    <p:sldId id="279" r:id="rId19"/>
    <p:sldId id="270" r:id="rId20"/>
    <p:sldId id="275" r:id="rId21"/>
  </p:sldIdLst>
  <p:sldSz cx="18288000" cy="10287000"/>
  <p:notesSz cx="6858000" cy="9144000"/>
  <p:embeddedFontLst>
    <p:embeddedFont>
      <p:font typeface="Arial" panose="020B0604020202020204" pitchFamily="34" charset="0"/>
      <p:regular r:id="rId22"/>
    </p:embeddedFont>
    <p:embeddedFont>
      <p:font typeface="Arial Bold" panose="020B0704020202020204" pitchFamily="34" charset="0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nva Sans" panose="020B0604020202020204" charset="0"/>
      <p:regular r:id="rId29"/>
    </p:embeddedFont>
    <p:embeddedFont>
      <p:font typeface="Cooper Hewitt Bold" panose="020B0604020202020204" charset="0"/>
      <p:regular r:id="rId30"/>
    </p:embeddedFont>
    <p:embeddedFont>
      <p:font typeface="Montserrat" panose="020B0604020202020204" charset="0"/>
      <p:regular r:id="rId31"/>
    </p:embeddedFont>
    <p:embeddedFont>
      <p:font typeface="Montserrat Bold" panose="020B0604020202020204" charset="0"/>
      <p:regular r:id="rId32"/>
    </p:embeddedFont>
    <p:embeddedFont>
      <p:font typeface="Montserrat Semi-Bold" panose="020B0604020202020204" charset="0"/>
      <p:regular r:id="rId33"/>
    </p:embeddedFont>
    <p:embeddedFont>
      <p:font typeface="Montserrat Ultra-Bold" panose="020B0604020202020204" charset="0"/>
      <p:regular r:id="rId34"/>
    </p:embeddedFont>
    <p:embeddedFont>
      <p:font typeface="Norwester" panose="020B0604020202020204" charset="0"/>
      <p:regular r:id="rId35"/>
    </p:embeddedFont>
    <p:embeddedFont>
      <p:font typeface="Oswald Bold" panose="020B0604020202020204" charset="0"/>
      <p:regular r:id="rId36"/>
    </p:embeddedFont>
    <p:embeddedFont>
      <p:font typeface="Poppins" panose="020B0604020202020204" charset="0"/>
      <p:regular r:id="rId37"/>
    </p:embeddedFont>
    <p:embeddedFont>
      <p:font typeface="Poppins Semi-Bold" panose="020B0604020202020204" charset="0"/>
      <p:regular r:id="rId38"/>
    </p:embeddedFont>
    <p:embeddedFont>
      <p:font typeface="Roboto" panose="020B0604020202020204" charset="0"/>
      <p:regular r:id="rId39"/>
    </p:embeddedFont>
    <p:embeddedFont>
      <p:font typeface="Roboto Bold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6" d="100"/>
          <a:sy n="46" d="100"/>
        </p:scale>
        <p:origin x="44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slide" Target="slides/slide20.xml"/><Relationship Id="rId34" Type="http://schemas.openxmlformats.org/officeDocument/2006/relationships/font" Target="fonts/font1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hyperlink" Target="https://networks.au-ibar.org/show/fisheries-3" TargetMode="External"/><Relationship Id="rId4" Type="http://schemas.openxmlformats.org/officeDocument/2006/relationships/hyperlink" Target="https://networks.au-ibar.org/show/conserving-aquatic-biodiversity-in-african-blue-econom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tworks.au-ibar.org/show/fisheries-3/calendar" TargetMode="External"/><Relationship Id="rId5" Type="http://schemas.openxmlformats.org/officeDocument/2006/relationships/hyperlink" Target="https://networks.au-ibar.org/show/au-ibar/calendar" TargetMode="External"/><Relationship Id="rId4" Type="http://schemas.openxmlformats.org/officeDocument/2006/relationships/hyperlink" Target="http://repository.au-ibar.org/handle/123456789/116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B9_T4J57O8o" TargetMode="Externa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3063414" y="9227798"/>
            <a:ext cx="8115511" cy="57150"/>
          </a:xfrm>
          <a:prstGeom prst="line">
            <a:avLst/>
          </a:prstGeom>
          <a:ln w="104775" cap="flat">
            <a:solidFill>
              <a:srgbClr val="F9B68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12355474" y="467759"/>
            <a:ext cx="4269765" cy="1748450"/>
          </a:xfrm>
          <a:custGeom>
            <a:avLst/>
            <a:gdLst/>
            <a:ahLst/>
            <a:cxnLst/>
            <a:rect l="l" t="t" r="r" b="b"/>
            <a:pathLst>
              <a:path w="4269765" h="1748450">
                <a:moveTo>
                  <a:pt x="0" y="0"/>
                </a:moveTo>
                <a:lnTo>
                  <a:pt x="4269764" y="0"/>
                </a:lnTo>
                <a:lnTo>
                  <a:pt x="4269764" y="1748449"/>
                </a:lnTo>
                <a:lnTo>
                  <a:pt x="0" y="17484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021768" y="329901"/>
            <a:ext cx="2244464" cy="2257314"/>
          </a:xfrm>
          <a:custGeom>
            <a:avLst/>
            <a:gdLst/>
            <a:ahLst/>
            <a:cxnLst/>
            <a:rect l="l" t="t" r="r" b="b"/>
            <a:pathLst>
              <a:path w="2244464" h="2257314">
                <a:moveTo>
                  <a:pt x="0" y="0"/>
                </a:moveTo>
                <a:lnTo>
                  <a:pt x="2244464" y="0"/>
                </a:lnTo>
                <a:lnTo>
                  <a:pt x="2244464" y="2257314"/>
                </a:lnTo>
                <a:lnTo>
                  <a:pt x="0" y="22573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10637" y="700907"/>
            <a:ext cx="5828081" cy="1515301"/>
          </a:xfrm>
          <a:custGeom>
            <a:avLst/>
            <a:gdLst/>
            <a:ahLst/>
            <a:cxnLst/>
            <a:rect l="l" t="t" r="r" b="b"/>
            <a:pathLst>
              <a:path w="5828081" h="1515301">
                <a:moveTo>
                  <a:pt x="0" y="0"/>
                </a:moveTo>
                <a:lnTo>
                  <a:pt x="5828081" y="0"/>
                </a:lnTo>
                <a:lnTo>
                  <a:pt x="5828081" y="1515301"/>
                </a:lnTo>
                <a:lnTo>
                  <a:pt x="0" y="15153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121170" y="2844203"/>
            <a:ext cx="14748230" cy="7646771"/>
          </a:xfrm>
          <a:custGeom>
            <a:avLst/>
            <a:gdLst/>
            <a:ahLst/>
            <a:cxnLst/>
            <a:rect l="l" t="t" r="r" b="b"/>
            <a:pathLst>
              <a:path w="14292610" h="7646771">
                <a:moveTo>
                  <a:pt x="0" y="0"/>
                </a:moveTo>
                <a:lnTo>
                  <a:pt x="14292610" y="0"/>
                </a:lnTo>
                <a:lnTo>
                  <a:pt x="14292610" y="7646771"/>
                </a:lnTo>
                <a:lnTo>
                  <a:pt x="0" y="76467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0091" b="-20091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3589185"/>
            <a:ext cx="8628779" cy="221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900">
                <a:solidFill>
                  <a:srgbClr val="051D64"/>
                </a:solidFill>
                <a:latin typeface="Oswald Bold"/>
              </a:rPr>
              <a:t> Communications &amp; Knowledge Management Implementation Status Report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7320" y="7056285"/>
            <a:ext cx="9220159" cy="191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3060B"/>
                </a:solidFill>
                <a:latin typeface="Cooper Hewitt Bold"/>
              </a:rPr>
              <a:t>CONSERVING AQUATIC BIODIVERSITY 2ND PROJECT TECHNICAL COMMITTEE MEETING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426015" cy="10287000"/>
            <a:chOff x="0" y="0"/>
            <a:chExt cx="11262398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6429" r="6429"/>
            <a:stretch>
              <a:fillRect/>
            </a:stretch>
          </p:blipFill>
          <p:spPr>
            <a:xfrm>
              <a:off x="0" y="0"/>
              <a:ext cx="11262398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9861986" y="9182100"/>
            <a:ext cx="7409758" cy="952500"/>
            <a:chOff x="0" y="0"/>
            <a:chExt cx="2607574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07574" cy="812800"/>
            </a:xfrm>
            <a:custGeom>
              <a:avLst/>
              <a:gdLst/>
              <a:ahLst/>
              <a:cxnLst/>
              <a:rect l="l" t="t" r="r" b="b"/>
              <a:pathLst>
                <a:path w="2607574" h="812800">
                  <a:moveTo>
                    <a:pt x="0" y="0"/>
                  </a:moveTo>
                  <a:lnTo>
                    <a:pt x="2607574" y="0"/>
                  </a:lnTo>
                  <a:lnTo>
                    <a:pt x="260757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0644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0" y="10391"/>
            <a:ext cx="8610600" cy="9464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23"/>
              </a:lnSpc>
            </a:pPr>
            <a:r>
              <a:rPr lang="en-US" sz="4186" dirty="0">
                <a:solidFill>
                  <a:srgbClr val="000000"/>
                </a:solidFill>
                <a:latin typeface="Arial"/>
              </a:rPr>
              <a:t>The plan addresses the 4 strategic objectives aligned to the conservation and protection of aquatic biodiversity and ecosystems in the context of the Africa Blue Economy Strategy.</a:t>
            </a:r>
          </a:p>
          <a:p>
            <a:pPr algn="just">
              <a:lnSpc>
                <a:spcPts val="5023"/>
              </a:lnSpc>
            </a:pPr>
            <a:endParaRPr lang="en-US" sz="4186" dirty="0">
              <a:solidFill>
                <a:srgbClr val="000000"/>
              </a:solidFill>
              <a:latin typeface="Arial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/>
              <a:t>Ratifying and/or aligning relevant international/regional instruments related to blue economy themes (with specific reference to protecting and conserving biodiversity)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/>
              <a:t>Optimizing conservation and sustainable biodiversity while minimizing conflicts among users of blue economy resources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/>
              <a:t>Strengthening measures for mitigating the negative impacts of coastal and marine tourism, oil, gas, deep sea mining and climate change on aquatic biodiversity and the environment.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/>
              <a:t>Strengthening gender inclusivity in aquatic biodiversity conservation and environmental management</a:t>
            </a:r>
          </a:p>
          <a:p>
            <a:pPr algn="just">
              <a:lnSpc>
                <a:spcPts val="5023"/>
              </a:lnSpc>
            </a:pPr>
            <a:br>
              <a:rPr lang="en-US" sz="4186" dirty="0">
                <a:solidFill>
                  <a:srgbClr val="000000"/>
                </a:solidFill>
                <a:latin typeface="Arial"/>
              </a:rPr>
            </a:br>
            <a:endParaRPr lang="en-US" sz="4186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82420" y="9708752"/>
            <a:ext cx="18852841" cy="0"/>
          </a:xfrm>
          <a:prstGeom prst="line">
            <a:avLst/>
          </a:prstGeom>
          <a:ln w="28575" cap="rnd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9332" y="8783928"/>
            <a:ext cx="7749732" cy="1486743"/>
          </a:xfrm>
          <a:prstGeom prst="rect">
            <a:avLst/>
          </a:prstGeom>
          <a:solidFill>
            <a:srgbClr val="19598D"/>
          </a:solidFill>
        </p:spPr>
      </p:sp>
      <p:sp>
        <p:nvSpPr>
          <p:cNvPr id="6" name="Freeform 6"/>
          <p:cNvSpPr/>
          <p:nvPr/>
        </p:nvSpPr>
        <p:spPr>
          <a:xfrm rot="-5400000">
            <a:off x="17359756" y="1224746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6"/>
                </a:lnTo>
                <a:lnTo>
                  <a:pt x="0" y="211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 flipV="1">
            <a:off x="17796074" y="2372402"/>
            <a:ext cx="0" cy="2456682"/>
          </a:xfrm>
          <a:prstGeom prst="line">
            <a:avLst/>
          </a:prstGeom>
          <a:ln w="28575" cap="rnd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9144000" y="452419"/>
            <a:ext cx="6787591" cy="1064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57"/>
              </a:lnSpc>
              <a:spcBef>
                <a:spcPct val="0"/>
              </a:spcBef>
            </a:pPr>
            <a:r>
              <a:rPr lang="en-US" sz="8057">
                <a:solidFill>
                  <a:srgbClr val="19598D"/>
                </a:solidFill>
                <a:latin typeface="Montserrat Ultra-Bold"/>
              </a:rPr>
              <a:t>Objectives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3999" y="1997336"/>
            <a:ext cx="8532277" cy="91909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4289" lvl="1" indent="-347145" algn="just">
              <a:lnSpc>
                <a:spcPts val="4502"/>
              </a:lnSpc>
              <a:buFont typeface="Arial"/>
              <a:buChar char="•"/>
            </a:pPr>
            <a:r>
              <a:rPr lang="en-US" sz="3215" dirty="0">
                <a:solidFill>
                  <a:srgbClr val="000000"/>
                </a:solidFill>
                <a:latin typeface="Montserrat"/>
              </a:rPr>
              <a:t>Raise awareness on aquatic biodiversity conservation within the context of the Africa Blue Economy Strategy.</a:t>
            </a:r>
          </a:p>
          <a:p>
            <a:pPr marL="694289" lvl="1" indent="-347145" algn="just">
              <a:lnSpc>
                <a:spcPts val="4502"/>
              </a:lnSpc>
              <a:buFont typeface="Arial"/>
              <a:buChar char="•"/>
            </a:pPr>
            <a:r>
              <a:rPr lang="en-US" sz="3215" dirty="0">
                <a:solidFill>
                  <a:srgbClr val="000000"/>
                </a:solidFill>
                <a:latin typeface="Montserrat"/>
              </a:rPr>
              <a:t>Advocate for aquatic biodiversity conservation (via research), policies, and best practices.</a:t>
            </a:r>
          </a:p>
          <a:p>
            <a:pPr marL="694289" lvl="1" indent="-347145" algn="just">
              <a:lnSpc>
                <a:spcPts val="4502"/>
              </a:lnSpc>
              <a:buFont typeface="Arial"/>
              <a:buChar char="•"/>
            </a:pPr>
            <a:r>
              <a:rPr lang="en-US" sz="3215" dirty="0">
                <a:solidFill>
                  <a:srgbClr val="000000"/>
                </a:solidFill>
                <a:latin typeface="Montserrat"/>
              </a:rPr>
              <a:t>Empower Science Communicators and partners to engage in better communication on conserving aquatic biodiversity.</a:t>
            </a:r>
          </a:p>
          <a:p>
            <a:pPr marL="694289" lvl="1" indent="-347145" algn="just">
              <a:lnSpc>
                <a:spcPts val="4502"/>
              </a:lnSpc>
              <a:buFont typeface="Arial"/>
              <a:buChar char="•"/>
            </a:pPr>
            <a:r>
              <a:rPr lang="en-US" sz="3215" dirty="0">
                <a:solidFill>
                  <a:srgbClr val="000000"/>
                </a:solidFill>
                <a:latin typeface="Montserrat"/>
              </a:rPr>
              <a:t>Facilitate networking and knowledge transfer among stakeholders.</a:t>
            </a:r>
          </a:p>
          <a:p>
            <a:pPr marL="694289" lvl="1" indent="-347145" algn="just">
              <a:lnSpc>
                <a:spcPts val="4502"/>
              </a:lnSpc>
              <a:buFont typeface="Arial"/>
              <a:buChar char="•"/>
            </a:pPr>
            <a:r>
              <a:rPr lang="en-US" sz="3215" dirty="0">
                <a:solidFill>
                  <a:srgbClr val="000000"/>
                </a:solidFill>
                <a:latin typeface="Montserrat"/>
              </a:rPr>
              <a:t>Align information resources and tools for stakeholder use.</a:t>
            </a:r>
          </a:p>
          <a:p>
            <a:pPr algn="just">
              <a:lnSpc>
                <a:spcPts val="4502"/>
              </a:lnSpc>
            </a:pPr>
            <a:endParaRPr lang="en-US" sz="3215" dirty="0">
              <a:solidFill>
                <a:srgbClr val="000000"/>
              </a:solidFill>
              <a:latin typeface="Montserra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28DAC0-C895-42CB-B6B0-902CB1B4F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2" y="1997337"/>
            <a:ext cx="9421179" cy="6809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06328" y="3387718"/>
            <a:ext cx="5781225" cy="5541039"/>
            <a:chOff x="0" y="0"/>
            <a:chExt cx="1376053" cy="13188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6053" cy="1318884"/>
            </a:xfrm>
            <a:custGeom>
              <a:avLst/>
              <a:gdLst/>
              <a:ahLst/>
              <a:cxnLst/>
              <a:rect l="l" t="t" r="r" b="b"/>
              <a:pathLst>
                <a:path w="1376053" h="1318884">
                  <a:moveTo>
                    <a:pt x="0" y="0"/>
                  </a:moveTo>
                  <a:lnTo>
                    <a:pt x="1376053" y="0"/>
                  </a:lnTo>
                  <a:lnTo>
                    <a:pt x="1376053" y="1318884"/>
                  </a:lnTo>
                  <a:lnTo>
                    <a:pt x="0" y="1318884"/>
                  </a:lnTo>
                  <a:close/>
                </a:path>
              </a:pathLst>
            </a:custGeom>
            <a:solidFill>
              <a:srgbClr val="2E276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030842" y="3345397"/>
            <a:ext cx="5781225" cy="5541039"/>
            <a:chOff x="0" y="0"/>
            <a:chExt cx="1376053" cy="13188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76053" cy="1318884"/>
            </a:xfrm>
            <a:custGeom>
              <a:avLst/>
              <a:gdLst/>
              <a:ahLst/>
              <a:cxnLst/>
              <a:rect l="l" t="t" r="r" b="b"/>
              <a:pathLst>
                <a:path w="1376053" h="1318884">
                  <a:moveTo>
                    <a:pt x="0" y="0"/>
                  </a:moveTo>
                  <a:lnTo>
                    <a:pt x="1376053" y="0"/>
                  </a:lnTo>
                  <a:lnTo>
                    <a:pt x="1376053" y="1318884"/>
                  </a:lnTo>
                  <a:lnTo>
                    <a:pt x="0" y="1318884"/>
                  </a:lnTo>
                  <a:close/>
                </a:path>
              </a:pathLst>
            </a:custGeom>
            <a:solidFill>
              <a:srgbClr val="2E276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56506" y="2405060"/>
            <a:ext cx="1880673" cy="188067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64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50820" y="2405060"/>
            <a:ext cx="1880673" cy="188067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64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2113634" y="2745836"/>
            <a:ext cx="1166417" cy="1199121"/>
          </a:xfrm>
          <a:custGeom>
            <a:avLst/>
            <a:gdLst/>
            <a:ahLst/>
            <a:cxnLst/>
            <a:rect l="l" t="t" r="r" b="b"/>
            <a:pathLst>
              <a:path w="1166417" h="1199121">
                <a:moveTo>
                  <a:pt x="0" y="0"/>
                </a:moveTo>
                <a:lnTo>
                  <a:pt x="1166418" y="0"/>
                </a:lnTo>
                <a:lnTo>
                  <a:pt x="1166418" y="1199121"/>
                </a:lnTo>
                <a:lnTo>
                  <a:pt x="0" y="11991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000318" y="2703515"/>
            <a:ext cx="1181679" cy="1199121"/>
          </a:xfrm>
          <a:custGeom>
            <a:avLst/>
            <a:gdLst/>
            <a:ahLst/>
            <a:cxnLst/>
            <a:rect l="l" t="t" r="r" b="b"/>
            <a:pathLst>
              <a:path w="1181679" h="1199121">
                <a:moveTo>
                  <a:pt x="0" y="0"/>
                </a:moveTo>
                <a:lnTo>
                  <a:pt x="1181679" y="0"/>
                </a:lnTo>
                <a:lnTo>
                  <a:pt x="1181679" y="1199120"/>
                </a:lnTo>
                <a:lnTo>
                  <a:pt x="0" y="11991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601335" y="357185"/>
            <a:ext cx="15085329" cy="1845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30"/>
              </a:lnSpc>
            </a:pPr>
            <a:r>
              <a:rPr lang="en-US" sz="4300">
                <a:solidFill>
                  <a:srgbClr val="000000"/>
                </a:solidFill>
                <a:latin typeface="Poppins Semi-Bold"/>
              </a:rPr>
              <a:t>The Communication Plan recognises two supporting elements supporting the three objectives. These relate to: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280052" y="5419328"/>
            <a:ext cx="4594012" cy="270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96"/>
              </a:lnSpc>
            </a:pPr>
            <a:r>
              <a:rPr lang="en-US" sz="2996">
                <a:solidFill>
                  <a:srgbClr val="FFFFFF"/>
                </a:solidFill>
                <a:latin typeface="Poppins"/>
              </a:rPr>
              <a:t>Raising public awareness on value of aquatic biodiversity by offering action perspectives to societal</a:t>
            </a:r>
          </a:p>
          <a:p>
            <a:pPr>
              <a:lnSpc>
                <a:spcPts val="3596"/>
              </a:lnSpc>
            </a:pPr>
            <a:r>
              <a:rPr lang="en-US" sz="2996">
                <a:solidFill>
                  <a:srgbClr val="FFFFFF"/>
                </a:solidFill>
                <a:latin typeface="Poppins"/>
              </a:rPr>
              <a:t>stakeholders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24448" y="5419328"/>
            <a:ext cx="4594012" cy="270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6"/>
              </a:lnSpc>
            </a:pPr>
            <a:r>
              <a:rPr lang="en-US" sz="2996">
                <a:solidFill>
                  <a:srgbClr val="FFFFFF"/>
                </a:solidFill>
                <a:latin typeface="Poppins"/>
              </a:rPr>
              <a:t>Increasing coherence and cooperation on continent-wide biodiversity initiatives through knowledge</a:t>
            </a:r>
          </a:p>
          <a:p>
            <a:pPr algn="just">
              <a:lnSpc>
                <a:spcPts val="3596"/>
              </a:lnSpc>
            </a:pPr>
            <a:r>
              <a:rPr lang="en-US" sz="2996">
                <a:solidFill>
                  <a:srgbClr val="FFFFFF"/>
                </a:solidFill>
                <a:latin typeface="Poppins"/>
              </a:rPr>
              <a:t>sharing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85841" y="4299480"/>
            <a:ext cx="4593178" cy="566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3533">
                <a:solidFill>
                  <a:srgbClr val="FFFFFF"/>
                </a:solidFill>
                <a:latin typeface="Poppins Semi-Bold"/>
              </a:rPr>
              <a:t>Communications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625283" y="4257158"/>
            <a:ext cx="4593178" cy="566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3533">
                <a:solidFill>
                  <a:srgbClr val="FFFFFF"/>
                </a:solidFill>
                <a:latin typeface="Poppins Semi-Bold"/>
              </a:rPr>
              <a:t>Knowledge Sharing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95315" y="3910723"/>
            <a:ext cx="159471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5167608" y="3602033"/>
            <a:ext cx="618183" cy="61818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64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883340" y="3601631"/>
            <a:ext cx="618183" cy="61818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644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998365">
            <a:off x="12672713" y="3677597"/>
            <a:ext cx="618183" cy="61818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64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77132" y="1532628"/>
            <a:ext cx="16322942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en-US" sz="4500">
                <a:solidFill>
                  <a:srgbClr val="000000"/>
                </a:solidFill>
                <a:latin typeface="Poppins Semi-Bold"/>
              </a:rPr>
              <a:t>Responsibility Entities for Communications (people/ institutions)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2465" y="5833176"/>
            <a:ext cx="3312112" cy="461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7421" lvl="1" indent="-273711" algn="just">
              <a:lnSpc>
                <a:spcPts val="3042"/>
              </a:lnSpc>
              <a:buFont typeface="Arial"/>
              <a:buChar char="•"/>
            </a:pPr>
            <a:r>
              <a:rPr lang="en-US" sz="2535" dirty="0">
                <a:solidFill>
                  <a:srgbClr val="000000"/>
                </a:solidFill>
                <a:latin typeface="Arial"/>
              </a:rPr>
              <a:t>Website management (input, maintenance,</a:t>
            </a:r>
          </a:p>
          <a:p>
            <a:pPr marL="547421" lvl="1" indent="-273711" algn="just">
              <a:lnSpc>
                <a:spcPts val="3042"/>
              </a:lnSpc>
              <a:buFont typeface="Arial"/>
              <a:buChar char="•"/>
            </a:pPr>
            <a:r>
              <a:rPr lang="en-US" sz="2535" dirty="0">
                <a:solidFill>
                  <a:srgbClr val="000000"/>
                </a:solidFill>
                <a:latin typeface="Arial"/>
              </a:rPr>
              <a:t>Photo albums database)</a:t>
            </a:r>
          </a:p>
          <a:p>
            <a:pPr marL="547421" lvl="1" indent="-273711" algn="just">
              <a:lnSpc>
                <a:spcPts val="3042"/>
              </a:lnSpc>
              <a:buFont typeface="Arial"/>
              <a:buChar char="•"/>
            </a:pPr>
            <a:r>
              <a:rPr lang="en-US" sz="2535" dirty="0">
                <a:solidFill>
                  <a:srgbClr val="000000"/>
                </a:solidFill>
                <a:latin typeface="Arial"/>
              </a:rPr>
              <a:t>Media engagement</a:t>
            </a:r>
          </a:p>
          <a:p>
            <a:pPr marL="547421" lvl="1" indent="-273711">
              <a:lnSpc>
                <a:spcPts val="3042"/>
              </a:lnSpc>
              <a:buFont typeface="Arial"/>
              <a:buChar char="•"/>
            </a:pPr>
            <a:r>
              <a:rPr lang="en-US" sz="2535" dirty="0">
                <a:solidFill>
                  <a:srgbClr val="000000"/>
                </a:solidFill>
                <a:latin typeface="Arial"/>
              </a:rPr>
              <a:t> newsletter production,</a:t>
            </a:r>
          </a:p>
          <a:p>
            <a:pPr marL="547421" lvl="1" indent="-273711" algn="just">
              <a:lnSpc>
                <a:spcPts val="3042"/>
              </a:lnSpc>
              <a:buFont typeface="Arial"/>
              <a:buChar char="•"/>
            </a:pPr>
            <a:r>
              <a:rPr lang="en-US" sz="2535" dirty="0">
                <a:solidFill>
                  <a:srgbClr val="000000"/>
                </a:solidFill>
                <a:latin typeface="Arial"/>
              </a:rPr>
              <a:t>conference promotion and other exhibitions.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07255" y="4918082"/>
            <a:ext cx="3900789" cy="481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 Semi-Bold"/>
              </a:rPr>
              <a:t>Consultants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1442" y="6042726"/>
            <a:ext cx="3900789" cy="403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22"/>
              </a:lnSpc>
            </a:pPr>
            <a:r>
              <a:rPr lang="en-US" sz="2435">
                <a:solidFill>
                  <a:srgbClr val="000000"/>
                </a:solidFill>
                <a:latin typeface="Arial"/>
              </a:rPr>
              <a:t>enhancing networking and knowledge sharing that aims to develop relationships and networks with, among, and between producers and</a:t>
            </a:r>
          </a:p>
          <a:p>
            <a:pPr>
              <a:lnSpc>
                <a:spcPts val="2922"/>
              </a:lnSpc>
            </a:pPr>
            <a:r>
              <a:rPr lang="en-US" sz="2435">
                <a:solidFill>
                  <a:srgbClr val="000000"/>
                </a:solidFill>
                <a:latin typeface="Arial"/>
              </a:rPr>
              <a:t>users of knowledge by providing linkages, knowledge sources, and in some cases knowledge itself.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1442" y="5053312"/>
            <a:ext cx="3900789" cy="934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 Semi-Bold"/>
              </a:rPr>
              <a:t>Knowledge Management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533706" y="6042726"/>
            <a:ext cx="3042261" cy="403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22"/>
              </a:lnSpc>
            </a:pPr>
            <a:r>
              <a:rPr lang="en-US" sz="2435">
                <a:solidFill>
                  <a:srgbClr val="000000"/>
                </a:solidFill>
                <a:latin typeface="Arial"/>
              </a:rPr>
              <a:t>Alll have a role</a:t>
            </a:r>
          </a:p>
          <a:p>
            <a:pPr>
              <a:lnSpc>
                <a:spcPts val="2922"/>
              </a:lnSpc>
            </a:pPr>
            <a:r>
              <a:rPr lang="en-US" sz="2435">
                <a:solidFill>
                  <a:srgbClr val="000000"/>
                </a:solidFill>
                <a:latin typeface="Arial"/>
              </a:rPr>
              <a:t>to play in communicating the projects research outputs. Researchers will work</a:t>
            </a:r>
          </a:p>
          <a:p>
            <a:pPr>
              <a:lnSpc>
                <a:spcPts val="2922"/>
              </a:lnSpc>
            </a:pPr>
            <a:r>
              <a:rPr lang="en-US" sz="2435">
                <a:solidFill>
                  <a:srgbClr val="000000"/>
                </a:solidFill>
                <a:latin typeface="Arial"/>
              </a:rPr>
              <a:t>closely with the Knowledge Management and Communication consultant(s).</a:t>
            </a:r>
          </a:p>
        </p:txBody>
      </p:sp>
      <p:sp>
        <p:nvSpPr>
          <p:cNvPr id="18" name="TextBox 18"/>
          <p:cNvSpPr txBox="1"/>
          <p:nvPr/>
        </p:nvSpPr>
        <p:spPr>
          <a:xfrm rot="60688">
            <a:off x="10966272" y="4921406"/>
            <a:ext cx="3900789" cy="934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 Semi-Bold"/>
              </a:rPr>
              <a:t>Researchers/ Project Team</a:t>
            </a:r>
          </a:p>
        </p:txBody>
      </p:sp>
      <p:sp>
        <p:nvSpPr>
          <p:cNvPr id="19" name="AutoShape 19"/>
          <p:cNvSpPr/>
          <p:nvPr/>
        </p:nvSpPr>
        <p:spPr>
          <a:xfrm flipH="1">
            <a:off x="5457649" y="4220165"/>
            <a:ext cx="13365" cy="72649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20" name="AutoShape 20"/>
          <p:cNvSpPr/>
          <p:nvPr/>
        </p:nvSpPr>
        <p:spPr>
          <a:xfrm>
            <a:off x="9197552" y="4219773"/>
            <a:ext cx="14284" cy="86211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21" name="AutoShape 21"/>
          <p:cNvSpPr/>
          <p:nvPr/>
        </p:nvSpPr>
        <p:spPr>
          <a:xfrm>
            <a:off x="12893297" y="4282838"/>
            <a:ext cx="31117" cy="66721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</p:sp>
      <p:grpSp>
        <p:nvGrpSpPr>
          <p:cNvPr id="22" name="Group 22"/>
          <p:cNvGrpSpPr/>
          <p:nvPr/>
        </p:nvGrpSpPr>
        <p:grpSpPr>
          <a:xfrm>
            <a:off x="1077132" y="3601631"/>
            <a:ext cx="618183" cy="618183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644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7052636" y="3753162"/>
            <a:ext cx="618183" cy="61818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644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8" name="AutoShape 28"/>
          <p:cNvSpPr/>
          <p:nvPr/>
        </p:nvSpPr>
        <p:spPr>
          <a:xfrm>
            <a:off x="17380778" y="4445164"/>
            <a:ext cx="246" cy="69833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29" name="TextBox 29"/>
          <p:cNvSpPr txBox="1"/>
          <p:nvPr/>
        </p:nvSpPr>
        <p:spPr>
          <a:xfrm>
            <a:off x="14575967" y="5191125"/>
            <a:ext cx="3712033" cy="934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 Semi-Bold"/>
              </a:rPr>
              <a:t>Stakeholder/ Partners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-186211" y="4918082"/>
            <a:ext cx="3900789" cy="934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 Semi-Bold"/>
              </a:rPr>
              <a:t>Communication Officer</a:t>
            </a:r>
          </a:p>
        </p:txBody>
      </p:sp>
      <p:sp>
        <p:nvSpPr>
          <p:cNvPr id="31" name="AutoShape 31"/>
          <p:cNvSpPr/>
          <p:nvPr/>
        </p:nvSpPr>
        <p:spPr>
          <a:xfrm flipH="1">
            <a:off x="1405270" y="4188777"/>
            <a:ext cx="13365" cy="72649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32" name="TextBox 32"/>
          <p:cNvSpPr txBox="1"/>
          <p:nvPr/>
        </p:nvSpPr>
        <p:spPr>
          <a:xfrm>
            <a:off x="3900375" y="5795495"/>
            <a:ext cx="2989592" cy="424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7154" lvl="1" indent="-273577">
              <a:lnSpc>
                <a:spcPts val="3041"/>
              </a:lnSpc>
              <a:buFont typeface="Arial"/>
              <a:buChar char="•"/>
            </a:pPr>
            <a:r>
              <a:rPr lang="en-US" sz="2534">
                <a:solidFill>
                  <a:srgbClr val="000000"/>
                </a:solidFill>
                <a:latin typeface="Arial"/>
              </a:rPr>
              <a:t>Capacity building</a:t>
            </a:r>
          </a:p>
          <a:p>
            <a:pPr marL="547154" lvl="1" indent="-273577">
              <a:lnSpc>
                <a:spcPts val="3041"/>
              </a:lnSpc>
              <a:buFont typeface="Arial"/>
              <a:buChar char="•"/>
            </a:pPr>
            <a:r>
              <a:rPr lang="en-US" sz="2534">
                <a:solidFill>
                  <a:srgbClr val="000000"/>
                </a:solidFill>
                <a:latin typeface="Arial"/>
              </a:rPr>
              <a:t>Writing,</a:t>
            </a:r>
          </a:p>
          <a:p>
            <a:pPr marL="547154" lvl="1" indent="-273577">
              <a:lnSpc>
                <a:spcPts val="3041"/>
              </a:lnSpc>
              <a:buFont typeface="Arial"/>
              <a:buChar char="•"/>
            </a:pPr>
            <a:r>
              <a:rPr lang="en-US" sz="2534">
                <a:solidFill>
                  <a:srgbClr val="000000"/>
                </a:solidFill>
                <a:latin typeface="Arial"/>
              </a:rPr>
              <a:t>Editing</a:t>
            </a:r>
          </a:p>
          <a:p>
            <a:pPr marL="547154" lvl="1" indent="-273577">
              <a:lnSpc>
                <a:spcPts val="3041"/>
              </a:lnSpc>
              <a:buFont typeface="Arial"/>
              <a:buChar char="•"/>
            </a:pPr>
            <a:r>
              <a:rPr lang="en-US" sz="2534">
                <a:solidFill>
                  <a:srgbClr val="000000"/>
                </a:solidFill>
                <a:latin typeface="Arial"/>
              </a:rPr>
              <a:t>Photography project management</a:t>
            </a:r>
          </a:p>
          <a:p>
            <a:pPr marL="547154" lvl="1" indent="-273577">
              <a:lnSpc>
                <a:spcPts val="3041"/>
              </a:lnSpc>
              <a:buFont typeface="Arial"/>
              <a:buChar char="•"/>
            </a:pPr>
            <a:r>
              <a:rPr lang="en-US" sz="2534">
                <a:solidFill>
                  <a:srgbClr val="000000"/>
                </a:solidFill>
                <a:latin typeface="Arial"/>
              </a:rPr>
              <a:t> Promotional</a:t>
            </a:r>
          </a:p>
          <a:p>
            <a:pPr marL="547154" lvl="1" indent="-273577">
              <a:lnSpc>
                <a:spcPts val="3041"/>
              </a:lnSpc>
              <a:buFont typeface="Arial"/>
              <a:buChar char="•"/>
            </a:pPr>
            <a:r>
              <a:rPr lang="en-US" sz="2534">
                <a:solidFill>
                  <a:srgbClr val="000000"/>
                </a:solidFill>
                <a:latin typeface="Arial"/>
              </a:rPr>
              <a:t>materials, synthesis reports</a:t>
            </a:r>
          </a:p>
          <a:p>
            <a:pPr marL="547154" lvl="1" indent="-273577">
              <a:lnSpc>
                <a:spcPts val="3041"/>
              </a:lnSpc>
              <a:buFont typeface="Arial"/>
              <a:buChar char="•"/>
            </a:pPr>
            <a:r>
              <a:rPr lang="en-US" sz="2534">
                <a:solidFill>
                  <a:srgbClr val="000000"/>
                </a:solidFill>
                <a:latin typeface="Arial"/>
              </a:rPr>
              <a:t>Videos).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245739" y="6487381"/>
            <a:ext cx="3042261" cy="222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22"/>
              </a:lnSpc>
            </a:pPr>
            <a:r>
              <a:rPr lang="en-US" sz="2435">
                <a:solidFill>
                  <a:srgbClr val="000000"/>
                </a:solidFill>
                <a:latin typeface="Arial"/>
              </a:rPr>
              <a:t>Use of stakeholder platforms for joint dissemination of messages and promoting</a:t>
            </a:r>
          </a:p>
          <a:p>
            <a:pPr>
              <a:lnSpc>
                <a:spcPts val="2922"/>
              </a:lnSpc>
            </a:pPr>
            <a:r>
              <a:rPr lang="en-US" sz="2435">
                <a:solidFill>
                  <a:srgbClr val="000000"/>
                </a:solidFill>
                <a:latin typeface="Arial"/>
              </a:rPr>
              <a:t>one voice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13339846" y="1293260"/>
            <a:ext cx="4688171" cy="8193640"/>
          </a:xfrm>
          <a:prstGeom prst="rect">
            <a:avLst/>
          </a:prstGeom>
          <a:solidFill>
            <a:srgbClr val="000000">
              <a:alpha val="21961"/>
            </a:srgbClr>
          </a:solidFill>
        </p:spPr>
      </p:sp>
      <p:grpSp>
        <p:nvGrpSpPr>
          <p:cNvPr id="5" name="Group 5"/>
          <p:cNvGrpSpPr/>
          <p:nvPr/>
        </p:nvGrpSpPr>
        <p:grpSpPr>
          <a:xfrm>
            <a:off x="13339846" y="1293260"/>
            <a:ext cx="4688171" cy="7985083"/>
            <a:chOff x="0" y="0"/>
            <a:chExt cx="6250894" cy="1064677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3753" r="3753"/>
            <a:stretch>
              <a:fillRect/>
            </a:stretch>
          </p:blipFill>
          <p:spPr>
            <a:xfrm>
              <a:off x="0" y="0"/>
              <a:ext cx="6250894" cy="10646778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8218113" y="211670"/>
            <a:ext cx="4618176" cy="4931830"/>
            <a:chOff x="0" y="0"/>
            <a:chExt cx="5298377" cy="6575773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l="8621" r="8621"/>
            <a:stretch>
              <a:fillRect/>
            </a:stretch>
          </p:blipFill>
          <p:spPr>
            <a:xfrm>
              <a:off x="0" y="0"/>
              <a:ext cx="5298377" cy="6575773"/>
            </a:xfrm>
            <a:prstGeom prst="rect">
              <a:avLst/>
            </a:prstGeom>
          </p:spPr>
        </p:pic>
      </p:grpSp>
      <p:sp>
        <p:nvSpPr>
          <p:cNvPr id="9" name="Freeform 9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028700" y="9486900"/>
            <a:ext cx="5099376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0"/>
              </a:lnSpc>
            </a:pPr>
            <a:r>
              <a:rPr lang="en-US" sz="2050">
                <a:solidFill>
                  <a:srgbClr val="D9D9D9"/>
                </a:solidFill>
                <a:latin typeface="Montserrat"/>
              </a:rPr>
              <a:t>www.reallygreatsite.com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0665" y="610805"/>
            <a:ext cx="7097448" cy="3458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>
                <a:solidFill>
                  <a:srgbClr val="19598D"/>
                </a:solidFill>
                <a:latin typeface="Montserrat Ultra-Bold"/>
              </a:rPr>
              <a:t>Action 1: </a:t>
            </a:r>
          </a:p>
          <a:p>
            <a:pPr>
              <a:lnSpc>
                <a:spcPts val="3400"/>
              </a:lnSpc>
            </a:pPr>
            <a:endParaRPr lang="en-US" sz="3400">
              <a:solidFill>
                <a:srgbClr val="19598D"/>
              </a:solidFill>
              <a:latin typeface="Montserrat Ultra-Bold"/>
            </a:endParaRPr>
          </a:p>
          <a:p>
            <a:pPr>
              <a:lnSpc>
                <a:spcPts val="3400"/>
              </a:lnSpc>
              <a:spcBef>
                <a:spcPct val="0"/>
              </a:spcBef>
            </a:pPr>
            <a:r>
              <a:rPr lang="en-US" sz="3400">
                <a:solidFill>
                  <a:srgbClr val="19598D"/>
                </a:solidFill>
                <a:latin typeface="Montserrat Ultra-Bold"/>
              </a:rPr>
              <a:t>Identify, develop and use the right mix of communication channels and tools to promote advocacy surrounding the conservation of aquatic biodiversity issues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9983" y="5706242"/>
            <a:ext cx="10046769" cy="4972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644" lvl="1" indent="-377822">
              <a:lnSpc>
                <a:spcPts val="4899"/>
              </a:lnSpc>
              <a:buFont typeface="Arial"/>
              <a:buChar char="•"/>
            </a:pPr>
            <a:r>
              <a:rPr lang="en-US" sz="3499" dirty="0">
                <a:solidFill>
                  <a:srgbClr val="000000"/>
                </a:solidFill>
                <a:latin typeface="Arial"/>
              </a:rPr>
              <a:t>Campaigns &amp; Social Media – promoting One Voice - e.g. ACS; Knowledge Share Fair (IGAD &amp; ECOFISH); International Day for Biological Biodiversity; World Mangrove Day</a:t>
            </a:r>
          </a:p>
          <a:p>
            <a:pPr marL="755644" lvl="1" indent="-377822">
              <a:lnSpc>
                <a:spcPts val="4899"/>
              </a:lnSpc>
              <a:buFont typeface="Arial"/>
              <a:buChar char="•"/>
            </a:pPr>
            <a:r>
              <a:rPr lang="en-US" sz="3499" dirty="0">
                <a:solidFill>
                  <a:srgbClr val="000000"/>
                </a:solidFill>
                <a:latin typeface="Arial"/>
              </a:rPr>
              <a:t>Project Microsite</a:t>
            </a:r>
          </a:p>
          <a:p>
            <a:pPr marL="755644" lvl="1" indent="-377822">
              <a:lnSpc>
                <a:spcPts val="4899"/>
              </a:lnSpc>
              <a:buFont typeface="Arial"/>
              <a:buChar char="•"/>
            </a:pPr>
            <a:r>
              <a:rPr lang="en-US" sz="3499" dirty="0">
                <a:solidFill>
                  <a:srgbClr val="000000"/>
                </a:solidFill>
                <a:latin typeface="Arial"/>
              </a:rPr>
              <a:t>23 - Media Engagement &amp; partnerships </a:t>
            </a:r>
            <a:br>
              <a:rPr lang="en-US" sz="3499" dirty="0">
                <a:solidFill>
                  <a:srgbClr val="000000"/>
                </a:solidFill>
                <a:latin typeface="Arial"/>
              </a:rPr>
            </a:br>
            <a:r>
              <a:rPr lang="en-US" sz="3499" dirty="0">
                <a:solidFill>
                  <a:srgbClr val="000000"/>
                </a:solidFill>
                <a:latin typeface="Arial"/>
              </a:rPr>
              <a:t>(in-country support; including aggregators)</a:t>
            </a:r>
          </a:p>
          <a:p>
            <a:pPr>
              <a:lnSpc>
                <a:spcPts val="4899"/>
              </a:lnSpc>
            </a:pPr>
            <a:endParaRPr lang="en-US" sz="3499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1120665" y="610805"/>
            <a:ext cx="5766091" cy="4360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 dirty="0">
                <a:solidFill>
                  <a:srgbClr val="19598D"/>
                </a:solidFill>
                <a:latin typeface="Montserrat Ultra-Bold"/>
              </a:rPr>
              <a:t>Action 1: </a:t>
            </a: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19598D"/>
              </a:solidFill>
              <a:latin typeface="Montserrat Ultra-Bold"/>
            </a:endParaRPr>
          </a:p>
          <a:p>
            <a:pPr>
              <a:lnSpc>
                <a:spcPts val="3400"/>
              </a:lnSpc>
              <a:spcBef>
                <a:spcPct val="0"/>
              </a:spcBef>
            </a:pPr>
            <a:r>
              <a:rPr lang="en-US" sz="3400" dirty="0">
                <a:solidFill>
                  <a:srgbClr val="19598D"/>
                </a:solidFill>
                <a:latin typeface="Montserrat Ultra-Bold"/>
              </a:rPr>
              <a:t>Identify, develop and use the right mix of communication channels and tools to promote advocacy surrounding the conservation of aquatic biodiversity issues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9060" y="4941355"/>
            <a:ext cx="7126164" cy="46679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644" lvl="1" indent="-377822">
              <a:lnSpc>
                <a:spcPts val="4899"/>
              </a:lnSpc>
              <a:buFont typeface="Arial"/>
              <a:buChar char="•"/>
            </a:pPr>
            <a:r>
              <a:rPr lang="en-US" sz="3499" dirty="0">
                <a:solidFill>
                  <a:srgbClr val="000000"/>
                </a:solidFill>
                <a:latin typeface="Arial"/>
              </a:rPr>
              <a:t>E Platform</a:t>
            </a:r>
            <a:endParaRPr lang="en-US" sz="3200" dirty="0">
              <a:solidFill>
                <a:srgbClr val="000000"/>
              </a:solidFill>
              <a:latin typeface="Arial"/>
            </a:endParaRPr>
          </a:p>
          <a:p>
            <a:pPr marL="377822" lvl="1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Arial"/>
              </a:rPr>
              <a:t>News; blogs; calendar; documents; videos; photos; various access levels</a:t>
            </a:r>
          </a:p>
          <a:p>
            <a:r>
              <a:rPr lang="en-US" sz="2800" dirty="0">
                <a:solidFill>
                  <a:srgbClr val="000000"/>
                </a:solidFill>
                <a:latin typeface="Arial"/>
                <a:hlinkClick r:id="rId4"/>
              </a:rPr>
              <a:t>https://networks.au-ibar.org/show/conserving-aquatic-biodiversity-in-african-blue-economy</a:t>
            </a:r>
            <a:endParaRPr lang="en-US" sz="2800" dirty="0">
              <a:solidFill>
                <a:srgbClr val="000000"/>
              </a:solidFill>
              <a:latin typeface="Arial"/>
            </a:endParaRPr>
          </a:p>
          <a:p>
            <a:endParaRPr lang="en-US" sz="2800" dirty="0">
              <a:solidFill>
                <a:srgbClr val="000000"/>
              </a:solidFill>
              <a:latin typeface="Arial"/>
            </a:endParaRPr>
          </a:p>
          <a:p>
            <a:r>
              <a:rPr lang="en-US" sz="2800" dirty="0">
                <a:solidFill>
                  <a:srgbClr val="000000"/>
                </a:solidFill>
                <a:latin typeface="Arial"/>
                <a:hlinkClick r:id="rId5"/>
              </a:rPr>
              <a:t>https://networks.au-ibar.org/show/fisheries-3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554FF2-E079-49D9-9AFA-37D6255EEC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0" y="1485900"/>
            <a:ext cx="11049000" cy="7391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028700" y="9486900"/>
            <a:ext cx="5099376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0"/>
              </a:lnSpc>
            </a:pPr>
            <a:r>
              <a:rPr lang="en-US" sz="2050">
                <a:solidFill>
                  <a:srgbClr val="D9D9D9"/>
                </a:solidFill>
                <a:latin typeface="Montserrat"/>
              </a:rPr>
              <a:t>www.reallygreatsite.com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0665" y="610805"/>
            <a:ext cx="6408847" cy="39241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 dirty="0">
                <a:solidFill>
                  <a:srgbClr val="19598D"/>
                </a:solidFill>
                <a:latin typeface="Montserrat Ultra-Bold"/>
              </a:rPr>
              <a:t>Action 1: </a:t>
            </a: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19598D"/>
              </a:solidFill>
              <a:latin typeface="Montserrat Ultra-Bold"/>
            </a:endParaRPr>
          </a:p>
          <a:p>
            <a:pPr>
              <a:lnSpc>
                <a:spcPts val="3400"/>
              </a:lnSpc>
              <a:spcBef>
                <a:spcPct val="0"/>
              </a:spcBef>
            </a:pPr>
            <a:r>
              <a:rPr lang="en-US" sz="3400" dirty="0">
                <a:solidFill>
                  <a:srgbClr val="19598D"/>
                </a:solidFill>
                <a:latin typeface="Montserrat Ultra-Bold"/>
              </a:rPr>
              <a:t>Identify, develop and use the right mix of communication channels and tools to promote advocacy surrounding the conservation of aquatic biodiversity issues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9060" y="4941355"/>
            <a:ext cx="7126164" cy="6857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644" lvl="1" indent="-377822">
              <a:lnSpc>
                <a:spcPts val="4899"/>
              </a:lnSpc>
              <a:buFont typeface="Arial"/>
              <a:buChar char="•"/>
            </a:pPr>
            <a:r>
              <a:rPr lang="en-US" sz="3499" dirty="0">
                <a:solidFill>
                  <a:srgbClr val="000000"/>
                </a:solidFill>
                <a:latin typeface="Arial"/>
              </a:rPr>
              <a:t>Repository for Project Documents and research outputs:</a:t>
            </a:r>
            <a:br>
              <a:rPr lang="en-US" sz="3499" dirty="0">
                <a:solidFill>
                  <a:srgbClr val="000000"/>
                </a:solidFill>
                <a:latin typeface="Arial"/>
              </a:rPr>
            </a:br>
            <a:r>
              <a:rPr lang="en-US" sz="3200" dirty="0">
                <a:solidFill>
                  <a:srgbClr val="000000"/>
                </a:solidFill>
                <a:latin typeface="Arial"/>
                <a:hlinkClick r:id="rId4"/>
              </a:rPr>
              <a:t>http://repository.au-ibar.org/handle/123456789/1169</a:t>
            </a:r>
            <a:r>
              <a:rPr lang="en-US" sz="3200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755644" lvl="1" indent="-377822">
              <a:lnSpc>
                <a:spcPts val="4899"/>
              </a:lnSpc>
              <a:buFont typeface="Arial"/>
              <a:buChar char="•"/>
            </a:pPr>
            <a:r>
              <a:rPr lang="en-US" sz="3499" dirty="0">
                <a:solidFill>
                  <a:srgbClr val="000000"/>
                </a:solidFill>
                <a:latin typeface="Arial"/>
              </a:rPr>
              <a:t>Calendaring:</a:t>
            </a:r>
          </a:p>
          <a:p>
            <a:pPr marL="377822" lvl="1">
              <a:lnSpc>
                <a:spcPts val="4899"/>
              </a:lnSpc>
            </a:pPr>
            <a:r>
              <a:rPr lang="en-US" sz="2800" dirty="0">
                <a:solidFill>
                  <a:srgbClr val="000000"/>
                </a:solidFill>
                <a:latin typeface="Arial"/>
                <a:hlinkClick r:id="rId5"/>
              </a:rPr>
              <a:t>https://networks.au-ibar.org/show/au-ibar/calendar</a:t>
            </a:r>
            <a:br>
              <a:rPr lang="en-US" sz="2800" dirty="0">
                <a:solidFill>
                  <a:srgbClr val="000000"/>
                </a:solidFill>
                <a:latin typeface="Arial"/>
              </a:rPr>
            </a:br>
            <a:r>
              <a:rPr lang="en-US" sz="2800" dirty="0">
                <a:solidFill>
                  <a:srgbClr val="000000"/>
                </a:solidFill>
                <a:latin typeface="Arial"/>
                <a:hlinkClick r:id="rId6"/>
              </a:rPr>
              <a:t>https://networks.au-ibar.org/show/fisheries-3/calendar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>
              <a:lnSpc>
                <a:spcPts val="4899"/>
              </a:lnSpc>
            </a:pPr>
            <a:endParaRPr lang="en-US" sz="3499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1C9FDC-2036-4207-880B-FE701E2DF9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9512" y="419100"/>
            <a:ext cx="10509549" cy="7638086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874753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028700" y="9486900"/>
            <a:ext cx="5099376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0"/>
              </a:lnSpc>
            </a:pPr>
            <a:r>
              <a:rPr lang="en-US" sz="2050">
                <a:solidFill>
                  <a:srgbClr val="D9D9D9"/>
                </a:solidFill>
                <a:latin typeface="Montserrat"/>
              </a:rPr>
              <a:t>www.reallygreatsite.com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0665" y="610805"/>
            <a:ext cx="4656247" cy="5668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 dirty="0">
                <a:solidFill>
                  <a:srgbClr val="19598D"/>
                </a:solidFill>
                <a:latin typeface="Montserrat Ultra-Bold"/>
              </a:rPr>
              <a:t>Action 1: </a:t>
            </a: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19598D"/>
              </a:solidFill>
              <a:latin typeface="Montserrat Ultra-Bold"/>
            </a:endParaRPr>
          </a:p>
          <a:p>
            <a:pPr>
              <a:lnSpc>
                <a:spcPts val="3400"/>
              </a:lnSpc>
              <a:spcBef>
                <a:spcPct val="0"/>
              </a:spcBef>
            </a:pPr>
            <a:r>
              <a:rPr lang="en-US" sz="3400" dirty="0">
                <a:solidFill>
                  <a:srgbClr val="19598D"/>
                </a:solidFill>
                <a:latin typeface="Montserrat Ultra-Bold"/>
              </a:rPr>
              <a:t>Identify, develop and use the right mix of communication channels and tools to promote advocacy surrounding the conservation of aquatic biodiversity issues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1935" y="6886709"/>
            <a:ext cx="5812055" cy="120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644" lvl="1" indent="-377822">
              <a:lnSpc>
                <a:spcPts val="4899"/>
              </a:lnSpc>
              <a:buFont typeface="Arial"/>
              <a:buChar char="•"/>
            </a:pPr>
            <a:r>
              <a:rPr lang="en-US" sz="3499" dirty="0">
                <a:solidFill>
                  <a:srgbClr val="000000"/>
                </a:solidFill>
                <a:latin typeface="Arial"/>
              </a:rPr>
              <a:t>Events &amp; Visibility </a:t>
            </a:r>
          </a:p>
          <a:p>
            <a:pPr>
              <a:lnSpc>
                <a:spcPts val="4899"/>
              </a:lnSpc>
            </a:pPr>
            <a:endParaRPr lang="en-US" sz="3499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CEC3DB-2FAE-4BAD-BB5E-9FCC7A4B1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6177" y="342900"/>
            <a:ext cx="11611823" cy="845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58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587753" y="153362"/>
            <a:ext cx="7173323" cy="9980275"/>
          </a:xfrm>
          <a:custGeom>
            <a:avLst/>
            <a:gdLst/>
            <a:ahLst/>
            <a:cxnLst/>
            <a:rect l="l" t="t" r="r" b="b"/>
            <a:pathLst>
              <a:path w="7173323" h="9980275">
                <a:moveTo>
                  <a:pt x="0" y="0"/>
                </a:moveTo>
                <a:lnTo>
                  <a:pt x="7173323" y="0"/>
                </a:lnTo>
                <a:lnTo>
                  <a:pt x="7173323" y="9980276"/>
                </a:lnTo>
                <a:lnTo>
                  <a:pt x="0" y="9980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120665" y="610805"/>
            <a:ext cx="7097448" cy="3458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>
                <a:solidFill>
                  <a:srgbClr val="19598D"/>
                </a:solidFill>
                <a:latin typeface="Montserrat Ultra-Bold"/>
              </a:rPr>
              <a:t>Action 2:</a:t>
            </a:r>
          </a:p>
          <a:p>
            <a:pPr>
              <a:lnSpc>
                <a:spcPts val="3400"/>
              </a:lnSpc>
            </a:pPr>
            <a:endParaRPr lang="en-US" sz="3400">
              <a:solidFill>
                <a:srgbClr val="19598D"/>
              </a:solidFill>
              <a:latin typeface="Montserrat Ultra-Bold"/>
            </a:endParaRPr>
          </a:p>
          <a:p>
            <a:pPr>
              <a:lnSpc>
                <a:spcPts val="3400"/>
              </a:lnSpc>
            </a:pPr>
            <a:r>
              <a:rPr lang="en-US" sz="3400">
                <a:solidFill>
                  <a:srgbClr val="19598D"/>
                </a:solidFill>
                <a:latin typeface="Montserrat Ultra-Bold"/>
              </a:rPr>
              <a:t>Develop and implement capacity building and awareness to media</a:t>
            </a:r>
          </a:p>
          <a:p>
            <a:pPr>
              <a:lnSpc>
                <a:spcPts val="3400"/>
              </a:lnSpc>
              <a:spcBef>
                <a:spcPct val="0"/>
              </a:spcBef>
            </a:pPr>
            <a:r>
              <a:rPr lang="en-US" sz="3400">
                <a:solidFill>
                  <a:srgbClr val="19598D"/>
                </a:solidFill>
                <a:latin typeface="Montserrat Ultra-Bold"/>
              </a:rPr>
              <a:t>partners and stakeholders on issues surrounding conserving aquatic biodiversity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431760"/>
            <a:ext cx="8565393" cy="3759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Arial"/>
              </a:rPr>
              <a:t>Media engagement opportunities have been used as avenues to strengthen </a:t>
            </a:r>
            <a:r>
              <a:rPr lang="en-US" sz="3499" dirty="0" err="1">
                <a:solidFill>
                  <a:srgbClr val="000000"/>
                </a:solidFill>
                <a:latin typeface="Arial"/>
              </a:rPr>
              <a:t>familiarisation</a:t>
            </a:r>
            <a:r>
              <a:rPr lang="en-US" sz="3499" dirty="0">
                <a:solidFill>
                  <a:srgbClr val="000000"/>
                </a:solidFill>
                <a:latin typeface="Arial"/>
              </a:rPr>
              <a:t> and reporting on</a:t>
            </a:r>
          </a:p>
          <a:p>
            <a:pPr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Arial"/>
              </a:rPr>
              <a:t>aquatic biodiversity management.</a:t>
            </a:r>
          </a:p>
          <a:p>
            <a:pPr>
              <a:lnSpc>
                <a:spcPts val="4899"/>
              </a:lnSpc>
            </a:pPr>
            <a:endParaRPr lang="en-US" sz="3499" dirty="0">
              <a:solidFill>
                <a:srgbClr val="000000"/>
              </a:solidFill>
              <a:latin typeface="Arial"/>
            </a:endParaRPr>
          </a:p>
          <a:p>
            <a:pPr marL="755644" lvl="1" indent="-377822">
              <a:lnSpc>
                <a:spcPts val="4899"/>
              </a:lnSpc>
              <a:buFont typeface="Arial"/>
              <a:buChar char="•"/>
            </a:pPr>
            <a:r>
              <a:rPr lang="en-US" sz="3499" dirty="0">
                <a:solidFill>
                  <a:srgbClr val="000000"/>
                </a:solidFill>
                <a:latin typeface="Arial"/>
              </a:rPr>
              <a:t>E platform used for knowledge sharing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7696199" y="2857500"/>
            <a:ext cx="10322659" cy="6400800"/>
          </a:xfrm>
          <a:custGeom>
            <a:avLst/>
            <a:gdLst/>
            <a:ahLst/>
            <a:cxnLst/>
            <a:rect l="l" t="t" r="r" b="b"/>
            <a:pathLst>
              <a:path w="11042348" h="6641755">
                <a:moveTo>
                  <a:pt x="0" y="0"/>
                </a:moveTo>
                <a:lnTo>
                  <a:pt x="11042349" y="0"/>
                </a:lnTo>
                <a:lnTo>
                  <a:pt x="11042349" y="6641755"/>
                </a:lnTo>
                <a:lnTo>
                  <a:pt x="0" y="66417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704" r="-11266" b="-170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90600" y="279424"/>
            <a:ext cx="14638446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 dirty="0">
                <a:solidFill>
                  <a:srgbClr val="19598D"/>
                </a:solidFill>
                <a:latin typeface="Montserrat Ultra-Bold"/>
              </a:rPr>
              <a:t>Action 3: </a:t>
            </a: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19598D"/>
              </a:solidFill>
              <a:latin typeface="Montserrat Ultra-Bold"/>
            </a:endParaRPr>
          </a:p>
          <a:p>
            <a:pPr>
              <a:lnSpc>
                <a:spcPts val="3400"/>
              </a:lnSpc>
              <a:spcBef>
                <a:spcPct val="0"/>
              </a:spcBef>
            </a:pPr>
            <a:r>
              <a:rPr lang="en-US" sz="3400" dirty="0">
                <a:solidFill>
                  <a:srgbClr val="19598D"/>
                </a:solidFill>
                <a:latin typeface="Montserrat Ultra-Bold"/>
              </a:rPr>
              <a:t>Upscaling of best practices on aquatic biodiversity issues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1933" y="1777512"/>
            <a:ext cx="7164265" cy="7437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Arial"/>
              </a:rPr>
              <a:t>Project documentary incorporating stakeholder testimonials &amp; best practices on aquatic biodiversity initiatives: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Fisheries Committee for the West Central Gulf of Guinea - FCWC, (</a:t>
            </a:r>
            <a:r>
              <a:rPr lang="en-GB" sz="2800" dirty="0" err="1"/>
              <a:t>Tema</a:t>
            </a:r>
            <a:r>
              <a:rPr lang="en-GB" sz="2800" dirty="0"/>
              <a:t>, Ghana);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/>
              <a:t>Mikoko</a:t>
            </a:r>
            <a:r>
              <a:rPr lang="en-GB" sz="2800" dirty="0"/>
              <a:t> </a:t>
            </a:r>
            <a:r>
              <a:rPr lang="en-GB" sz="2800" dirty="0" err="1"/>
              <a:t>Pamoja</a:t>
            </a:r>
            <a:r>
              <a:rPr lang="en-GB" sz="2800" dirty="0"/>
              <a:t> (Gazi Bay, Kenya);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Transboundary Initiative and </a:t>
            </a:r>
            <a:r>
              <a:rPr lang="en-GB" sz="2800" dirty="0" err="1"/>
              <a:t>Vanga</a:t>
            </a:r>
            <a:r>
              <a:rPr lang="en-GB" sz="2800" dirty="0"/>
              <a:t> Blue Forest Filming (</a:t>
            </a:r>
            <a:r>
              <a:rPr lang="en-GB" sz="2800" dirty="0" err="1"/>
              <a:t>Vanga</a:t>
            </a:r>
            <a:r>
              <a:rPr lang="en-GB" sz="2800" dirty="0"/>
              <a:t>, Kenya);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Western Indian Ocean Marine Science Association (WIOMSA)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Kenya Marine Fisheries Institute.</a:t>
            </a:r>
            <a:endParaRPr lang="en-US" sz="2800" dirty="0">
              <a:solidFill>
                <a:srgbClr val="000000"/>
              </a:solidFill>
              <a:latin typeface="Arial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Arial"/>
              </a:rPr>
              <a:t>Abridged version: </a:t>
            </a:r>
            <a:r>
              <a:rPr lang="en-US" sz="2000" dirty="0">
                <a:solidFill>
                  <a:srgbClr val="000000"/>
                </a:solidFill>
                <a:latin typeface="Arial"/>
                <a:hlinkClick r:id="rId5"/>
              </a:rPr>
              <a:t>https://www.youtube.com/watch?v=B9_T4J57O8o</a:t>
            </a:r>
            <a:br>
              <a:rPr lang="en-US" sz="2400" dirty="0">
                <a:solidFill>
                  <a:srgbClr val="000000"/>
                </a:solidFill>
                <a:latin typeface="Arial"/>
              </a:rPr>
            </a:br>
            <a:r>
              <a:rPr lang="en-US" sz="2800" b="1" dirty="0">
                <a:solidFill>
                  <a:schemeClr val="tx2"/>
                </a:solidFill>
                <a:latin typeface="Arial"/>
              </a:rPr>
              <a:t>12 minute version:</a:t>
            </a:r>
          </a:p>
          <a:p>
            <a:r>
              <a:rPr lang="en-US" sz="2000" dirty="0">
                <a:solidFill>
                  <a:srgbClr val="000000"/>
                </a:solidFill>
                <a:latin typeface="Arial"/>
              </a:rPr>
              <a:t>https://www.youtube.com/watch?v=P7i-R5y1M5Y&amp;t=71s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6976511" y="2616545"/>
            <a:ext cx="11042348" cy="6641755"/>
          </a:xfrm>
          <a:custGeom>
            <a:avLst/>
            <a:gdLst/>
            <a:ahLst/>
            <a:cxnLst/>
            <a:rect l="l" t="t" r="r" b="b"/>
            <a:pathLst>
              <a:path w="11042348" h="6641755">
                <a:moveTo>
                  <a:pt x="0" y="0"/>
                </a:moveTo>
                <a:lnTo>
                  <a:pt x="11042349" y="0"/>
                </a:lnTo>
                <a:lnTo>
                  <a:pt x="11042349" y="6641755"/>
                </a:lnTo>
                <a:lnTo>
                  <a:pt x="0" y="66417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61" b="-106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120665" y="610805"/>
            <a:ext cx="16898194" cy="217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>
                <a:solidFill>
                  <a:srgbClr val="19598D"/>
                </a:solidFill>
                <a:latin typeface="Montserrat Ultra-Bold"/>
              </a:rPr>
              <a:t>Action 4: </a:t>
            </a:r>
          </a:p>
          <a:p>
            <a:pPr>
              <a:lnSpc>
                <a:spcPts val="3400"/>
              </a:lnSpc>
            </a:pPr>
            <a:endParaRPr lang="en-US" sz="3400">
              <a:solidFill>
                <a:srgbClr val="19598D"/>
              </a:solidFill>
              <a:latin typeface="Montserrat Ultra-Bold"/>
            </a:endParaRPr>
          </a:p>
          <a:p>
            <a:pPr>
              <a:lnSpc>
                <a:spcPts val="3400"/>
              </a:lnSpc>
              <a:spcBef>
                <a:spcPct val="0"/>
              </a:spcBef>
            </a:pPr>
            <a:r>
              <a:rPr lang="en-US" sz="3400">
                <a:solidFill>
                  <a:srgbClr val="19598D"/>
                </a:solidFill>
                <a:latin typeface="Montserrat Ultra-Bold"/>
              </a:rPr>
              <a:t>Strengthen networking and knowledge sharing among networks and stakeholders to ensure better collaboration on aquatic biodiversity issues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1935" y="3122812"/>
            <a:ext cx="6173034" cy="8076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rial"/>
              </a:rPr>
              <a:t>Use of AU-IBAR E Platform &amp; Repository for:</a:t>
            </a:r>
          </a:p>
          <a:p>
            <a:pPr marL="734055" lvl="1" indent="-367027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"/>
              </a:rPr>
              <a:t>Calendaring</a:t>
            </a:r>
          </a:p>
          <a:p>
            <a:pPr marL="734055" lvl="1" indent="-367027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"/>
              </a:rPr>
              <a:t>Photo albums &amp; workshop presentations</a:t>
            </a:r>
          </a:p>
          <a:p>
            <a:pPr marL="734055" lvl="1" indent="-367027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"/>
              </a:rPr>
              <a:t>Document repository</a:t>
            </a:r>
          </a:p>
          <a:p>
            <a:pPr>
              <a:lnSpc>
                <a:spcPts val="4759"/>
              </a:lnSpc>
            </a:pPr>
            <a:endParaRPr lang="en-US" sz="3399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051D64"/>
                </a:solidFill>
                <a:latin typeface="Arial Bold"/>
              </a:rPr>
              <a:t>https://networks.au-ibar.org/show/conserving-aquatic-biodiversity-in-african-blue-economy</a:t>
            </a:r>
          </a:p>
          <a:p>
            <a:pPr>
              <a:lnSpc>
                <a:spcPts val="3499"/>
              </a:lnSpc>
            </a:pPr>
            <a:endParaRPr lang="en-US" sz="2499">
              <a:solidFill>
                <a:srgbClr val="051D64"/>
              </a:solidFill>
              <a:latin typeface="Arial Bold"/>
            </a:endParaRP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051D64"/>
                </a:solidFill>
                <a:latin typeface="Arial Bold"/>
              </a:rPr>
              <a:t>http://repository.au-ibar.org/handle/123456789/1169</a:t>
            </a:r>
          </a:p>
          <a:p>
            <a:pPr>
              <a:lnSpc>
                <a:spcPts val="4759"/>
              </a:lnSpc>
            </a:pPr>
            <a:endParaRPr lang="en-US" sz="2499">
              <a:solidFill>
                <a:srgbClr val="051D64"/>
              </a:solidFill>
              <a:latin typeface="Arial Bold"/>
            </a:endParaRPr>
          </a:p>
          <a:p>
            <a:pPr>
              <a:lnSpc>
                <a:spcPts val="4759"/>
              </a:lnSpc>
            </a:pPr>
            <a:endParaRPr lang="en-US" sz="2499">
              <a:solidFill>
                <a:srgbClr val="051D64"/>
              </a:solidFill>
              <a:latin typeface="Arial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7243249" y="984591"/>
            <a:ext cx="10410850" cy="9302409"/>
          </a:xfrm>
          <a:custGeom>
            <a:avLst/>
            <a:gdLst/>
            <a:ahLst/>
            <a:cxnLst/>
            <a:rect l="l" t="t" r="r" b="b"/>
            <a:pathLst>
              <a:path w="10410850" h="9302409">
                <a:moveTo>
                  <a:pt x="0" y="0"/>
                </a:moveTo>
                <a:lnTo>
                  <a:pt x="10410850" y="0"/>
                </a:lnTo>
                <a:lnTo>
                  <a:pt x="10410850" y="9302409"/>
                </a:lnTo>
                <a:lnTo>
                  <a:pt x="0" y="93024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11" r="-1711" b="-881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53309"/>
            <a:ext cx="16898194" cy="45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  <a:spcBef>
                <a:spcPct val="0"/>
              </a:spcBef>
            </a:pPr>
            <a:r>
              <a:rPr lang="en-US" sz="3400">
                <a:solidFill>
                  <a:srgbClr val="19598D"/>
                </a:solidFill>
                <a:latin typeface="Montserrat Ultra-Bold"/>
              </a:rPr>
              <a:t>Action 5: Review communication plan annually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7835" y="3695700"/>
            <a:ext cx="5544384" cy="48475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Arial Bold"/>
              </a:rPr>
              <a:t>Did we implement actions outlined in the plan?</a:t>
            </a:r>
          </a:p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Arial Bold"/>
              </a:rPr>
              <a:t>• Have we achieved our objectives?</a:t>
            </a:r>
          </a:p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Arial Bold"/>
              </a:rPr>
              <a:t>• Did we reach the right audience?</a:t>
            </a:r>
          </a:p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Arial Bold"/>
              </a:rPr>
              <a:t>• Did we use the right channels and tools?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82420" y="9096375"/>
            <a:ext cx="18852841" cy="0"/>
          </a:xfrm>
          <a:prstGeom prst="line">
            <a:avLst/>
          </a:prstGeom>
          <a:ln w="28575" cap="rnd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9601285" y="0"/>
            <a:ext cx="8686715" cy="10287000"/>
            <a:chOff x="0" y="0"/>
            <a:chExt cx="11582287" cy="137160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l="21843" r="21843"/>
            <a:stretch>
              <a:fillRect/>
            </a:stretch>
          </p:blipFill>
          <p:spPr>
            <a:xfrm>
              <a:off x="0" y="0"/>
              <a:ext cx="11582287" cy="13716000"/>
            </a:xfrm>
            <a:prstGeom prst="rect">
              <a:avLst/>
            </a:prstGeom>
          </p:spPr>
        </p:pic>
      </p:grpSp>
      <p:sp>
        <p:nvSpPr>
          <p:cNvPr id="5" name="Freeform 5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1550938" y="4793065"/>
            <a:ext cx="577806" cy="57780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9598D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550938" y="6542447"/>
            <a:ext cx="577806" cy="577806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9598D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550938" y="1181100"/>
            <a:ext cx="6308824" cy="1060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00"/>
              </a:lnSpc>
              <a:spcBef>
                <a:spcPct val="0"/>
              </a:spcBef>
            </a:pPr>
            <a:r>
              <a:rPr lang="en-US" sz="8000" dirty="0">
                <a:solidFill>
                  <a:srgbClr val="19598D"/>
                </a:solidFill>
                <a:latin typeface="Montserrat Ultra-Bold"/>
              </a:rPr>
              <a:t>Impact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48833" y="2853733"/>
            <a:ext cx="6308824" cy="128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Montserrat"/>
              </a:rPr>
              <a:t>Inncrease in types dissemination channels used &amp; users/ readers</a:t>
            </a:r>
          </a:p>
          <a:p>
            <a:pPr algn="just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621124" y="4390303"/>
            <a:ext cx="6736058" cy="1313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 dirty="0">
                <a:solidFill>
                  <a:srgbClr val="000000"/>
                </a:solidFill>
                <a:latin typeface="Montserrat"/>
              </a:rPr>
              <a:t>Increase in engagement – increase in followers; media; institutions &amp; cooperating partners &amp; staff engagement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48833" y="6239870"/>
            <a:ext cx="6308824" cy="2084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78"/>
              </a:lnSpc>
            </a:pPr>
            <a:r>
              <a:rPr lang="en-US" sz="2341" dirty="0">
                <a:solidFill>
                  <a:srgbClr val="000000"/>
                </a:solidFill>
                <a:latin typeface="Montserrat"/>
              </a:rPr>
              <a:t>dissemination widened through various partnerships; such as media and institutional</a:t>
            </a:r>
          </a:p>
          <a:p>
            <a:pPr>
              <a:lnSpc>
                <a:spcPts val="3278"/>
              </a:lnSpc>
            </a:pPr>
            <a:endParaRPr lang="en-US" sz="2341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3278"/>
              </a:lnSpc>
            </a:pPr>
            <a:endParaRPr lang="en-US" sz="2341" dirty="0">
              <a:solidFill>
                <a:srgbClr val="000000"/>
              </a:solidFill>
              <a:latin typeface="Montserrat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1550938" y="3043169"/>
            <a:ext cx="577806" cy="577806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9598D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550938" y="8181796"/>
            <a:ext cx="577806" cy="577806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9598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2496986" y="8112125"/>
            <a:ext cx="6736058" cy="864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 dirty="0">
                <a:solidFill>
                  <a:srgbClr val="000000"/>
                </a:solidFill>
                <a:latin typeface="Montserrat"/>
              </a:rPr>
              <a:t>One-stop information reference points for knowledge retention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EE873E-814A-4881-B123-0FD83E42FC9E}"/>
              </a:ext>
            </a:extLst>
          </p:cNvPr>
          <p:cNvSpPr/>
          <p:nvPr/>
        </p:nvSpPr>
        <p:spPr>
          <a:xfrm>
            <a:off x="4431291" y="9282608"/>
            <a:ext cx="4953600" cy="1070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8000"/>
              </a:lnSpc>
              <a:spcBef>
                <a:spcPct val="0"/>
              </a:spcBef>
            </a:pPr>
            <a:r>
              <a:rPr lang="en-US" sz="6600" dirty="0">
                <a:solidFill>
                  <a:srgbClr val="19598D"/>
                </a:solidFill>
                <a:latin typeface="Montserrat Ultra-Bold"/>
              </a:rPr>
              <a:t>However…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82420" y="9286875"/>
            <a:ext cx="18852841" cy="0"/>
          </a:xfrm>
          <a:prstGeom prst="line">
            <a:avLst/>
          </a:prstGeom>
          <a:ln w="28575" cap="rnd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 rot="-5400000">
            <a:off x="16942777" y="134522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501162" y="2534729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 rot="-5376337">
            <a:off x="16326925" y="333712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376337">
            <a:off x="-114691" y="4526630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1548907" y="3566958"/>
            <a:ext cx="7604618" cy="2649358"/>
          </a:xfrm>
          <a:prstGeom prst="rect">
            <a:avLst/>
          </a:prstGeom>
          <a:solidFill>
            <a:srgbClr val="000000">
              <a:alpha val="11765"/>
            </a:srgbClr>
          </a:solidFill>
        </p:spPr>
      </p:sp>
      <p:sp>
        <p:nvSpPr>
          <p:cNvPr id="8" name="AutoShape 8"/>
          <p:cNvSpPr/>
          <p:nvPr/>
        </p:nvSpPr>
        <p:spPr>
          <a:xfrm>
            <a:off x="1548907" y="6515759"/>
            <a:ext cx="7604618" cy="2649358"/>
          </a:xfrm>
          <a:prstGeom prst="rect">
            <a:avLst/>
          </a:prstGeom>
          <a:solidFill>
            <a:srgbClr val="000000">
              <a:alpha val="11765"/>
            </a:srgbClr>
          </a:solidFill>
        </p:spPr>
      </p:sp>
      <p:sp>
        <p:nvSpPr>
          <p:cNvPr id="9" name="AutoShape 9"/>
          <p:cNvSpPr/>
          <p:nvPr/>
        </p:nvSpPr>
        <p:spPr>
          <a:xfrm>
            <a:off x="9396184" y="3566958"/>
            <a:ext cx="7604618" cy="2649358"/>
          </a:xfrm>
          <a:prstGeom prst="rect">
            <a:avLst/>
          </a:prstGeom>
          <a:solidFill>
            <a:srgbClr val="000000">
              <a:alpha val="11765"/>
            </a:srgbClr>
          </a:solidFill>
        </p:spPr>
      </p:sp>
      <p:sp>
        <p:nvSpPr>
          <p:cNvPr id="10" name="AutoShape 10"/>
          <p:cNvSpPr/>
          <p:nvPr/>
        </p:nvSpPr>
        <p:spPr>
          <a:xfrm>
            <a:off x="9396184" y="6515759"/>
            <a:ext cx="7604618" cy="2649358"/>
          </a:xfrm>
          <a:prstGeom prst="rect">
            <a:avLst/>
          </a:prstGeom>
          <a:solidFill>
            <a:srgbClr val="000000">
              <a:alpha val="11765"/>
            </a:srgbClr>
          </a:solidFill>
        </p:spPr>
      </p:sp>
      <p:sp>
        <p:nvSpPr>
          <p:cNvPr id="11" name="AutoShape 11"/>
          <p:cNvSpPr/>
          <p:nvPr/>
        </p:nvSpPr>
        <p:spPr>
          <a:xfrm>
            <a:off x="1418053" y="3445811"/>
            <a:ext cx="7604618" cy="2649358"/>
          </a:xfrm>
          <a:prstGeom prst="rect">
            <a:avLst/>
          </a:prstGeom>
          <a:solidFill>
            <a:srgbClr val="19598D"/>
          </a:solidFill>
        </p:spPr>
      </p:sp>
      <p:sp>
        <p:nvSpPr>
          <p:cNvPr id="12" name="AutoShape 12"/>
          <p:cNvSpPr/>
          <p:nvPr/>
        </p:nvSpPr>
        <p:spPr>
          <a:xfrm>
            <a:off x="1418053" y="6394612"/>
            <a:ext cx="7604618" cy="2649358"/>
          </a:xfrm>
          <a:prstGeom prst="rect">
            <a:avLst/>
          </a:prstGeom>
          <a:solidFill>
            <a:srgbClr val="19598D"/>
          </a:solidFill>
        </p:spPr>
      </p:sp>
      <p:sp>
        <p:nvSpPr>
          <p:cNvPr id="13" name="AutoShape 13"/>
          <p:cNvSpPr/>
          <p:nvPr/>
        </p:nvSpPr>
        <p:spPr>
          <a:xfrm>
            <a:off x="9265329" y="3445811"/>
            <a:ext cx="7604618" cy="2649358"/>
          </a:xfrm>
          <a:prstGeom prst="rect">
            <a:avLst/>
          </a:prstGeom>
          <a:solidFill>
            <a:srgbClr val="19598D"/>
          </a:solidFill>
        </p:spPr>
      </p:sp>
      <p:sp>
        <p:nvSpPr>
          <p:cNvPr id="14" name="AutoShape 14"/>
          <p:cNvSpPr/>
          <p:nvPr/>
        </p:nvSpPr>
        <p:spPr>
          <a:xfrm>
            <a:off x="9265329" y="6394612"/>
            <a:ext cx="7604618" cy="2649358"/>
          </a:xfrm>
          <a:prstGeom prst="rect">
            <a:avLst/>
          </a:prstGeom>
          <a:solidFill>
            <a:srgbClr val="19598D"/>
          </a:solidFill>
        </p:spPr>
      </p:sp>
      <p:sp>
        <p:nvSpPr>
          <p:cNvPr id="15" name="TextBox 15"/>
          <p:cNvSpPr txBox="1"/>
          <p:nvPr/>
        </p:nvSpPr>
        <p:spPr>
          <a:xfrm>
            <a:off x="2724915" y="1181100"/>
            <a:ext cx="12838170" cy="1060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  <a:spcBef>
                <a:spcPct val="0"/>
              </a:spcBef>
            </a:pPr>
            <a:r>
              <a:rPr lang="en-US" sz="8000">
                <a:solidFill>
                  <a:srgbClr val="19598D"/>
                </a:solidFill>
                <a:latin typeface="Montserrat Ultra-Bold"/>
              </a:rPr>
              <a:t>Challenges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55670" y="9486900"/>
            <a:ext cx="5066068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050"/>
              </a:lnSpc>
              <a:spcBef>
                <a:spcPct val="0"/>
              </a:spcBef>
            </a:pPr>
            <a:r>
              <a:rPr lang="en-US" sz="2050" u="none">
                <a:solidFill>
                  <a:srgbClr val="D9D9D9"/>
                </a:solidFill>
                <a:latin typeface="Montserrat"/>
              </a:rPr>
              <a:t>Presented By : Larana Corporate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9486900"/>
            <a:ext cx="5099376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0"/>
              </a:lnSpc>
            </a:pPr>
            <a:r>
              <a:rPr lang="en-US" sz="2050">
                <a:solidFill>
                  <a:srgbClr val="D9D9D9"/>
                </a:solidFill>
                <a:latin typeface="Montserrat"/>
              </a:rPr>
              <a:t>www.reallygreatsite.com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41401" y="4838765"/>
            <a:ext cx="6852475" cy="1958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 dirty="0">
                <a:solidFill>
                  <a:srgbClr val="FFFFFF"/>
                </a:solidFill>
                <a:latin typeface="Montserrat"/>
              </a:rPr>
              <a:t>Low levels of information literacy (information database searching; including media reporting – difficult concepts)</a:t>
            </a:r>
          </a:p>
          <a:p>
            <a:pPr algn="ctr">
              <a:lnSpc>
                <a:spcPts val="3080"/>
              </a:lnSpc>
            </a:pPr>
            <a:endParaRPr lang="en-US" sz="2200" dirty="0">
              <a:solidFill>
                <a:srgbClr val="FFFFFF"/>
              </a:solidFill>
              <a:latin typeface="Montserrat"/>
            </a:endParaRPr>
          </a:p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endParaRPr lang="en-US" sz="2200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958907" y="3872863"/>
            <a:ext cx="6217463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Montserrat Bold"/>
              </a:rPr>
              <a:t>information literacy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20583" y="4829241"/>
            <a:ext cx="6799557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Montserrat"/>
              </a:rPr>
              <a:t>Lower engagement in general from the continent</a:t>
            </a:r>
          </a:p>
          <a:p>
            <a:pPr algn="ctr">
              <a:lnSpc>
                <a:spcPts val="3080"/>
              </a:lnSpc>
            </a:pPr>
            <a:endParaRPr lang="en-US" sz="2200">
              <a:solidFill>
                <a:srgbClr val="FFFFFF"/>
              </a:solidFill>
              <a:latin typeface="Montserrat"/>
            </a:endParaRPr>
          </a:p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endParaRPr lang="en-US" sz="220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111630" y="3872863"/>
            <a:ext cx="6217463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Montserrat Bold"/>
              </a:rPr>
              <a:t>engagement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41401" y="7949865"/>
            <a:ext cx="6852475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Montserrat"/>
              </a:rPr>
              <a:t>champions to engage in low-cost communication and knowledge management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329" y="6368715"/>
            <a:ext cx="7043346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Montserrat Bold"/>
              </a:rPr>
              <a:t>moderators &amp; joint resources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06248" y="8121315"/>
            <a:ext cx="7847277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2200" u="none">
                <a:solidFill>
                  <a:srgbClr val="FFFFFF"/>
                </a:solidFill>
                <a:latin typeface="Montserrat"/>
              </a:rPr>
              <a:t>Lower engagement from non-English language speakers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48907" y="6368715"/>
            <a:ext cx="747376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Montserrat Bold"/>
              </a:rPr>
              <a:t>non-English language speakers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utoShape 37"/>
          <p:cNvSpPr/>
          <p:nvPr/>
        </p:nvSpPr>
        <p:spPr>
          <a:xfrm>
            <a:off x="-282420" y="9286875"/>
            <a:ext cx="18852841" cy="0"/>
          </a:xfrm>
          <a:prstGeom prst="line">
            <a:avLst/>
          </a:prstGeom>
          <a:ln w="28575" cap="rnd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Freeform 38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9" name="AutoShape 39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TextBox 42"/>
          <p:cNvSpPr txBox="1"/>
          <p:nvPr/>
        </p:nvSpPr>
        <p:spPr>
          <a:xfrm>
            <a:off x="1028700" y="9486900"/>
            <a:ext cx="5099376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0"/>
              </a:lnSpc>
            </a:pPr>
            <a:r>
              <a:rPr lang="en-US" sz="2050">
                <a:solidFill>
                  <a:srgbClr val="D9D9D9"/>
                </a:solidFill>
                <a:latin typeface="Montserrat"/>
              </a:rPr>
              <a:t>www.reallygreatsite.com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60438" y="2027705"/>
            <a:ext cx="6308824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0"/>
              </a:lnSpc>
              <a:spcBef>
                <a:spcPct val="0"/>
              </a:spcBef>
            </a:pPr>
            <a:r>
              <a:rPr lang="en-US" sz="5100" dirty="0">
                <a:solidFill>
                  <a:srgbClr val="19598D"/>
                </a:solidFill>
                <a:latin typeface="Montserrat Ultra-Bold"/>
              </a:rPr>
              <a:t>Example </a:t>
            </a:r>
            <a:br>
              <a:rPr lang="en-US" sz="5100" dirty="0">
                <a:solidFill>
                  <a:srgbClr val="19598D"/>
                </a:solidFill>
                <a:latin typeface="Montserrat Ultra-Bold"/>
              </a:rPr>
            </a:br>
            <a:r>
              <a:rPr lang="en-US" sz="5100" dirty="0">
                <a:solidFill>
                  <a:srgbClr val="19598D"/>
                </a:solidFill>
                <a:latin typeface="Montserrat Ultra-Bold"/>
              </a:rPr>
              <a:t>analytics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587714" y="7084192"/>
            <a:ext cx="2927136" cy="560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2"/>
              </a:lnSpc>
            </a:pPr>
            <a:r>
              <a:rPr lang="en-US" sz="3294" dirty="0">
                <a:solidFill>
                  <a:srgbClr val="FFFFFF"/>
                </a:solidFill>
                <a:latin typeface="Montserrat Semi-Bold"/>
              </a:rPr>
              <a:t>View ore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BB6E90CF-A2E2-4FE8-98DD-3845DDB0C0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0265" y="1097215"/>
            <a:ext cx="11796361" cy="809256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8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9" name="AutoShape 39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TextBox 43"/>
          <p:cNvSpPr txBox="1"/>
          <p:nvPr/>
        </p:nvSpPr>
        <p:spPr>
          <a:xfrm>
            <a:off x="1360438" y="2027705"/>
            <a:ext cx="6308824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0"/>
              </a:lnSpc>
              <a:spcBef>
                <a:spcPct val="0"/>
              </a:spcBef>
            </a:pPr>
            <a:r>
              <a:rPr lang="en-US" sz="5100" dirty="0">
                <a:solidFill>
                  <a:srgbClr val="19598D"/>
                </a:solidFill>
                <a:latin typeface="Montserrat Ultra-Bold"/>
              </a:rPr>
              <a:t>Example </a:t>
            </a:r>
            <a:br>
              <a:rPr lang="en-US" sz="5100" dirty="0">
                <a:solidFill>
                  <a:srgbClr val="19598D"/>
                </a:solidFill>
                <a:latin typeface="Montserrat Ultra-Bold"/>
              </a:rPr>
            </a:br>
            <a:r>
              <a:rPr lang="en-US" sz="5100" dirty="0">
                <a:solidFill>
                  <a:srgbClr val="19598D"/>
                </a:solidFill>
                <a:latin typeface="Montserrat Ultra-Bold"/>
              </a:rPr>
              <a:t>analytics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587714" y="7084192"/>
            <a:ext cx="2927136" cy="560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2"/>
              </a:lnSpc>
            </a:pPr>
            <a:r>
              <a:rPr lang="en-US" sz="3294" dirty="0">
                <a:solidFill>
                  <a:srgbClr val="FFFFFF"/>
                </a:solidFill>
                <a:latin typeface="Montserrat Semi-Bold"/>
              </a:rPr>
              <a:t>View ore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137EB0-A7F1-4531-83FB-0D80CA553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-1"/>
            <a:ext cx="12223687" cy="1036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81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81400" y="962926"/>
            <a:ext cx="10812949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1285921">
              <a:lnSpc>
                <a:spcPts val="6011"/>
              </a:lnSpc>
            </a:pPr>
            <a:r>
              <a:rPr lang="en-US" sz="5008" dirty="0">
                <a:solidFill>
                  <a:srgbClr val="365B6D"/>
                </a:solidFill>
                <a:latin typeface="Norwester"/>
              </a:rPr>
              <a:t>Research &amp; communication outputs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1800718"/>
            <a:ext cx="14786928" cy="8006831"/>
            <a:chOff x="0" y="-28575"/>
            <a:chExt cx="12145644" cy="6776024"/>
          </a:xfrm>
        </p:grpSpPr>
        <p:sp>
          <p:nvSpPr>
            <p:cNvPr id="4" name="TextBox 4"/>
            <p:cNvSpPr txBox="1"/>
            <p:nvPr/>
          </p:nvSpPr>
          <p:spPr>
            <a:xfrm>
              <a:off x="3482244" y="6166063"/>
              <a:ext cx="1993703" cy="581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1285921">
                <a:lnSpc>
                  <a:spcPts val="2500"/>
                </a:lnSpc>
              </a:pPr>
              <a:r>
                <a:rPr lang="en-US" sz="1786">
                  <a:solidFill>
                    <a:srgbClr val="365B6D"/>
                  </a:solidFill>
                  <a:latin typeface="Canva Sans"/>
                </a:rPr>
                <a:t>Newspaper articles</a:t>
              </a:r>
            </a:p>
            <a:p>
              <a:pPr algn="ctr" defTabSz="1285921">
                <a:lnSpc>
                  <a:spcPts val="2500"/>
                </a:lnSpc>
              </a:pPr>
              <a:r>
                <a:rPr lang="en-US" sz="1786">
                  <a:solidFill>
                    <a:srgbClr val="365B6D"/>
                  </a:solidFill>
                  <a:latin typeface="Canva Sans"/>
                </a:rPr>
                <a:t>44.6%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505732" y="2765869"/>
              <a:ext cx="3639912" cy="581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1285921">
                <a:lnSpc>
                  <a:spcPts val="2500"/>
                </a:lnSpc>
              </a:pPr>
              <a:r>
                <a:rPr lang="en-US" sz="1786" dirty="0">
                  <a:solidFill>
                    <a:srgbClr val="365B6D"/>
                  </a:solidFill>
                  <a:latin typeface="Canva Sans"/>
                </a:rPr>
                <a:t>Television interviews/ appearances</a:t>
              </a:r>
            </a:p>
            <a:p>
              <a:pPr algn="ctr" defTabSz="1285921">
                <a:lnSpc>
                  <a:spcPts val="2500"/>
                </a:lnSpc>
              </a:pPr>
              <a:r>
                <a:rPr lang="en-US" sz="1786" dirty="0">
                  <a:solidFill>
                    <a:srgbClr val="365B6D"/>
                  </a:solidFill>
                  <a:latin typeface="Canva Sans"/>
                </a:rPr>
                <a:t>17.9%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042569" y="437261"/>
              <a:ext cx="1715649" cy="581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1285921">
                <a:lnSpc>
                  <a:spcPts val="2500"/>
                </a:lnSpc>
              </a:pPr>
              <a:r>
                <a:rPr lang="en-US" sz="1786" dirty="0">
                  <a:solidFill>
                    <a:srgbClr val="365B6D"/>
                  </a:solidFill>
                  <a:latin typeface="Canva Sans"/>
                </a:rPr>
                <a:t>Radio interviews</a:t>
              </a:r>
            </a:p>
            <a:p>
              <a:pPr algn="ctr" defTabSz="1285921">
                <a:lnSpc>
                  <a:spcPts val="2500"/>
                </a:lnSpc>
              </a:pPr>
              <a:r>
                <a:rPr lang="en-US" sz="1786" dirty="0">
                  <a:solidFill>
                    <a:srgbClr val="365B6D"/>
                  </a:solidFill>
                  <a:latin typeface="Canva Sans"/>
                </a:rPr>
                <a:t>10.7%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7905"/>
              <a:ext cx="2428475" cy="581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1285921">
                <a:lnSpc>
                  <a:spcPts val="2500"/>
                </a:lnSpc>
              </a:pPr>
              <a:r>
                <a:rPr lang="en-US" sz="1786">
                  <a:solidFill>
                    <a:srgbClr val="365B6D"/>
                  </a:solidFill>
                  <a:latin typeface="Canva Sans"/>
                </a:rPr>
                <a:t>Policy Briefs/ Measures</a:t>
              </a:r>
            </a:p>
            <a:p>
              <a:pPr algn="ctr" defTabSz="1285921">
                <a:lnSpc>
                  <a:spcPts val="2500"/>
                </a:lnSpc>
              </a:pPr>
              <a:r>
                <a:rPr lang="en-US" sz="1786">
                  <a:solidFill>
                    <a:srgbClr val="365B6D"/>
                  </a:solidFill>
                  <a:latin typeface="Canva Sans"/>
                </a:rPr>
                <a:t>8.9%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92712" y="536025"/>
              <a:ext cx="1729803" cy="581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1285921">
                <a:lnSpc>
                  <a:spcPts val="2500"/>
                </a:lnSpc>
              </a:pPr>
              <a:r>
                <a:rPr lang="en-US" sz="1786">
                  <a:solidFill>
                    <a:srgbClr val="365B6D"/>
                  </a:solidFill>
                  <a:latin typeface="Canva Sans"/>
                </a:rPr>
                <a:t>Research Papers</a:t>
              </a:r>
            </a:p>
            <a:p>
              <a:pPr algn="ctr" defTabSz="1285921">
                <a:lnSpc>
                  <a:spcPts val="2500"/>
                </a:lnSpc>
              </a:pPr>
              <a:r>
                <a:rPr lang="en-US" sz="1786">
                  <a:solidFill>
                    <a:srgbClr val="365B6D"/>
                  </a:solidFill>
                  <a:latin typeface="Canva Sans"/>
                </a:rPr>
                <a:t>5.4%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917520" y="-28575"/>
              <a:ext cx="1587532" cy="581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1285921">
                <a:lnSpc>
                  <a:spcPts val="2500"/>
                </a:lnSpc>
              </a:pPr>
              <a:r>
                <a:rPr lang="en-US" sz="1786">
                  <a:solidFill>
                    <a:srgbClr val="365B6D"/>
                  </a:solidFill>
                  <a:latin typeface="Canva Sans"/>
                </a:rPr>
                <a:t>Documentaries</a:t>
              </a:r>
            </a:p>
            <a:p>
              <a:pPr algn="ctr" defTabSz="1285921">
                <a:lnSpc>
                  <a:spcPts val="2500"/>
                </a:lnSpc>
              </a:pPr>
              <a:r>
                <a:rPr lang="en-US" sz="1786">
                  <a:solidFill>
                    <a:srgbClr val="365B6D"/>
                  </a:solidFill>
                  <a:latin typeface="Canva Sans"/>
                </a:rPr>
                <a:t>3.6%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762091" y="129342"/>
              <a:ext cx="1095261" cy="581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1285921">
                <a:lnSpc>
                  <a:spcPts val="2500"/>
                </a:lnSpc>
              </a:pPr>
              <a:r>
                <a:rPr lang="en-US" sz="1786">
                  <a:solidFill>
                    <a:srgbClr val="365B6D"/>
                  </a:solidFill>
                  <a:latin typeface="Canva Sans"/>
                </a:rPr>
                <a:t>Guidelines</a:t>
              </a:r>
            </a:p>
            <a:p>
              <a:pPr algn="ctr" defTabSz="1285921">
                <a:lnSpc>
                  <a:spcPts val="2500"/>
                </a:lnSpc>
              </a:pPr>
              <a:r>
                <a:rPr lang="en-US" sz="1786">
                  <a:solidFill>
                    <a:srgbClr val="365B6D"/>
                  </a:solidFill>
                  <a:latin typeface="Canva Sans"/>
                </a:rPr>
                <a:t>3.6%</a:t>
              </a:r>
            </a:p>
          </p:txBody>
        </p: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2639007" y="702836"/>
              <a:ext cx="5434878" cy="5434878"/>
              <a:chOff x="0" y="0"/>
              <a:chExt cx="2540000" cy="254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270000" y="0"/>
                <a:ext cx="344131" cy="1270000"/>
              </a:xfrm>
              <a:custGeom>
                <a:avLst/>
                <a:gdLst/>
                <a:ahLst/>
                <a:cxnLst/>
                <a:rect l="l" t="t" r="r" b="b"/>
                <a:pathLst>
                  <a:path w="344131" h="1270000">
                    <a:moveTo>
                      <a:pt x="0" y="0"/>
                    </a:moveTo>
                    <a:cubicBezTo>
                      <a:pt x="116345" y="0"/>
                      <a:pt x="232138" y="15987"/>
                      <a:pt x="344131" y="47513"/>
                    </a:cubicBezTo>
                    <a:lnTo>
                      <a:pt x="0" y="1270000"/>
                    </a:lnTo>
                    <a:close/>
                  </a:path>
                </a:pathLst>
              </a:custGeom>
              <a:solidFill>
                <a:srgbClr val="289DD2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270000" y="31842"/>
                <a:ext cx="1031260" cy="1238158"/>
              </a:xfrm>
              <a:custGeom>
                <a:avLst/>
                <a:gdLst/>
                <a:ahLst/>
                <a:cxnLst/>
                <a:rect l="l" t="t" r="r" b="b"/>
                <a:pathLst>
                  <a:path w="1031260" h="1238158">
                    <a:moveTo>
                      <a:pt x="282602" y="0"/>
                    </a:moveTo>
                    <a:cubicBezTo>
                      <a:pt x="584375" y="68877"/>
                      <a:pt x="850605" y="245595"/>
                      <a:pt x="1031260" y="496941"/>
                    </a:cubicBezTo>
                    <a:lnTo>
                      <a:pt x="0" y="1238158"/>
                    </a:lnTo>
                    <a:close/>
                  </a:path>
                </a:pathLst>
              </a:custGeom>
              <a:solidFill>
                <a:srgbClr val="7192DA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270000" y="478168"/>
                <a:ext cx="1359636" cy="1399363"/>
              </a:xfrm>
              <a:custGeom>
                <a:avLst/>
                <a:gdLst/>
                <a:ahLst/>
                <a:cxnLst/>
                <a:rect l="l" t="t" r="r" b="b"/>
                <a:pathLst>
                  <a:path w="1359636" h="1399363">
                    <a:moveTo>
                      <a:pt x="992926" y="0"/>
                    </a:moveTo>
                    <a:cubicBezTo>
                      <a:pt x="1311435" y="399397"/>
                      <a:pt x="1359636" y="950758"/>
                      <a:pt x="1115260" y="1399363"/>
                    </a:cubicBezTo>
                    <a:lnTo>
                      <a:pt x="0" y="791832"/>
                    </a:lnTo>
                    <a:close/>
                  </a:path>
                </a:pathLst>
              </a:custGeom>
              <a:solidFill>
                <a:srgbClr val="8973B3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-85285" y="1064908"/>
                <a:ext cx="2499516" cy="1606175"/>
              </a:xfrm>
              <a:custGeom>
                <a:avLst/>
                <a:gdLst/>
                <a:ahLst/>
                <a:cxnLst/>
                <a:rect l="l" t="t" r="r" b="b"/>
                <a:pathLst>
                  <a:path w="2499516" h="1606175">
                    <a:moveTo>
                      <a:pt x="2499516" y="756124"/>
                    </a:moveTo>
                    <a:cubicBezTo>
                      <a:pt x="2225588" y="1324942"/>
                      <a:pt x="1575414" y="1606175"/>
                      <a:pt x="973308" y="1416287"/>
                    </a:cubicBezTo>
                    <a:cubicBezTo>
                      <a:pt x="371201" y="1226400"/>
                      <a:pt x="0" y="623053"/>
                      <a:pt x="101954" y="0"/>
                    </a:cubicBezTo>
                    <a:lnTo>
                      <a:pt x="1355285" y="205092"/>
                    </a:lnTo>
                    <a:close/>
                  </a:path>
                </a:pathLst>
              </a:custGeom>
              <a:solidFill>
                <a:srgbClr val="8E4F8A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7985" y="429532"/>
                <a:ext cx="1262015" cy="840468"/>
              </a:xfrm>
              <a:custGeom>
                <a:avLst/>
                <a:gdLst/>
                <a:ahLst/>
                <a:cxnLst/>
                <a:rect l="l" t="t" r="r" b="b"/>
                <a:pathLst>
                  <a:path w="1262015" h="840468">
                    <a:moveTo>
                      <a:pt x="0" y="698273"/>
                    </a:moveTo>
                    <a:cubicBezTo>
                      <a:pt x="29188" y="439226"/>
                      <a:pt x="137386" y="195435"/>
                      <a:pt x="309905" y="0"/>
                    </a:cubicBezTo>
                    <a:lnTo>
                      <a:pt x="1262015" y="840468"/>
                    </a:lnTo>
                    <a:close/>
                  </a:path>
                </a:pathLst>
              </a:custGeom>
              <a:solidFill>
                <a:srgbClr val="A2346C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277074" y="328214"/>
                <a:ext cx="992926" cy="941786"/>
              </a:xfrm>
              <a:custGeom>
                <a:avLst/>
                <a:gdLst/>
                <a:ahLst/>
                <a:cxnLst/>
                <a:rect l="l" t="t" r="r" b="b"/>
                <a:pathLst>
                  <a:path w="992926" h="941786">
                    <a:moveTo>
                      <a:pt x="0" y="149954"/>
                    </a:moveTo>
                    <a:cubicBezTo>
                      <a:pt x="42835" y="96240"/>
                      <a:pt x="89958" y="46091"/>
                      <a:pt x="140905" y="0"/>
                    </a:cubicBezTo>
                    <a:lnTo>
                      <a:pt x="992926" y="941786"/>
                    </a:lnTo>
                    <a:close/>
                  </a:path>
                </a:pathLst>
              </a:custGeom>
              <a:solidFill>
                <a:srgbClr val="A80B41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371974" y="99659"/>
                <a:ext cx="898026" cy="1170341"/>
              </a:xfrm>
              <a:custGeom>
                <a:avLst/>
                <a:gdLst/>
                <a:ahLst/>
                <a:cxnLst/>
                <a:rect l="l" t="t" r="r" b="b"/>
                <a:pathLst>
                  <a:path w="898026" h="1170341">
                    <a:moveTo>
                      <a:pt x="0" y="272315"/>
                    </a:moveTo>
                    <a:cubicBezTo>
                      <a:pt x="116087" y="156228"/>
                      <a:pt x="253581" y="63750"/>
                      <a:pt x="404870" y="0"/>
                    </a:cubicBezTo>
                    <a:lnTo>
                      <a:pt x="898026" y="1170341"/>
                    </a:lnTo>
                    <a:close/>
                  </a:path>
                </a:pathLst>
              </a:custGeom>
              <a:solidFill>
                <a:srgbClr val="C75B46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18968" y="19265"/>
                <a:ext cx="551032" cy="1250735"/>
              </a:xfrm>
              <a:custGeom>
                <a:avLst/>
                <a:gdLst/>
                <a:ahLst/>
                <a:cxnLst/>
                <a:rect l="l" t="t" r="r" b="b"/>
                <a:pathLst>
                  <a:path w="551032" h="1250735">
                    <a:moveTo>
                      <a:pt x="0" y="106505"/>
                    </a:moveTo>
                    <a:cubicBezTo>
                      <a:pt x="104823" y="56024"/>
                      <a:pt x="216086" y="20188"/>
                      <a:pt x="330666" y="0"/>
                    </a:cubicBezTo>
                    <a:lnTo>
                      <a:pt x="551032" y="1250735"/>
                    </a:lnTo>
                    <a:close/>
                  </a:path>
                </a:pathLst>
              </a:custGeom>
              <a:solidFill>
                <a:srgbClr val="ED9761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987398" y="2456"/>
                <a:ext cx="282602" cy="1267544"/>
              </a:xfrm>
              <a:custGeom>
                <a:avLst/>
                <a:gdLst/>
                <a:ahLst/>
                <a:cxnLst/>
                <a:rect l="l" t="t" r="r" b="b"/>
                <a:pathLst>
                  <a:path w="282602" h="1267544">
                    <a:moveTo>
                      <a:pt x="0" y="29386"/>
                    </a:moveTo>
                    <a:cubicBezTo>
                      <a:pt x="66980" y="14098"/>
                      <a:pt x="135090" y="4270"/>
                      <a:pt x="203659" y="0"/>
                    </a:cubicBezTo>
                    <a:lnTo>
                      <a:pt x="282602" y="1267544"/>
                    </a:lnTo>
                    <a:close/>
                  </a:path>
                </a:pathLst>
              </a:custGeom>
              <a:solidFill>
                <a:srgbClr val="FFCD7C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127805" y="0"/>
                <a:ext cx="142195" cy="1270000"/>
              </a:xfrm>
              <a:custGeom>
                <a:avLst/>
                <a:gdLst/>
                <a:ahLst/>
                <a:cxnLst/>
                <a:rect l="l" t="t" r="r" b="b"/>
                <a:pathLst>
                  <a:path w="142195" h="1270000">
                    <a:moveTo>
                      <a:pt x="0" y="7985"/>
                    </a:moveTo>
                    <a:cubicBezTo>
                      <a:pt x="47170" y="2671"/>
                      <a:pt x="94600" y="5"/>
                      <a:pt x="142068" y="0"/>
                    </a:cubicBezTo>
                    <a:lnTo>
                      <a:pt x="142195" y="1270000"/>
                    </a:lnTo>
                    <a:close/>
                  </a:path>
                </a:pathLst>
              </a:custGeom>
              <a:solidFill>
                <a:srgbClr val="EAE673"/>
              </a:solidFill>
            </p:spPr>
          </p:sp>
        </p:grpSp>
      </p:grp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DDACE6E3-4C7C-4422-85EE-80D3C098FC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1560394"/>
              </p:ext>
            </p:extLst>
          </p:nvPr>
        </p:nvGraphicFramePr>
        <p:xfrm>
          <a:off x="12402588" y="5906742"/>
          <a:ext cx="8070516" cy="47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Document" r:id="rId3" imgW="5929084" imgH="2227433" progId="Word.Document.12">
                  <p:embed/>
                </p:oleObj>
              </mc:Choice>
              <mc:Fallback>
                <p:oleObj name="Document" r:id="rId3" imgW="5929084" imgH="22274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02588" y="5906742"/>
                        <a:ext cx="8070516" cy="47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82420" y="9286875"/>
            <a:ext cx="18852841" cy="0"/>
          </a:xfrm>
          <a:prstGeom prst="line">
            <a:avLst/>
          </a:prstGeom>
          <a:ln w="28575" cap="rnd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 rot="-5400000">
            <a:off x="16942777" y="134522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501162" y="2534729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 rot="-5376337">
            <a:off x="16326925" y="3337125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376337">
            <a:off x="-114691" y="4526630"/>
            <a:ext cx="2075766" cy="0"/>
          </a:xfrm>
          <a:prstGeom prst="line">
            <a:avLst/>
          </a:prstGeom>
          <a:ln w="28575" cap="rnd">
            <a:solidFill>
              <a:srgbClr val="D9D9D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1548907" y="3566958"/>
            <a:ext cx="7604618" cy="2649358"/>
          </a:xfrm>
          <a:prstGeom prst="rect">
            <a:avLst/>
          </a:prstGeom>
          <a:solidFill>
            <a:srgbClr val="000000">
              <a:alpha val="11765"/>
            </a:srgbClr>
          </a:solidFill>
        </p:spPr>
      </p:sp>
      <p:sp>
        <p:nvSpPr>
          <p:cNvPr id="8" name="AutoShape 8"/>
          <p:cNvSpPr/>
          <p:nvPr/>
        </p:nvSpPr>
        <p:spPr>
          <a:xfrm>
            <a:off x="1548907" y="6515759"/>
            <a:ext cx="7604618" cy="2649358"/>
          </a:xfrm>
          <a:prstGeom prst="rect">
            <a:avLst/>
          </a:prstGeom>
          <a:solidFill>
            <a:srgbClr val="000000">
              <a:alpha val="11765"/>
            </a:srgbClr>
          </a:solidFill>
        </p:spPr>
      </p:sp>
      <p:sp>
        <p:nvSpPr>
          <p:cNvPr id="11" name="AutoShape 11"/>
          <p:cNvSpPr/>
          <p:nvPr/>
        </p:nvSpPr>
        <p:spPr>
          <a:xfrm>
            <a:off x="1472675" y="3508757"/>
            <a:ext cx="7604618" cy="2649358"/>
          </a:xfrm>
          <a:prstGeom prst="rect">
            <a:avLst/>
          </a:prstGeom>
          <a:solidFill>
            <a:srgbClr val="19598D"/>
          </a:solidFill>
        </p:spPr>
      </p:sp>
      <p:sp>
        <p:nvSpPr>
          <p:cNvPr id="12" name="AutoShape 12"/>
          <p:cNvSpPr/>
          <p:nvPr/>
        </p:nvSpPr>
        <p:spPr>
          <a:xfrm>
            <a:off x="1418053" y="6394612"/>
            <a:ext cx="7604618" cy="2649358"/>
          </a:xfrm>
          <a:prstGeom prst="rect">
            <a:avLst/>
          </a:prstGeom>
          <a:solidFill>
            <a:srgbClr val="19598D"/>
          </a:solidFill>
        </p:spPr>
      </p:sp>
      <p:sp>
        <p:nvSpPr>
          <p:cNvPr id="13" name="AutoShape 13"/>
          <p:cNvSpPr/>
          <p:nvPr/>
        </p:nvSpPr>
        <p:spPr>
          <a:xfrm>
            <a:off x="9265329" y="3445811"/>
            <a:ext cx="7604618" cy="2649358"/>
          </a:xfrm>
          <a:prstGeom prst="rect">
            <a:avLst/>
          </a:prstGeom>
          <a:solidFill>
            <a:srgbClr val="19598D"/>
          </a:solidFill>
        </p:spPr>
      </p:sp>
      <p:sp>
        <p:nvSpPr>
          <p:cNvPr id="14" name="AutoShape 14"/>
          <p:cNvSpPr/>
          <p:nvPr/>
        </p:nvSpPr>
        <p:spPr>
          <a:xfrm>
            <a:off x="9153524" y="6353322"/>
            <a:ext cx="7604618" cy="2649358"/>
          </a:xfrm>
          <a:prstGeom prst="rect">
            <a:avLst/>
          </a:prstGeom>
          <a:solidFill>
            <a:srgbClr val="19598D"/>
          </a:solidFill>
        </p:spPr>
      </p:sp>
      <p:sp>
        <p:nvSpPr>
          <p:cNvPr id="15" name="TextBox 15"/>
          <p:cNvSpPr txBox="1"/>
          <p:nvPr/>
        </p:nvSpPr>
        <p:spPr>
          <a:xfrm>
            <a:off x="2724915" y="1181100"/>
            <a:ext cx="12838170" cy="1060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  <a:spcBef>
                <a:spcPct val="0"/>
              </a:spcBef>
            </a:pPr>
            <a:r>
              <a:rPr lang="en-US" sz="8000">
                <a:solidFill>
                  <a:srgbClr val="19598D"/>
                </a:solidFill>
                <a:latin typeface="Montserrat Ultra-Bold"/>
              </a:rPr>
              <a:t>Future Plans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55670" y="9486900"/>
            <a:ext cx="5066068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050"/>
              </a:lnSpc>
              <a:spcBef>
                <a:spcPct val="0"/>
              </a:spcBef>
            </a:pPr>
            <a:r>
              <a:rPr lang="en-US" sz="2050" u="none">
                <a:solidFill>
                  <a:srgbClr val="D9D9D9"/>
                </a:solidFill>
                <a:latin typeface="Montserrat"/>
              </a:rPr>
              <a:t>Presented By : Larana Corporate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9486900"/>
            <a:ext cx="5099376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0"/>
              </a:lnSpc>
            </a:pPr>
            <a:r>
              <a:rPr lang="en-US" sz="2050">
                <a:solidFill>
                  <a:srgbClr val="D9D9D9"/>
                </a:solidFill>
                <a:latin typeface="Montserrat"/>
              </a:rPr>
              <a:t>www.reallygreatsite.com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872763" y="4825476"/>
            <a:ext cx="6852475" cy="2355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>
                <a:solidFill>
                  <a:srgbClr val="FFFFFF"/>
                </a:solidFill>
                <a:latin typeface="Montserrat"/>
              </a:rPr>
              <a:t>information literacy (searching in specialized information databases;; including media reporting; terminologies and glossary compilation</a:t>
            </a:r>
          </a:p>
          <a:p>
            <a:pPr algn="ctr">
              <a:lnSpc>
                <a:spcPts val="3080"/>
              </a:lnSpc>
            </a:pPr>
            <a:endParaRPr lang="en-US" sz="2200" dirty="0">
              <a:solidFill>
                <a:srgbClr val="FFFFFF"/>
              </a:solidFill>
              <a:latin typeface="Montserrat"/>
            </a:endParaRPr>
          </a:p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endParaRPr lang="en-US" sz="2200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958907" y="3872863"/>
            <a:ext cx="6217463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Montserrat Bold"/>
              </a:rPr>
              <a:t>Information literacy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53464" y="4362815"/>
            <a:ext cx="7409176" cy="2355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dirty="0">
                <a:solidFill>
                  <a:srgbClr val="FFFFFF"/>
                </a:solidFill>
                <a:latin typeface="Montserrat"/>
              </a:rPr>
              <a:t>audience specific localized content</a:t>
            </a:r>
            <a:br>
              <a:rPr lang="en-US" dirty="0">
                <a:solidFill>
                  <a:srgbClr val="FFFFFF"/>
                </a:solidFill>
                <a:latin typeface="Montserrat"/>
              </a:rPr>
            </a:br>
            <a:r>
              <a:rPr lang="en-US" dirty="0">
                <a:solidFill>
                  <a:srgbClr val="FFFFFF"/>
                </a:solidFill>
                <a:latin typeface="Montserrat"/>
              </a:rPr>
              <a:t>Testimonials – IUCM,  Community Resource Management Area (Gender/ AWFISHNET); Joint coverage – FCWC; </a:t>
            </a:r>
            <a:br>
              <a:rPr lang="en-US" dirty="0">
                <a:solidFill>
                  <a:srgbClr val="FFFFFF"/>
                </a:solidFill>
                <a:latin typeface="Montserrat"/>
              </a:rPr>
            </a:br>
            <a:r>
              <a:rPr lang="en-US" dirty="0">
                <a:solidFill>
                  <a:srgbClr val="FFFFFF"/>
                </a:solidFill>
                <a:latin typeface="Montserrat"/>
              </a:rPr>
              <a:t>Briefs – newsletters</a:t>
            </a:r>
          </a:p>
          <a:p>
            <a:pPr algn="ctr">
              <a:lnSpc>
                <a:spcPts val="3080"/>
              </a:lnSpc>
            </a:pPr>
            <a:endParaRPr lang="en-US" sz="2200" dirty="0">
              <a:solidFill>
                <a:srgbClr val="FFFFFF"/>
              </a:solidFill>
              <a:latin typeface="Montserrat"/>
            </a:endParaRPr>
          </a:p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endParaRPr lang="en-US" sz="2200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548907" y="3291460"/>
            <a:ext cx="7218739" cy="720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US" sz="3600" dirty="0">
                <a:solidFill>
                  <a:srgbClr val="FFFFFF"/>
                </a:solidFill>
                <a:latin typeface="Montserrat Bold"/>
              </a:rPr>
              <a:t>Kno</a:t>
            </a:r>
            <a:r>
              <a:rPr lang="en-US" sz="3200" dirty="0">
                <a:solidFill>
                  <a:srgbClr val="FFFFFF"/>
                </a:solidFill>
                <a:latin typeface="Montserrat Bold"/>
              </a:rPr>
              <a:t>wledge translation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350676" y="7042609"/>
            <a:ext cx="7519271" cy="1958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>
                <a:solidFill>
                  <a:srgbClr val="FFFFFF"/>
                </a:solidFill>
                <a:latin typeface="Montserrat"/>
              </a:rPr>
              <a:t>Identify champions to engage in low-cost communication and knowledge management initiatives and use of information platforms</a:t>
            </a:r>
          </a:p>
          <a:p>
            <a:pPr>
              <a:lnSpc>
                <a:spcPts val="3080"/>
              </a:lnSpc>
            </a:pPr>
            <a:r>
              <a:rPr lang="en-US" sz="2200" dirty="0">
                <a:solidFill>
                  <a:srgbClr val="FFFFFF"/>
                </a:solidFill>
                <a:latin typeface="Montserrat"/>
              </a:rPr>
              <a:t>undertake joint campaigns/ </a:t>
            </a:r>
            <a:r>
              <a:rPr lang="en-US" sz="2200" dirty="0" err="1">
                <a:solidFill>
                  <a:srgbClr val="FFFFFF"/>
                </a:solidFill>
                <a:latin typeface="Montserrat"/>
              </a:rPr>
              <a:t>programmes</a:t>
            </a:r>
            <a:r>
              <a:rPr lang="en-US" sz="2200" dirty="0">
                <a:solidFill>
                  <a:srgbClr val="FFFFFF"/>
                </a:solidFill>
                <a:latin typeface="Montserrat"/>
              </a:rPr>
              <a:t>  with partners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022670" y="6322604"/>
            <a:ext cx="7735472" cy="720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US" sz="3600" dirty="0">
                <a:solidFill>
                  <a:srgbClr val="FFFFFF"/>
                </a:solidFill>
                <a:latin typeface="Montserrat Bold"/>
              </a:rPr>
              <a:t>Moderators &amp; shared resources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06248" y="7840438"/>
            <a:ext cx="7847277" cy="1162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2200" u="none" dirty="0">
                <a:solidFill>
                  <a:srgbClr val="FFFFFF"/>
                </a:solidFill>
                <a:latin typeface="Montserrat"/>
              </a:rPr>
              <a:t>Integrate translation modules on AU-IBAR website; encourage mechanism of knowledge sharing in French content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48907" y="6368715"/>
            <a:ext cx="7473763" cy="748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Montserrat Bold"/>
              </a:rPr>
              <a:t>language Coverage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678548" y="4177793"/>
            <a:ext cx="12930904" cy="3258778"/>
            <a:chOff x="0" y="0"/>
            <a:chExt cx="17241205" cy="4345037"/>
          </a:xfrm>
        </p:grpSpPr>
        <p:sp>
          <p:nvSpPr>
            <p:cNvPr id="4" name="TextBox 4"/>
            <p:cNvSpPr txBox="1"/>
            <p:nvPr/>
          </p:nvSpPr>
          <p:spPr>
            <a:xfrm>
              <a:off x="0" y="-76200"/>
              <a:ext cx="17241205" cy="1557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489"/>
                </a:lnSpc>
              </a:pPr>
              <a:r>
                <a:rPr lang="en-US" sz="7299">
                  <a:solidFill>
                    <a:srgbClr val="FFFFFF"/>
                  </a:solidFill>
                  <a:latin typeface="Roboto Bold"/>
                </a:rPr>
                <a:t>Thank You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531118" y="1985377"/>
              <a:ext cx="12178969" cy="2359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3200" spc="-96">
                  <a:solidFill>
                    <a:srgbClr val="FFFFFF"/>
                  </a:solidFill>
                  <a:latin typeface="Roboto"/>
                </a:rPr>
                <a:t>WWW.AU-IBAR.ORG</a:t>
              </a:r>
            </a:p>
            <a:p>
              <a:pPr algn="ctr">
                <a:lnSpc>
                  <a:spcPts val="4800"/>
                </a:lnSpc>
              </a:pPr>
              <a:r>
                <a:rPr lang="en-US" sz="3200" spc="-96">
                  <a:solidFill>
                    <a:srgbClr val="FFFFFF"/>
                  </a:solidFill>
                  <a:latin typeface="Roboto"/>
                </a:rPr>
                <a:t>REPOSITORY.AU-IBAR.ORG</a:t>
              </a:r>
            </a:p>
            <a:p>
              <a:pPr marL="0" lvl="0" indent="0" algn="ctr">
                <a:lnSpc>
                  <a:spcPts val="4800"/>
                </a:lnSpc>
              </a:pPr>
              <a:r>
                <a:rPr lang="en-US" sz="3200" spc="-96">
                  <a:solidFill>
                    <a:srgbClr val="FFFFFF"/>
                  </a:solidFill>
                  <a:latin typeface="Roboto"/>
                </a:rPr>
                <a:t>NETWORKS.AU-IBAR.ORG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8367814" y="8408652"/>
            <a:ext cx="1131730" cy="956312"/>
          </a:xfrm>
          <a:custGeom>
            <a:avLst/>
            <a:gdLst/>
            <a:ahLst/>
            <a:cxnLst/>
            <a:rect l="l" t="t" r="r" b="b"/>
            <a:pathLst>
              <a:path w="1131730" h="956312">
                <a:moveTo>
                  <a:pt x="0" y="0"/>
                </a:moveTo>
                <a:lnTo>
                  <a:pt x="1131730" y="0"/>
                </a:lnTo>
                <a:lnTo>
                  <a:pt x="1131730" y="956311"/>
                </a:lnTo>
                <a:lnTo>
                  <a:pt x="0" y="9563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657887" y="8240043"/>
            <a:ext cx="1293529" cy="1293529"/>
          </a:xfrm>
          <a:custGeom>
            <a:avLst/>
            <a:gdLst/>
            <a:ahLst/>
            <a:cxnLst/>
            <a:rect l="l" t="t" r="r" b="b"/>
            <a:pathLst>
              <a:path w="1293529" h="1293529">
                <a:moveTo>
                  <a:pt x="0" y="0"/>
                </a:moveTo>
                <a:lnTo>
                  <a:pt x="1293530" y="0"/>
                </a:lnTo>
                <a:lnTo>
                  <a:pt x="1293530" y="1293529"/>
                </a:lnTo>
                <a:lnTo>
                  <a:pt x="0" y="12935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911975" y="8122813"/>
            <a:ext cx="1527988" cy="1527988"/>
          </a:xfrm>
          <a:custGeom>
            <a:avLst/>
            <a:gdLst/>
            <a:ahLst/>
            <a:cxnLst/>
            <a:rect l="l" t="t" r="r" b="b"/>
            <a:pathLst>
              <a:path w="1527988" h="1527988">
                <a:moveTo>
                  <a:pt x="0" y="0"/>
                </a:moveTo>
                <a:lnTo>
                  <a:pt x="1527988" y="0"/>
                </a:lnTo>
                <a:lnTo>
                  <a:pt x="1527988" y="1527988"/>
                </a:lnTo>
                <a:lnTo>
                  <a:pt x="0" y="15279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1166</Words>
  <Application>Microsoft Office PowerPoint</Application>
  <PresentationFormat>Custom</PresentationFormat>
  <Paragraphs>162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7" baseType="lpstr">
      <vt:lpstr>Cooper Hewitt Bold</vt:lpstr>
      <vt:lpstr>Roboto Bold</vt:lpstr>
      <vt:lpstr>Canva Sans</vt:lpstr>
      <vt:lpstr>Montserrat Ultra-Bold</vt:lpstr>
      <vt:lpstr>Roboto</vt:lpstr>
      <vt:lpstr>Montserrat Semi-Bold</vt:lpstr>
      <vt:lpstr>Calibri</vt:lpstr>
      <vt:lpstr>Arial</vt:lpstr>
      <vt:lpstr>Montserrat</vt:lpstr>
      <vt:lpstr>Poppins Semi-Bold</vt:lpstr>
      <vt:lpstr>Poppins</vt:lpstr>
      <vt:lpstr>Norwester</vt:lpstr>
      <vt:lpstr>Arial Bold</vt:lpstr>
      <vt:lpstr>Oswald Bold</vt:lpstr>
      <vt:lpstr>Montserrat Bold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Copy of Copy of Live2Africa</dc:title>
  <dc:creator>Patricia</dc:creator>
  <cp:lastModifiedBy>Patricia Mweene Lumba</cp:lastModifiedBy>
  <cp:revision>24</cp:revision>
  <dcterms:created xsi:type="dcterms:W3CDTF">2006-08-16T00:00:00Z</dcterms:created>
  <dcterms:modified xsi:type="dcterms:W3CDTF">2023-09-14T05:56:20Z</dcterms:modified>
  <dc:identifier>DAFuOYqeg8E</dc:identifier>
</cp:coreProperties>
</file>