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96" r:id="rId3"/>
    <p:sldId id="667" r:id="rId4"/>
    <p:sldId id="668" r:id="rId5"/>
    <p:sldId id="651" r:id="rId6"/>
    <p:sldId id="708" r:id="rId7"/>
    <p:sldId id="670" r:id="rId8"/>
    <p:sldId id="697" r:id="rId9"/>
    <p:sldId id="688" r:id="rId10"/>
    <p:sldId id="689" r:id="rId11"/>
    <p:sldId id="690" r:id="rId12"/>
    <p:sldId id="676" r:id="rId13"/>
    <p:sldId id="707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2509" autoAdjust="0"/>
  </p:normalViewPr>
  <p:slideViewPr>
    <p:cSldViewPr snapToGrid="0">
      <p:cViewPr varScale="1">
        <p:scale>
          <a:sx n="91" d="100"/>
          <a:sy n="91" d="100"/>
        </p:scale>
        <p:origin x="120" y="72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39.43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40.48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41.9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19.65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30.76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41.95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39.43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40.48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41.9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19.65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30.76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41.95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39.43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40.48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41.9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19.65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30.76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41.95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39.43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40.48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41.9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19.65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30.76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24575,'0'0'-8191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41.95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39.43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40.48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41.9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19.65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30.76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24575,'0'0'-8191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41.95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39.43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40.48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6:41.9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19.65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30.76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24575,'0'0'-8191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3T06:57:41.95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1T15:44:51.17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24575,'0'0'-8191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1T15:44:55.11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1T15:44:51.17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24575,'0'0'-8191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1T15:44:55.11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13BA8-3D1F-46BA-A5D1-8CEB4277E07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909CC-6275-4EFE-A226-3FAAB0E20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64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624F5E7E-1F86-4526-8F6F-3CC270F16D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A4C5A297-3D07-4354-A697-36E4031967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INTERNAL AUDIT: Strategy</a:t>
            </a: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991A2227-5AA2-4F73-8075-D26624B8A4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B0AA3AB-2859-419D-B604-1509482CF0D1}" type="slidenum">
              <a:rPr lang="en-US" altLang="en-US">
                <a:latin typeface="Calibri" panose="020F0502020204030204" pitchFamily="34" charset="0"/>
              </a:rPr>
              <a:pPr/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B9BFAD2E-B636-2037-DA59-6CF64B7B38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84EB38-A631-4FD5-9F37-4ED25813425B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88D804F-9E93-7F11-A53B-D40ED5FA85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4975" y="704850"/>
            <a:ext cx="6183313" cy="3478213"/>
          </a:xfrm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2D6BE5B5-3E30-7705-B4E4-18911704E6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>
              <a:ea typeface="Malgun Gothic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8403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B9BFAD2E-B636-2037-DA59-6CF64B7B38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84EB38-A631-4FD5-9F37-4ED25813425B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88D804F-9E93-7F11-A53B-D40ED5FA85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4975" y="704850"/>
            <a:ext cx="6183313" cy="3478213"/>
          </a:xfrm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2D6BE5B5-3E30-7705-B4E4-18911704E6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>
              <a:ea typeface="Malgun Gothic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0508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B9BFAD2E-B636-2037-DA59-6CF64B7B38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84EB38-A631-4FD5-9F37-4ED25813425B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88D804F-9E93-7F11-A53B-D40ED5FA85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4975" y="704850"/>
            <a:ext cx="6183313" cy="3478213"/>
          </a:xfrm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2D6BE5B5-3E30-7705-B4E4-18911704E6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>
              <a:ea typeface="Malgun Gothic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4967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16.png"/><Relationship Id="rId7" Type="http://schemas.openxmlformats.org/officeDocument/2006/relationships/customXml" Target="../ink/ink5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customXml" Target="../ink/ink3.xml"/><Relationship Id="rId4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7" Type="http://schemas.openxmlformats.org/officeDocument/2006/relationships/customXml" Target="../ink/ink9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.xml"/><Relationship Id="rId5" Type="http://schemas.openxmlformats.org/officeDocument/2006/relationships/image" Target="../media/image3.png"/><Relationship Id="rId10" Type="http://schemas.openxmlformats.org/officeDocument/2006/relationships/customXml" Target="../ink/ink12.xml"/><Relationship Id="rId9" Type="http://schemas.openxmlformats.org/officeDocument/2006/relationships/customXml" Target="../ink/ink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3" Type="http://schemas.openxmlformats.org/officeDocument/2006/relationships/image" Target="../media/image16.png"/><Relationship Id="rId7" Type="http://schemas.openxmlformats.org/officeDocument/2006/relationships/customXml" Target="../ink/ink17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.xml"/><Relationship Id="rId5" Type="http://schemas.openxmlformats.org/officeDocument/2006/relationships/customXml" Target="../ink/ink15.xml"/><Relationship Id="rId4" Type="http://schemas.openxmlformats.org/officeDocument/2006/relationships/customXml" Target="../ink/ink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4.xml"/><Relationship Id="rId3" Type="http://schemas.openxmlformats.org/officeDocument/2006/relationships/image" Target="../media/image4.png"/><Relationship Id="rId7" Type="http://schemas.openxmlformats.org/officeDocument/2006/relationships/customXml" Target="../ink/ink23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2.xml"/><Relationship Id="rId5" Type="http://schemas.openxmlformats.org/officeDocument/2006/relationships/customXml" Target="../ink/ink21.xml"/><Relationship Id="rId4" Type="http://schemas.openxmlformats.org/officeDocument/2006/relationships/customXml" Target="../ink/ink20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3" Type="http://schemas.openxmlformats.org/officeDocument/2006/relationships/image" Target="../media/image3.png"/><Relationship Id="rId7" Type="http://schemas.openxmlformats.org/officeDocument/2006/relationships/customXml" Target="../ink/ink29.xml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8.xml"/><Relationship Id="rId5" Type="http://schemas.openxmlformats.org/officeDocument/2006/relationships/customXml" Target="../ink/ink27.xml"/><Relationship Id="rId4" Type="http://schemas.openxmlformats.org/officeDocument/2006/relationships/customXml" Target="../ink/ink2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6.xml"/><Relationship Id="rId3" Type="http://schemas.openxmlformats.org/officeDocument/2006/relationships/image" Target="../media/image70.png"/><Relationship Id="rId7" Type="http://schemas.openxmlformats.org/officeDocument/2006/relationships/customXml" Target="../ink/ink35.xml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4.xml"/><Relationship Id="rId5" Type="http://schemas.openxmlformats.org/officeDocument/2006/relationships/customXml" Target="../ink/ink33.xml"/><Relationship Id="rId4" Type="http://schemas.openxmlformats.org/officeDocument/2006/relationships/customXml" Target="../ink/ink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3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806" y="168627"/>
            <a:ext cx="9578944" cy="2656546"/>
          </a:xfrm>
        </p:spPr>
        <p:txBody>
          <a:bodyPr/>
          <a:lstStyle/>
          <a:p>
            <a:pPr algn="ctr"/>
            <a:r>
              <a:rPr lang="en-US" sz="3200" dirty="0"/>
              <a:t>Aquatic Biodiversity Conservation and Environmental management in Transboundary Freshwater Ecosystems - Supporting national Strategies – Pilot Study in Lake Victoria shared ecosystems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646" y="3162639"/>
            <a:ext cx="79560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Presented By: </a:t>
            </a:r>
          </a:p>
          <a:p>
            <a:pPr algn="ctr"/>
            <a:endParaRPr lang="en-US" b="1" dirty="0">
              <a:latin typeface="Arial Black" panose="020B0A04020102020204" pitchFamily="34" charset="0"/>
            </a:endParaRPr>
          </a:p>
          <a:p>
            <a:pPr algn="ctr"/>
            <a:r>
              <a:rPr lang="en-US" b="1" dirty="0">
                <a:latin typeface="Arial Black" panose="020B0A04020102020204" pitchFamily="34" charset="0"/>
              </a:rPr>
              <a:t>RUKUUNYA EDWARD</a:t>
            </a:r>
          </a:p>
          <a:p>
            <a:pPr algn="ctr"/>
            <a:endParaRPr lang="en-US" b="1" dirty="0">
              <a:latin typeface="Arial Black" panose="020B0A04020102020204" pitchFamily="34" charset="0"/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LVFO, Director Fisheries Management and Development</a:t>
            </a:r>
            <a:endParaRPr lang="en-US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BF1BBD-6F0F-2D08-5F86-B423ACF5B4E2}"/>
              </a:ext>
            </a:extLst>
          </p:cNvPr>
          <p:cNvSpPr txBox="1"/>
          <p:nvPr/>
        </p:nvSpPr>
        <p:spPr>
          <a:xfrm>
            <a:off x="335806" y="5220884"/>
            <a:ext cx="8799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SECOND PROJECT TECHNICAL COMMITTEE MEETING CONSERVING AQUATIC BIODIVERSITY IN AFRICA BLUE ECONOMY 13 - 14 September 2023 Naivasha, Kenya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859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5">
            <a:extLst>
              <a:ext uri="{FF2B5EF4-FFF2-40B4-BE49-F238E27FC236}">
                <a16:creationId xmlns:a16="http://schemas.microsoft.com/office/drawing/2014/main" id="{A9E25D4A-B361-41C3-ADAE-02665DCEF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4312" y="1095377"/>
            <a:ext cx="8891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en-US" b="1" dirty="0">
              <a:solidFill>
                <a:srgbClr val="0000CC"/>
              </a:solidFill>
            </a:endParaRPr>
          </a:p>
          <a:p>
            <a:pPr algn="ctr">
              <a:defRPr/>
            </a:pPr>
            <a:r>
              <a:rPr lang="en-US" b="1" dirty="0">
                <a:solidFill>
                  <a:srgbClr val="0000CC"/>
                </a:solidFill>
              </a:rPr>
              <a:t>          </a:t>
            </a:r>
            <a:endParaRPr lang="en-GB" sz="1050" b="1" dirty="0">
              <a:solidFill>
                <a:srgbClr val="0000CC"/>
              </a:solidFill>
            </a:endParaRPr>
          </a:p>
        </p:txBody>
      </p:sp>
      <p:sp>
        <p:nvSpPr>
          <p:cNvPr id="6148" name="Slide Number Placeholder 10">
            <a:extLst>
              <a:ext uri="{FF2B5EF4-FFF2-40B4-BE49-F238E27FC236}">
                <a16:creationId xmlns:a16="http://schemas.microsoft.com/office/drawing/2014/main" id="{C8CF265E-3933-4B72-AA24-6D091C0A30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B372F3-46D3-4FDC-84A0-3CC5B01602C1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6149" name="Content Placeholder 2">
            <a:extLst>
              <a:ext uri="{FF2B5EF4-FFF2-40B4-BE49-F238E27FC236}">
                <a16:creationId xmlns:a16="http://schemas.microsoft.com/office/drawing/2014/main" id="{3B002806-C89C-40EB-9CB1-0C25D72DE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6100" y="1001713"/>
            <a:ext cx="8534400" cy="4527550"/>
          </a:xfrm>
        </p:spPr>
        <p:txBody>
          <a:bodyPr/>
          <a:lstStyle/>
          <a:p>
            <a:pPr marL="0" indent="0">
              <a:buNone/>
            </a:pPr>
            <a:endParaRPr lang="en-AU" altLang="en-US" sz="26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n-AU" altLang="en-US" sz="2600" dirty="0">
                <a:latin typeface="Arial Rounded MT Bold" panose="020F0704030504030204" pitchFamily="34" charset="0"/>
              </a:rPr>
              <a:t> </a:t>
            </a:r>
            <a:endParaRPr lang="en-US" altLang="en-US" sz="2600" b="1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GB" altLang="en-US" sz="1400" b="1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altLang="en-US" sz="2600" b="1" i="1" dirty="0">
              <a:latin typeface="Arial Rounded MT Bold" panose="020F0704030504030204" pitchFamily="34" charset="0"/>
            </a:endParaRPr>
          </a:p>
        </p:txBody>
      </p:sp>
      <p:grpSp>
        <p:nvGrpSpPr>
          <p:cNvPr id="6151" name="Group 20">
            <a:extLst>
              <a:ext uri="{FF2B5EF4-FFF2-40B4-BE49-F238E27FC236}">
                <a16:creationId xmlns:a16="http://schemas.microsoft.com/office/drawing/2014/main" id="{D305447B-CFD1-490B-A43A-5515246C7656}"/>
              </a:ext>
            </a:extLst>
          </p:cNvPr>
          <p:cNvGrpSpPr>
            <a:grpSpLocks/>
          </p:cNvGrpSpPr>
          <p:nvPr/>
        </p:nvGrpSpPr>
        <p:grpSpPr bwMode="auto">
          <a:xfrm>
            <a:off x="2552700" y="2349500"/>
            <a:ext cx="4029824" cy="3282950"/>
            <a:chOff x="168787" y="851010"/>
            <a:chExt cx="6964631" cy="5577809"/>
          </a:xfrm>
        </p:grpSpPr>
        <p:grpSp>
          <p:nvGrpSpPr>
            <p:cNvPr id="6161" name="Group 21">
              <a:extLst>
                <a:ext uri="{FF2B5EF4-FFF2-40B4-BE49-F238E27FC236}">
                  <a16:creationId xmlns:a16="http://schemas.microsoft.com/office/drawing/2014/main" id="{7EC81E23-1AFB-4A5C-A4B9-7AB792F96B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787" y="851010"/>
              <a:ext cx="5586034" cy="5577809"/>
              <a:chOff x="168787" y="851010"/>
              <a:chExt cx="5586034" cy="557780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78683B24-4A07-4649-8C59-F7BE350055BC}"/>
                  </a:ext>
                </a:extLst>
              </p:cNvPr>
              <p:cNvSpPr/>
              <p:nvPr/>
            </p:nvSpPr>
            <p:spPr>
              <a:xfrm rot="2700000">
                <a:off x="168788" y="2263068"/>
                <a:ext cx="2792607" cy="2792610"/>
              </a:xfrm>
              <a:prstGeom prst="ellipse">
                <a:avLst/>
              </a:prstGeom>
              <a:gradFill>
                <a:gsLst>
                  <a:gs pos="33000">
                    <a:srgbClr val="71DAFF"/>
                  </a:gs>
                  <a:gs pos="74000">
                    <a:srgbClr val="00AAE6"/>
                  </a:gs>
                </a:gsLst>
                <a:path path="circle">
                  <a:fillToRect l="50000" t="50000" r="50000" b="50000"/>
                </a:path>
              </a:gradFill>
              <a:ln w="1270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D781C155-2028-408A-9989-69826F032880}"/>
                  </a:ext>
                </a:extLst>
              </p:cNvPr>
              <p:cNvSpPr/>
              <p:nvPr/>
            </p:nvSpPr>
            <p:spPr>
              <a:xfrm rot="2700000">
                <a:off x="1550159" y="3636210"/>
                <a:ext cx="2792608" cy="2792610"/>
              </a:xfrm>
              <a:prstGeom prst="ellipse">
                <a:avLst/>
              </a:prstGeom>
              <a:gradFill flip="none" rotWithShape="1">
                <a:gsLst>
                  <a:gs pos="0">
                    <a:srgbClr val="66FF33">
                      <a:alpha val="33725"/>
                    </a:srgbClr>
                  </a:gs>
                  <a:gs pos="100000">
                    <a:srgbClr val="33CC33"/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2A313F75-6E2B-43B0-B74C-88AA05F74866}"/>
                  </a:ext>
                </a:extLst>
              </p:cNvPr>
              <p:cNvSpPr/>
              <p:nvPr/>
            </p:nvSpPr>
            <p:spPr>
              <a:xfrm rot="2700000">
                <a:off x="1580842" y="851009"/>
                <a:ext cx="2792607" cy="2792610"/>
              </a:xfrm>
              <a:prstGeom prst="ellipse">
                <a:avLst/>
              </a:prstGeom>
              <a:gradFill>
                <a:gsLst>
                  <a:gs pos="100000">
                    <a:srgbClr val="C00000"/>
                  </a:gs>
                  <a:gs pos="0">
                    <a:srgbClr val="FF7171"/>
                  </a:gs>
                </a:gsLst>
                <a:path path="circle">
                  <a:fillToRect l="50000" t="50000" r="50000" b="50000"/>
                </a:path>
              </a:gradFill>
              <a:ln w="1270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247208C-D01A-4C8E-9124-BFBD528BFA26}"/>
                  </a:ext>
                </a:extLst>
              </p:cNvPr>
              <p:cNvSpPr/>
              <p:nvPr/>
            </p:nvSpPr>
            <p:spPr>
              <a:xfrm rot="2700000">
                <a:off x="2962212" y="2224151"/>
                <a:ext cx="2792608" cy="2792610"/>
              </a:xfrm>
              <a:prstGeom prst="ellipse">
                <a:avLst/>
              </a:prstGeom>
              <a:gradFill>
                <a:gsLst>
                  <a:gs pos="73000">
                    <a:srgbClr val="FFC000"/>
                  </a:gs>
                  <a:gs pos="0">
                    <a:srgbClr val="FFFF00"/>
                  </a:gs>
                </a:gsLst>
                <a:path path="circle">
                  <a:fillToRect l="50000" t="50000" r="50000" b="50000"/>
                </a:path>
              </a:gradFill>
              <a:ln w="1270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" name="Oval 4">
                <a:extLst>
                  <a:ext uri="{FF2B5EF4-FFF2-40B4-BE49-F238E27FC236}">
                    <a16:creationId xmlns:a16="http://schemas.microsoft.com/office/drawing/2014/main" id="{1DA0DB9A-EBBC-429E-9D6A-88A38F2C7172}"/>
                  </a:ext>
                </a:extLst>
              </p:cNvPr>
              <p:cNvSpPr/>
              <p:nvPr/>
            </p:nvSpPr>
            <p:spPr>
              <a:xfrm rot="2700000">
                <a:off x="1833207" y="3345179"/>
                <a:ext cx="844223" cy="2000108"/>
              </a:xfrm>
              <a:custGeom>
                <a:avLst/>
                <a:gdLst/>
                <a:ahLst/>
                <a:cxnLst/>
                <a:rect l="l" t="t" r="r" b="b"/>
                <a:pathLst>
                  <a:path w="917345" h="2170637">
                    <a:moveTo>
                      <a:pt x="455198" y="0"/>
                    </a:moveTo>
                    <a:cubicBezTo>
                      <a:pt x="740450" y="274903"/>
                      <a:pt x="917345" y="661032"/>
                      <a:pt x="917345" y="1088477"/>
                    </a:cubicBezTo>
                    <a:cubicBezTo>
                      <a:pt x="917345" y="1512545"/>
                      <a:pt x="743235" y="1895947"/>
                      <a:pt x="462148" y="2170637"/>
                    </a:cubicBezTo>
                    <a:cubicBezTo>
                      <a:pt x="176895" y="1895735"/>
                      <a:pt x="0" y="1509606"/>
                      <a:pt x="0" y="1082160"/>
                    </a:cubicBezTo>
                    <a:cubicBezTo>
                      <a:pt x="0" y="658093"/>
                      <a:pt x="174111" y="274691"/>
                      <a:pt x="455198" y="0"/>
                    </a:cubicBezTo>
                    <a:close/>
                  </a:path>
                </a:pathLst>
              </a:custGeom>
              <a:solidFill>
                <a:srgbClr val="00B0F0">
                  <a:alpha val="82000"/>
                </a:srgbClr>
              </a:solidFill>
              <a:ln w="1270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" name="Oval 15">
                <a:extLst>
                  <a:ext uri="{FF2B5EF4-FFF2-40B4-BE49-F238E27FC236}">
                    <a16:creationId xmlns:a16="http://schemas.microsoft.com/office/drawing/2014/main" id="{3C85CB22-0CFF-4493-8CC0-3101A54A381D}"/>
                  </a:ext>
                </a:extLst>
              </p:cNvPr>
              <p:cNvSpPr/>
              <p:nvPr/>
            </p:nvSpPr>
            <p:spPr>
              <a:xfrm rot="2700000">
                <a:off x="3246178" y="1934543"/>
                <a:ext cx="844224" cy="2000107"/>
              </a:xfrm>
              <a:custGeom>
                <a:avLst/>
                <a:gdLst/>
                <a:ahLst/>
                <a:cxnLst/>
                <a:rect l="l" t="t" r="r" b="b"/>
                <a:pathLst>
                  <a:path w="917345" h="2170637">
                    <a:moveTo>
                      <a:pt x="455198" y="0"/>
                    </a:moveTo>
                    <a:cubicBezTo>
                      <a:pt x="740450" y="274902"/>
                      <a:pt x="917345" y="661032"/>
                      <a:pt x="917345" y="1088477"/>
                    </a:cubicBezTo>
                    <a:cubicBezTo>
                      <a:pt x="917345" y="1512545"/>
                      <a:pt x="743235" y="1895947"/>
                      <a:pt x="462148" y="2170637"/>
                    </a:cubicBezTo>
                    <a:cubicBezTo>
                      <a:pt x="176895" y="1895735"/>
                      <a:pt x="0" y="1509606"/>
                      <a:pt x="0" y="1082160"/>
                    </a:cubicBezTo>
                    <a:cubicBezTo>
                      <a:pt x="0" y="658092"/>
                      <a:pt x="174111" y="274691"/>
                      <a:pt x="455198" y="0"/>
                    </a:cubicBezTo>
                    <a:close/>
                  </a:path>
                </a:pathLst>
              </a:custGeom>
              <a:solidFill>
                <a:srgbClr val="FFC000">
                  <a:alpha val="50000"/>
                </a:srgbClr>
              </a:solidFill>
              <a:ln w="1270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" name="Oval 15">
                <a:extLst>
                  <a:ext uri="{FF2B5EF4-FFF2-40B4-BE49-F238E27FC236}">
                    <a16:creationId xmlns:a16="http://schemas.microsoft.com/office/drawing/2014/main" id="{B92C7198-E830-4569-B03B-888C86484735}"/>
                  </a:ext>
                </a:extLst>
              </p:cNvPr>
              <p:cNvSpPr/>
              <p:nvPr/>
            </p:nvSpPr>
            <p:spPr>
              <a:xfrm rot="2700000">
                <a:off x="1295372" y="2555651"/>
                <a:ext cx="1950076" cy="795653"/>
              </a:xfrm>
              <a:custGeom>
                <a:avLst/>
                <a:gdLst/>
                <a:ahLst/>
                <a:cxnLst/>
                <a:rect l="l" t="t" r="r" b="b"/>
                <a:pathLst>
                  <a:path w="2117440" h="863908">
                    <a:moveTo>
                      <a:pt x="1058722" y="0"/>
                    </a:moveTo>
                    <a:cubicBezTo>
                      <a:pt x="1470910" y="0"/>
                      <a:pt x="1844679" y="164492"/>
                      <a:pt x="2117440" y="431952"/>
                    </a:cubicBezTo>
                    <a:cubicBezTo>
                      <a:pt x="1844678" y="699414"/>
                      <a:pt x="1470908" y="863908"/>
                      <a:pt x="1058717" y="863908"/>
                    </a:cubicBezTo>
                    <a:cubicBezTo>
                      <a:pt x="646529" y="863908"/>
                      <a:pt x="272760" y="699416"/>
                      <a:pt x="0" y="431956"/>
                    </a:cubicBezTo>
                    <a:cubicBezTo>
                      <a:pt x="272761" y="164494"/>
                      <a:pt x="646532" y="0"/>
                      <a:pt x="1058722" y="0"/>
                    </a:cubicBezTo>
                    <a:close/>
                  </a:path>
                </a:pathLst>
              </a:custGeom>
              <a:solidFill>
                <a:srgbClr val="C00000">
                  <a:alpha val="50000"/>
                </a:srgbClr>
              </a:solidFill>
              <a:ln w="1270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" name="Oval 16">
                <a:extLst>
                  <a:ext uri="{FF2B5EF4-FFF2-40B4-BE49-F238E27FC236}">
                    <a16:creationId xmlns:a16="http://schemas.microsoft.com/office/drawing/2014/main" id="{CF1D25B8-4D64-442F-A4A7-41061C2C6381}"/>
                  </a:ext>
                </a:extLst>
              </p:cNvPr>
              <p:cNvSpPr/>
              <p:nvPr/>
            </p:nvSpPr>
            <p:spPr>
              <a:xfrm rot="2700000">
                <a:off x="2678164" y="3928525"/>
                <a:ext cx="1950075" cy="795653"/>
              </a:xfrm>
              <a:custGeom>
                <a:avLst/>
                <a:gdLst/>
                <a:ahLst/>
                <a:cxnLst/>
                <a:rect l="l" t="t" r="r" b="b"/>
                <a:pathLst>
                  <a:path w="2117440" h="863908">
                    <a:moveTo>
                      <a:pt x="1058722" y="0"/>
                    </a:moveTo>
                    <a:cubicBezTo>
                      <a:pt x="1470910" y="0"/>
                      <a:pt x="1844679" y="164492"/>
                      <a:pt x="2117440" y="431952"/>
                    </a:cubicBezTo>
                    <a:cubicBezTo>
                      <a:pt x="1844678" y="699414"/>
                      <a:pt x="1470908" y="863908"/>
                      <a:pt x="1058717" y="863908"/>
                    </a:cubicBezTo>
                    <a:cubicBezTo>
                      <a:pt x="646529" y="863908"/>
                      <a:pt x="272761" y="699416"/>
                      <a:pt x="0" y="431956"/>
                    </a:cubicBezTo>
                    <a:cubicBezTo>
                      <a:pt x="272761" y="164494"/>
                      <a:pt x="646532" y="0"/>
                      <a:pt x="1058722" y="0"/>
                    </a:cubicBezTo>
                    <a:close/>
                  </a:path>
                </a:pathLst>
              </a:custGeom>
              <a:solidFill>
                <a:srgbClr val="33CC33">
                  <a:alpha val="75000"/>
                </a:srgbClr>
              </a:solidFill>
              <a:ln w="1270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6162" name="TextBox 24">
              <a:extLst>
                <a:ext uri="{FF2B5EF4-FFF2-40B4-BE49-F238E27FC236}">
                  <a16:creationId xmlns:a16="http://schemas.microsoft.com/office/drawing/2014/main" id="{4A9EC3B2-3402-4497-A17E-FFA425B9B4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2772" y="938103"/>
              <a:ext cx="920289" cy="156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5400" b="1" dirty="0">
                  <a:latin typeface="Arial" panose="020B0604020202020204" pitchFamily="34" charset="0"/>
                </a:rPr>
                <a:t>A</a:t>
              </a:r>
            </a:p>
          </p:txBody>
        </p:sp>
        <p:sp>
          <p:nvSpPr>
            <p:cNvPr id="6163" name="TextBox 25">
              <a:extLst>
                <a:ext uri="{FF2B5EF4-FFF2-40B4-BE49-F238E27FC236}">
                  <a16:creationId xmlns:a16="http://schemas.microsoft.com/office/drawing/2014/main" id="{CC3AFC6C-5A96-4BE6-A552-CC9887E1B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4671" y="4410057"/>
              <a:ext cx="920289" cy="156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5400" b="1" dirty="0">
                  <a:latin typeface="Arial" panose="020B0604020202020204" pitchFamily="34" charset="0"/>
                </a:rPr>
                <a:t>C</a:t>
              </a:r>
            </a:p>
          </p:txBody>
        </p:sp>
        <p:sp>
          <p:nvSpPr>
            <p:cNvPr id="6164" name="TextBox 26">
              <a:extLst>
                <a:ext uri="{FF2B5EF4-FFF2-40B4-BE49-F238E27FC236}">
                  <a16:creationId xmlns:a16="http://schemas.microsoft.com/office/drawing/2014/main" id="{00DE007F-593A-4879-8E5D-C5AF68B1C1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2080" y="2624544"/>
              <a:ext cx="920289" cy="156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5400" b="1">
                  <a:latin typeface="Arial" panose="020B0604020202020204" pitchFamily="34" charset="0"/>
                </a:rPr>
                <a:t>B</a:t>
              </a:r>
            </a:p>
          </p:txBody>
        </p:sp>
        <p:sp>
          <p:nvSpPr>
            <p:cNvPr id="6165" name="TextBox 27">
              <a:extLst>
                <a:ext uri="{FF2B5EF4-FFF2-40B4-BE49-F238E27FC236}">
                  <a16:creationId xmlns:a16="http://schemas.microsoft.com/office/drawing/2014/main" id="{3C4B4ED4-971F-45D8-B851-DAC0B82BB4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7751" y="2686263"/>
              <a:ext cx="1039219" cy="156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5400" b="1">
                  <a:latin typeface="Arial" panose="020B0604020202020204" pitchFamily="34" charset="0"/>
                </a:rPr>
                <a:t>D</a:t>
              </a:r>
            </a:p>
          </p:txBody>
        </p:sp>
        <p:sp>
          <p:nvSpPr>
            <p:cNvPr id="2" name="TextBox 25">
              <a:extLst>
                <a:ext uri="{FF2B5EF4-FFF2-40B4-BE49-F238E27FC236}">
                  <a16:creationId xmlns:a16="http://schemas.microsoft.com/office/drawing/2014/main" id="{87AE735B-B889-ADA7-0D09-6F921CEF8A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13129" y="2808703"/>
              <a:ext cx="920289" cy="156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5400" b="1" dirty="0">
                  <a:latin typeface="Arial" panose="020B0604020202020204" pitchFamily="34" charset="0"/>
                </a:rPr>
                <a:t>C</a:t>
              </a:r>
            </a:p>
          </p:txBody>
        </p:sp>
      </p:grpSp>
      <p:sp>
        <p:nvSpPr>
          <p:cNvPr id="41" name="Oval 40">
            <a:extLst>
              <a:ext uri="{FF2B5EF4-FFF2-40B4-BE49-F238E27FC236}">
                <a16:creationId xmlns:a16="http://schemas.microsoft.com/office/drawing/2014/main" id="{26F3C052-066E-40FF-9E38-A8FDB6B78E4D}"/>
              </a:ext>
            </a:extLst>
          </p:cNvPr>
          <p:cNvSpPr/>
          <p:nvPr/>
        </p:nvSpPr>
        <p:spPr>
          <a:xfrm flipV="1">
            <a:off x="6096000" y="3662222"/>
            <a:ext cx="431799" cy="564995"/>
          </a:xfrm>
          <a:prstGeom prst="ellipse">
            <a:avLst/>
          </a:prstGeom>
          <a:solidFill>
            <a:srgbClr val="33CC33"/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C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E91D795-C9D3-42A6-AF3A-FB8E37A96483}"/>
              </a:ext>
            </a:extLst>
          </p:cNvPr>
          <p:cNvSpPr txBox="1"/>
          <p:nvPr/>
        </p:nvSpPr>
        <p:spPr>
          <a:xfrm flipH="1">
            <a:off x="6561138" y="4475320"/>
            <a:ext cx="3789362" cy="461665"/>
          </a:xfrm>
          <a:prstGeom prst="round1Rect">
            <a:avLst>
              <a:gd name="adj" fmla="val 0"/>
            </a:avLst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j-lt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CD3B2DC-EC5B-4AB6-83DB-B05AE015513E}"/>
              </a:ext>
            </a:extLst>
          </p:cNvPr>
          <p:cNvSpPr/>
          <p:nvPr/>
        </p:nvSpPr>
        <p:spPr>
          <a:xfrm>
            <a:off x="6129339" y="2417763"/>
            <a:ext cx="312737" cy="315912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DE2567C-ABF6-41FB-9624-AA2FB29C71F4}"/>
              </a:ext>
            </a:extLst>
          </p:cNvPr>
          <p:cNvSpPr txBox="1"/>
          <p:nvPr/>
        </p:nvSpPr>
        <p:spPr>
          <a:xfrm flipH="1">
            <a:off x="6600824" y="2867025"/>
            <a:ext cx="4454807" cy="461665"/>
          </a:xfrm>
          <a:prstGeom prst="round1Rect">
            <a:avLst>
              <a:gd name="adj" fmla="val 0"/>
            </a:avLst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Supporting National Strategies</a:t>
            </a:r>
            <a:endParaRPr lang="en-US" sz="24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CF1F3EC-5935-4A18-9858-8681D6BC3A73}"/>
              </a:ext>
            </a:extLst>
          </p:cNvPr>
          <p:cNvSpPr txBox="1"/>
          <p:nvPr/>
        </p:nvSpPr>
        <p:spPr>
          <a:xfrm flipH="1">
            <a:off x="6620251" y="3638245"/>
            <a:ext cx="3660275" cy="461665"/>
          </a:xfrm>
          <a:prstGeom prst="round1Rect">
            <a:avLst>
              <a:gd name="adj" fmla="val 0"/>
            </a:avLst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Gaps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7C56CA5-B471-4F4E-B541-55C2450913FA}"/>
              </a:ext>
            </a:extLst>
          </p:cNvPr>
          <p:cNvSpPr txBox="1"/>
          <p:nvPr/>
        </p:nvSpPr>
        <p:spPr>
          <a:xfrm flipH="1">
            <a:off x="6620251" y="2358538"/>
            <a:ext cx="3313113" cy="461665"/>
          </a:xfrm>
          <a:prstGeom prst="round1Rect">
            <a:avLst>
              <a:gd name="adj" fmla="val 0"/>
            </a:avLst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j-lt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4A7C5A1-9979-4D1D-8A1E-B776545756DA}"/>
              </a:ext>
            </a:extLst>
          </p:cNvPr>
          <p:cNvSpPr/>
          <p:nvPr/>
        </p:nvSpPr>
        <p:spPr>
          <a:xfrm>
            <a:off x="6142676" y="4548197"/>
            <a:ext cx="312738" cy="315913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D</a:t>
            </a:r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F3293CB-EDAB-4774-B283-AF124966A8D9}"/>
              </a:ext>
            </a:extLst>
          </p:cNvPr>
          <p:cNvSpPr/>
          <p:nvPr/>
        </p:nvSpPr>
        <p:spPr>
          <a:xfrm>
            <a:off x="6129339" y="2944813"/>
            <a:ext cx="312737" cy="31750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B</a:t>
            </a:r>
            <a:endParaRPr lang="en-US" dirty="0"/>
          </a:p>
        </p:txBody>
      </p:sp>
      <p:sp>
        <p:nvSpPr>
          <p:cNvPr id="6160" name="TextBox 39">
            <a:extLst>
              <a:ext uri="{FF2B5EF4-FFF2-40B4-BE49-F238E27FC236}">
                <a16:creationId xmlns:a16="http://schemas.microsoft.com/office/drawing/2014/main" id="{CE78DC29-40D6-45E8-ADB0-973D5B204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258763"/>
            <a:ext cx="3719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CC00CC"/>
                </a:solidFill>
                <a:highlight>
                  <a:srgbClr val="00FFFF"/>
                </a:highlight>
              </a:rPr>
              <a:t>Presentation Outline</a:t>
            </a:r>
            <a:endParaRPr lang="en-GB" altLang="en-US" dirty="0">
              <a:solidFill>
                <a:srgbClr val="CC00CC"/>
              </a:solidFill>
              <a:highlight>
                <a:srgbClr val="00FFFF"/>
              </a:highlight>
              <a:latin typeface="Arial" panose="020B0604020202020204" pitchFamily="34" charset="0"/>
            </a:endParaRPr>
          </a:p>
        </p:txBody>
      </p:sp>
      <p:pic>
        <p:nvPicPr>
          <p:cNvPr id="30" name="Picture 2" descr="C:\Users\wb64862\AppData\Local\Microsoft\Windows\Temporary Internet Files\Content.IE5\6PO8D3TV\MM900315777[1].gif">
            <a:extLst>
              <a:ext uri="{FF2B5EF4-FFF2-40B4-BE49-F238E27FC236}">
                <a16:creationId xmlns:a16="http://schemas.microsoft.com/office/drawing/2014/main" id="{D59CAE6C-177C-4DF1-AF02-98EBE90FEAE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58" y="5290272"/>
            <a:ext cx="782638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5" descr="C:\Users\wb64862\AppData\Local\Microsoft\Windows\Temporary Internet Files\Content.IE5\6PO8D3TV\MM900300524[1].gif">
            <a:extLst>
              <a:ext uri="{FF2B5EF4-FFF2-40B4-BE49-F238E27FC236}">
                <a16:creationId xmlns:a16="http://schemas.microsoft.com/office/drawing/2014/main" id="{72B25578-5DE5-4DD9-B8A7-FA01F77FDCC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802" y="5266404"/>
            <a:ext cx="9525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73" y="648229"/>
            <a:ext cx="93987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Transboundary aquatic ecosystems are water bodies that cross or border two or more countries and are shared by different jurisdictions and stakeholders.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They include rivers, lakes, wetlands, groundwater aquifers, and coastal and marine areas. 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3" name="TextBox 39">
            <a:extLst>
              <a:ext uri="{FF2B5EF4-FFF2-40B4-BE49-F238E27FC236}">
                <a16:creationId xmlns:a16="http://schemas.microsoft.com/office/drawing/2014/main" id="{1BD8C62A-521B-00D8-99A4-0FA3BEC70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925" y="63454"/>
            <a:ext cx="23094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CC00CC"/>
                </a:solidFill>
                <a:highlight>
                  <a:srgbClr val="00FFFF"/>
                </a:highlight>
              </a:rPr>
              <a:t>Introduction</a:t>
            </a:r>
            <a:endParaRPr lang="en-GB" altLang="en-US" dirty="0">
              <a:solidFill>
                <a:srgbClr val="CC00CC"/>
              </a:solidFill>
              <a:highlight>
                <a:srgbClr val="00FFFF"/>
              </a:highlight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FDB00FF-B475-8795-F8FD-F46ABF85BB79}"/>
                  </a:ext>
                </a:extLst>
              </p14:cNvPr>
              <p14:cNvContentPartPr/>
              <p14:nvPr/>
            </p14:nvContentPartPr>
            <p14:xfrm>
              <a:off x="7119381" y="4421073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FDB00FF-B475-8795-F8FD-F46ABF85BB7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0741" y="44120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42E8DBA-BF89-7284-F822-2C81695846C7}"/>
                  </a:ext>
                </a:extLst>
              </p14:cNvPr>
              <p14:cNvContentPartPr/>
              <p14:nvPr/>
            </p14:nvContentPartPr>
            <p14:xfrm>
              <a:off x="7137381" y="4553913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42E8DBA-BF89-7284-F822-2C81695846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28741" y="454491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8A6EDE5-A821-AC20-AA6B-10CE2592BB87}"/>
                  </a:ext>
                </a:extLst>
              </p14:cNvPr>
              <p14:cNvContentPartPr/>
              <p14:nvPr/>
            </p14:nvContentPartPr>
            <p14:xfrm>
              <a:off x="7119381" y="4527273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8A6EDE5-A821-AC20-AA6B-10CE2592BB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0741" y="45186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2F0B505-1C32-317A-1178-1339803C8EAA}"/>
                  </a:ext>
                </a:extLst>
              </p14:cNvPr>
              <p14:cNvContentPartPr/>
              <p14:nvPr/>
            </p14:nvContentPartPr>
            <p14:xfrm>
              <a:off x="4189701" y="4580553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2F0B505-1C32-317A-1178-1339803C8E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1061" y="457191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A44F6E1-5C06-ECAB-C9C6-57E3CFB55F71}"/>
                  </a:ext>
                </a:extLst>
              </p14:cNvPr>
              <p14:cNvContentPartPr/>
              <p14:nvPr/>
            </p14:nvContentPartPr>
            <p14:xfrm>
              <a:off x="4145421" y="4607193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A44F6E1-5C06-ECAB-C9C6-57E3CFB55F7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36421" y="45981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194A2FE-10E3-DAF0-127F-6E2CE19BA732}"/>
                  </a:ext>
                </a:extLst>
              </p14:cNvPr>
              <p14:cNvContentPartPr/>
              <p14:nvPr/>
            </p14:nvContentPartPr>
            <p14:xfrm>
              <a:off x="4189701" y="4553913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194A2FE-10E3-DAF0-127F-6E2CE19BA7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1061" y="454491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Oval 4">
            <a:extLst>
              <a:ext uri="{FF2B5EF4-FFF2-40B4-BE49-F238E27FC236}">
                <a16:creationId xmlns:a16="http://schemas.microsoft.com/office/drawing/2014/main" id="{59122467-4541-9164-6C44-68E245477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609" y="3100251"/>
            <a:ext cx="8774660" cy="3566937"/>
          </a:xfrm>
          <a:prstGeom prst="ellips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A29B6-DAA6-7053-6208-7E75DCE660CD}"/>
              </a:ext>
            </a:extLst>
          </p:cNvPr>
          <p:cNvSpPr txBox="1"/>
          <p:nvPr/>
        </p:nvSpPr>
        <p:spPr>
          <a:xfrm>
            <a:off x="4975939" y="3210738"/>
            <a:ext cx="102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Benefits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AE5C9E-FD6E-B6B1-2207-C0587DCF8DB4}"/>
              </a:ext>
            </a:extLst>
          </p:cNvPr>
          <p:cNvSpPr txBox="1"/>
          <p:nvPr/>
        </p:nvSpPr>
        <p:spPr>
          <a:xfrm>
            <a:off x="2124075" y="3532116"/>
            <a:ext cx="59748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endParaRPr lang="en-US" sz="1800" dirty="0"/>
          </a:p>
          <a:p>
            <a:pPr lvl="1" algn="just"/>
            <a:r>
              <a:rPr lang="en-US" sz="1800" dirty="0"/>
              <a:t>Water supply, Food production, Hydropower generation</a:t>
            </a:r>
          </a:p>
          <a:p>
            <a:pPr lvl="1" algn="just"/>
            <a:endParaRPr lang="en-US" sz="1800" dirty="0"/>
          </a:p>
          <a:p>
            <a:pPr lvl="1" algn="just"/>
            <a:r>
              <a:rPr lang="en-US" sz="1800" dirty="0"/>
              <a:t>Climate regulation, Recreation, Cultural values</a:t>
            </a:r>
          </a:p>
          <a:p>
            <a:pPr lvl="1" algn="just"/>
            <a:endParaRPr lang="en-US" sz="1800" dirty="0"/>
          </a:p>
          <a:p>
            <a:pPr lvl="1" algn="just"/>
            <a:r>
              <a:rPr lang="en-US" sz="1800" dirty="0"/>
              <a:t>Rich in diversity both flora and fauna</a:t>
            </a:r>
          </a:p>
          <a:p>
            <a:pPr lvl="1" algn="just"/>
            <a:endParaRPr lang="en-US" sz="1800" dirty="0"/>
          </a:p>
          <a:p>
            <a:pPr lvl="1" algn="just"/>
            <a:r>
              <a:rPr lang="en-US" sz="1800" dirty="0"/>
              <a:t>Economic and strategic importance for regional integration and development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41296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88079" y="5233350"/>
            <a:ext cx="9710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algn="ctr"/>
            <a:r>
              <a:rPr lang="en-US" sz="2400" b="1" i="1" dirty="0">
                <a:solidFill>
                  <a:srgbClr val="00B0F0"/>
                </a:solidFill>
              </a:rPr>
              <a:t>This calls for development and implementation of Policy Measures and Strategic Actions for Conservation of Aquatic Biodiversity and Environmental Sustainability</a:t>
            </a:r>
          </a:p>
        </p:txBody>
      </p:sp>
      <p:sp>
        <p:nvSpPr>
          <p:cNvPr id="3" name="TextBox 39">
            <a:extLst>
              <a:ext uri="{FF2B5EF4-FFF2-40B4-BE49-F238E27FC236}">
                <a16:creationId xmlns:a16="http://schemas.microsoft.com/office/drawing/2014/main" id="{1BD8C62A-521B-00D8-99A4-0FA3BEC70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925" y="63454"/>
            <a:ext cx="23094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CC00CC"/>
                </a:solidFill>
                <a:highlight>
                  <a:srgbClr val="00FFFF"/>
                </a:highlight>
              </a:rPr>
              <a:t>Introduction</a:t>
            </a:r>
            <a:endParaRPr lang="en-GB" altLang="en-US" dirty="0">
              <a:solidFill>
                <a:srgbClr val="CC00CC"/>
              </a:solidFill>
              <a:highlight>
                <a:srgbClr val="00FFFF"/>
              </a:highlight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FDB00FF-B475-8795-F8FD-F46ABF85BB79}"/>
                  </a:ext>
                </a:extLst>
              </p14:cNvPr>
              <p14:cNvContentPartPr/>
              <p14:nvPr/>
            </p14:nvContentPartPr>
            <p14:xfrm>
              <a:off x="7119381" y="4421073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FDB00FF-B475-8795-F8FD-F46ABF85BB7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10381" y="44120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42E8DBA-BF89-7284-F822-2C81695846C7}"/>
                  </a:ext>
                </a:extLst>
              </p14:cNvPr>
              <p14:cNvContentPartPr/>
              <p14:nvPr/>
            </p14:nvContentPartPr>
            <p14:xfrm>
              <a:off x="7137381" y="4553913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42E8DBA-BF89-7284-F822-2C81695846C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28381" y="454491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8A6EDE5-A821-AC20-AA6B-10CE2592BB87}"/>
                  </a:ext>
                </a:extLst>
              </p14:cNvPr>
              <p14:cNvContentPartPr/>
              <p14:nvPr/>
            </p14:nvContentPartPr>
            <p14:xfrm>
              <a:off x="7119381" y="4527273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8A6EDE5-A821-AC20-AA6B-10CE2592BB8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10381" y="45182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2F0B505-1C32-317A-1178-1339803C8EAA}"/>
                  </a:ext>
                </a:extLst>
              </p14:cNvPr>
              <p14:cNvContentPartPr/>
              <p14:nvPr/>
            </p14:nvContentPartPr>
            <p14:xfrm>
              <a:off x="4189701" y="4580553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2F0B505-1C32-317A-1178-1339803C8EA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80701" y="457155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A44F6E1-5C06-ECAB-C9C6-57E3CFB55F71}"/>
                  </a:ext>
                </a:extLst>
              </p14:cNvPr>
              <p14:cNvContentPartPr/>
              <p14:nvPr/>
            </p14:nvContentPartPr>
            <p14:xfrm>
              <a:off x="4145421" y="4607193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A44F6E1-5C06-ECAB-C9C6-57E3CFB55F7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36421" y="45981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194A2FE-10E3-DAF0-127F-6E2CE19BA732}"/>
                  </a:ext>
                </a:extLst>
              </p14:cNvPr>
              <p14:cNvContentPartPr/>
              <p14:nvPr/>
            </p14:nvContentPartPr>
            <p14:xfrm>
              <a:off x="4189701" y="4553913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194A2FE-10E3-DAF0-127F-6E2CE19BA73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80701" y="454491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Oval 4">
            <a:extLst>
              <a:ext uri="{FF2B5EF4-FFF2-40B4-BE49-F238E27FC236}">
                <a16:creationId xmlns:a16="http://schemas.microsoft.com/office/drawing/2014/main" id="{3C41557B-41F4-1C45-6BE2-7FA97814A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72" y="1826577"/>
            <a:ext cx="8774660" cy="3566937"/>
          </a:xfrm>
          <a:prstGeom prst="ellips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C400FD-191D-F77B-BF32-BCB7CC72DE2F}"/>
              </a:ext>
            </a:extLst>
          </p:cNvPr>
          <p:cNvSpPr txBox="1"/>
          <p:nvPr/>
        </p:nvSpPr>
        <p:spPr>
          <a:xfrm>
            <a:off x="1237349" y="1986740"/>
            <a:ext cx="66049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1800" dirty="0"/>
              <a:t>Pollution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1800" dirty="0"/>
              <a:t>Overexploitation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1800" dirty="0"/>
              <a:t>Habitat degradation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1800" dirty="0"/>
              <a:t>Invasive species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1800" dirty="0"/>
              <a:t>Climate change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1800" dirty="0"/>
              <a:t>Conflicting interests among users and countries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1800" dirty="0"/>
              <a:t>Effect on health and sustainability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1800" dirty="0"/>
              <a:t>Risks to the ecological integrity and resilience of these transboundary aquatic ecosystems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1800" dirty="0"/>
              <a:t>Risk to the livelihoods and security of the people who depend on them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D62777-1357-FFF7-6932-99479890AAA3}"/>
              </a:ext>
            </a:extLst>
          </p:cNvPr>
          <p:cNvSpPr txBox="1"/>
          <p:nvPr/>
        </p:nvSpPr>
        <p:spPr>
          <a:xfrm>
            <a:off x="152472" y="847497"/>
            <a:ext cx="9334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Aquatic Biodiversity Conservation and Environmental management in Transboundary Freshwater Ecosystems involves managing </a:t>
            </a:r>
            <a:r>
              <a:rPr lang="en-US" sz="1800" dirty="0">
                <a:solidFill>
                  <a:srgbClr val="00B0F0"/>
                </a:solidFill>
              </a:rPr>
              <a:t>multidimensional challenges and threats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0425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5369" y="2391742"/>
            <a:ext cx="92049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dirty="0"/>
              <a:t>AUIBAR has supported and in-depth review/</a:t>
            </a:r>
            <a:r>
              <a:rPr lang="en-US" sz="2400" dirty="0"/>
              <a:t>study that assessed transboundary freshwater ecosystems in the Africa region to help in developing a framework for management of transboundary freshwater aquatic ecosystems for conservation and joint action plans;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algn="just"/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3" name="TextBox 39">
            <a:extLst>
              <a:ext uri="{FF2B5EF4-FFF2-40B4-BE49-F238E27FC236}">
                <a16:creationId xmlns:a16="http://schemas.microsoft.com/office/drawing/2014/main" id="{1BD8C62A-521B-00D8-99A4-0FA3BEC70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35" y="270597"/>
            <a:ext cx="920492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3200" dirty="0">
                <a:solidFill>
                  <a:srgbClr val="00B0F0"/>
                </a:solidFill>
                <a:highlight>
                  <a:srgbClr val="00FFFF"/>
                </a:highlight>
              </a:rPr>
              <a:t>Supporting National Strategies - </a:t>
            </a:r>
            <a:r>
              <a:rPr lang="en-GB" altLang="en-US" b="1" dirty="0">
                <a:solidFill>
                  <a:srgbClr val="CC00CC"/>
                </a:solidFill>
                <a:highlight>
                  <a:srgbClr val="00FFFF"/>
                </a:highlight>
              </a:rPr>
              <a:t>– Tanzania, Kenya and Uganda</a:t>
            </a:r>
            <a:endParaRPr lang="en-GB" altLang="en-US" dirty="0">
              <a:solidFill>
                <a:srgbClr val="CC00CC"/>
              </a:solidFill>
              <a:highlight>
                <a:srgbClr val="00FFFF"/>
              </a:highlight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FDB00FF-B475-8795-F8FD-F46ABF85BB79}"/>
                  </a:ext>
                </a:extLst>
              </p14:cNvPr>
              <p14:cNvContentPartPr/>
              <p14:nvPr/>
            </p14:nvContentPartPr>
            <p14:xfrm>
              <a:off x="7119381" y="4421073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FDB00FF-B475-8795-F8FD-F46ABF85BB7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0741" y="44120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42E8DBA-BF89-7284-F822-2C81695846C7}"/>
                  </a:ext>
                </a:extLst>
              </p14:cNvPr>
              <p14:cNvContentPartPr/>
              <p14:nvPr/>
            </p14:nvContentPartPr>
            <p14:xfrm>
              <a:off x="7137381" y="4553913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42E8DBA-BF89-7284-F822-2C81695846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28741" y="454491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8A6EDE5-A821-AC20-AA6B-10CE2592BB87}"/>
                  </a:ext>
                </a:extLst>
              </p14:cNvPr>
              <p14:cNvContentPartPr/>
              <p14:nvPr/>
            </p14:nvContentPartPr>
            <p14:xfrm>
              <a:off x="7119381" y="4527273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8A6EDE5-A821-AC20-AA6B-10CE2592BB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0741" y="45186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2F0B505-1C32-317A-1178-1339803C8EAA}"/>
                  </a:ext>
                </a:extLst>
              </p14:cNvPr>
              <p14:cNvContentPartPr/>
              <p14:nvPr/>
            </p14:nvContentPartPr>
            <p14:xfrm>
              <a:off x="4189701" y="4580553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2F0B505-1C32-317A-1178-1339803C8E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1061" y="457191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A44F6E1-5C06-ECAB-C9C6-57E3CFB55F71}"/>
                  </a:ext>
                </a:extLst>
              </p14:cNvPr>
              <p14:cNvContentPartPr/>
              <p14:nvPr/>
            </p14:nvContentPartPr>
            <p14:xfrm>
              <a:off x="4145421" y="4607193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A44F6E1-5C06-ECAB-C9C6-57E3CFB55F7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36421" y="45981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194A2FE-10E3-DAF0-127F-6E2CE19BA732}"/>
                  </a:ext>
                </a:extLst>
              </p14:cNvPr>
              <p14:cNvContentPartPr/>
              <p14:nvPr/>
            </p14:nvContentPartPr>
            <p14:xfrm>
              <a:off x="4189701" y="4553913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194A2FE-10E3-DAF0-127F-6E2CE19BA7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1061" y="4544913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70029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835" y="918472"/>
            <a:ext cx="9719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Supported development and roll out of policy guidelines and regulatory frameworks for the consolidated national strategy on conservation of aquatic biodiversity and environmental management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3" name="TextBox 39">
            <a:extLst>
              <a:ext uri="{FF2B5EF4-FFF2-40B4-BE49-F238E27FC236}">
                <a16:creationId xmlns:a16="http://schemas.microsoft.com/office/drawing/2014/main" id="{1BD8C62A-521B-00D8-99A4-0FA3BEC70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35" y="270597"/>
            <a:ext cx="106036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3200" dirty="0">
                <a:highlight>
                  <a:srgbClr val="00FFFF"/>
                </a:highlight>
              </a:rPr>
              <a:t>Supporting National Strategies - AUIBAR- LVFO collaboration</a:t>
            </a:r>
            <a:endParaRPr lang="en-GB" altLang="en-US" dirty="0">
              <a:solidFill>
                <a:srgbClr val="CC00CC"/>
              </a:solidFill>
              <a:highlight>
                <a:srgbClr val="00FFFF"/>
              </a:highlight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FDB00FF-B475-8795-F8FD-F46ABF85BB79}"/>
                  </a:ext>
                </a:extLst>
              </p14:cNvPr>
              <p14:cNvContentPartPr/>
              <p14:nvPr/>
            </p14:nvContentPartPr>
            <p14:xfrm>
              <a:off x="7119381" y="4421073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FDB00FF-B475-8795-F8FD-F46ABF85BB7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0381" y="44120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42E8DBA-BF89-7284-F822-2C81695846C7}"/>
                  </a:ext>
                </a:extLst>
              </p14:cNvPr>
              <p14:cNvContentPartPr/>
              <p14:nvPr/>
            </p14:nvContentPartPr>
            <p14:xfrm>
              <a:off x="7137381" y="4553913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42E8DBA-BF89-7284-F822-2C81695846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28381" y="454491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8A6EDE5-A821-AC20-AA6B-10CE2592BB87}"/>
                  </a:ext>
                </a:extLst>
              </p14:cNvPr>
              <p14:cNvContentPartPr/>
              <p14:nvPr/>
            </p14:nvContentPartPr>
            <p14:xfrm>
              <a:off x="7119381" y="4527273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8A6EDE5-A821-AC20-AA6B-10CE2592BB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0381" y="45182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2F0B505-1C32-317A-1178-1339803C8EAA}"/>
                  </a:ext>
                </a:extLst>
              </p14:cNvPr>
              <p14:cNvContentPartPr/>
              <p14:nvPr/>
            </p14:nvContentPartPr>
            <p14:xfrm>
              <a:off x="4189701" y="4580553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2F0B505-1C32-317A-1178-1339803C8E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0701" y="457155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A44F6E1-5C06-ECAB-C9C6-57E3CFB55F71}"/>
                  </a:ext>
                </a:extLst>
              </p14:cNvPr>
              <p14:cNvContentPartPr/>
              <p14:nvPr/>
            </p14:nvContentPartPr>
            <p14:xfrm>
              <a:off x="4145421" y="4607193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A44F6E1-5C06-ECAB-C9C6-57E3CFB55F7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36421" y="45981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194A2FE-10E3-DAF0-127F-6E2CE19BA732}"/>
                  </a:ext>
                </a:extLst>
              </p14:cNvPr>
              <p14:cNvContentPartPr/>
              <p14:nvPr/>
            </p14:nvContentPartPr>
            <p14:xfrm>
              <a:off x="4189701" y="4553913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194A2FE-10E3-DAF0-127F-6E2CE19BA7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0701" y="4544913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4EA99BB-5BD2-84F0-0D16-2CF57631D0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0341" y="2118802"/>
            <a:ext cx="7105211" cy="473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818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9698" y="1648354"/>
            <a:ext cx="8896277" cy="3902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Vision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Mission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Core Values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Key Result Areas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Strategic Objectives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Strategic Goals and Actions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Proposed management strategies</a:t>
            </a:r>
          </a:p>
        </p:txBody>
      </p:sp>
      <p:sp>
        <p:nvSpPr>
          <p:cNvPr id="3" name="TextBox 39">
            <a:extLst>
              <a:ext uri="{FF2B5EF4-FFF2-40B4-BE49-F238E27FC236}">
                <a16:creationId xmlns:a16="http://schemas.microsoft.com/office/drawing/2014/main" id="{1BD8C62A-521B-00D8-99A4-0FA3BEC70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8012"/>
            <a:ext cx="98099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3200" dirty="0">
                <a:highlight>
                  <a:srgbClr val="00FFFF"/>
                </a:highlight>
              </a:rPr>
              <a:t>Supporting National Strategies </a:t>
            </a:r>
            <a:r>
              <a:rPr lang="en-GB" altLang="en-US" b="1" dirty="0">
                <a:solidFill>
                  <a:srgbClr val="CC00CC"/>
                </a:solidFill>
                <a:highlight>
                  <a:srgbClr val="00FFFF"/>
                </a:highlight>
              </a:rPr>
              <a:t>- </a:t>
            </a:r>
            <a:r>
              <a:rPr lang="en-US" dirty="0">
                <a:solidFill>
                  <a:srgbClr val="00B0F0"/>
                </a:solidFill>
                <a:highlight>
                  <a:srgbClr val="00FFFF"/>
                </a:highlight>
              </a:rPr>
              <a:t>National Strategic Model </a:t>
            </a:r>
            <a:endParaRPr lang="en-GB" altLang="en-US" dirty="0">
              <a:solidFill>
                <a:srgbClr val="00B0F0"/>
              </a:solidFill>
              <a:highlight>
                <a:srgbClr val="00FFFF"/>
              </a:highlight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FDB00FF-B475-8795-F8FD-F46ABF85BB79}"/>
                  </a:ext>
                </a:extLst>
              </p14:cNvPr>
              <p14:cNvContentPartPr/>
              <p14:nvPr/>
            </p14:nvContentPartPr>
            <p14:xfrm>
              <a:off x="7119381" y="4421073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FDB00FF-B475-8795-F8FD-F46ABF85BB7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0381" y="44120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42E8DBA-BF89-7284-F822-2C81695846C7}"/>
                  </a:ext>
                </a:extLst>
              </p14:cNvPr>
              <p14:cNvContentPartPr/>
              <p14:nvPr/>
            </p14:nvContentPartPr>
            <p14:xfrm>
              <a:off x="7137381" y="4553913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42E8DBA-BF89-7284-F822-2C81695846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28381" y="454491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8A6EDE5-A821-AC20-AA6B-10CE2592BB87}"/>
                  </a:ext>
                </a:extLst>
              </p14:cNvPr>
              <p14:cNvContentPartPr/>
              <p14:nvPr/>
            </p14:nvContentPartPr>
            <p14:xfrm>
              <a:off x="7119381" y="4527273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8A6EDE5-A821-AC20-AA6B-10CE2592BB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0381" y="45182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2F0B505-1C32-317A-1178-1339803C8EAA}"/>
                  </a:ext>
                </a:extLst>
              </p14:cNvPr>
              <p14:cNvContentPartPr/>
              <p14:nvPr/>
            </p14:nvContentPartPr>
            <p14:xfrm>
              <a:off x="4189701" y="4580553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2F0B505-1C32-317A-1178-1339803C8E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0701" y="457155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A44F6E1-5C06-ECAB-C9C6-57E3CFB55F71}"/>
                  </a:ext>
                </a:extLst>
              </p14:cNvPr>
              <p14:cNvContentPartPr/>
              <p14:nvPr/>
            </p14:nvContentPartPr>
            <p14:xfrm>
              <a:off x="4145421" y="4607193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A44F6E1-5C06-ECAB-C9C6-57E3CFB55F7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36421" y="45981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194A2FE-10E3-DAF0-127F-6E2CE19BA732}"/>
                  </a:ext>
                </a:extLst>
              </p14:cNvPr>
              <p14:cNvContentPartPr/>
              <p14:nvPr/>
            </p14:nvContentPartPr>
            <p14:xfrm>
              <a:off x="4189701" y="4553913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194A2FE-10E3-DAF0-127F-6E2CE19BA7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0701" y="4544913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63546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3998" y="1477760"/>
            <a:ext cx="8553377" cy="3902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Implementation and Coordination Framework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Role of Government institutions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Roles of Private sector and non-State actor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Roles of Regional Bodies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Implementation Monitoring and Evaluation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Monitoring and Evaluation Institutional Framework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Monitoring and Evaluation Reporting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3" name="TextBox 39">
            <a:extLst>
              <a:ext uri="{FF2B5EF4-FFF2-40B4-BE49-F238E27FC236}">
                <a16:creationId xmlns:a16="http://schemas.microsoft.com/office/drawing/2014/main" id="{1BD8C62A-521B-00D8-99A4-0FA3BEC70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2766"/>
            <a:ext cx="98099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3200" dirty="0">
                <a:highlight>
                  <a:srgbClr val="00FFFF"/>
                </a:highlight>
              </a:rPr>
              <a:t>Supporting National Strategies </a:t>
            </a:r>
            <a:r>
              <a:rPr lang="en-GB" altLang="en-US" b="1" dirty="0">
                <a:solidFill>
                  <a:srgbClr val="CC00CC"/>
                </a:solidFill>
                <a:highlight>
                  <a:srgbClr val="00FFFF"/>
                </a:highlight>
              </a:rPr>
              <a:t>- </a:t>
            </a:r>
            <a:r>
              <a:rPr lang="en-US" dirty="0">
                <a:solidFill>
                  <a:srgbClr val="00B0F0"/>
                </a:solidFill>
                <a:highlight>
                  <a:srgbClr val="00FFFF"/>
                </a:highlight>
              </a:rPr>
              <a:t>National Strategic Model </a:t>
            </a:r>
            <a:endParaRPr lang="en-GB" altLang="en-US" dirty="0">
              <a:solidFill>
                <a:srgbClr val="00B0F0"/>
              </a:solidFill>
              <a:highlight>
                <a:srgbClr val="00FFFF"/>
              </a:highlight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FDB00FF-B475-8795-F8FD-F46ABF85BB79}"/>
                  </a:ext>
                </a:extLst>
              </p14:cNvPr>
              <p14:cNvContentPartPr/>
              <p14:nvPr/>
            </p14:nvContentPartPr>
            <p14:xfrm>
              <a:off x="7119381" y="4421073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FDB00FF-B475-8795-F8FD-F46ABF85BB7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0381" y="44120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42E8DBA-BF89-7284-F822-2C81695846C7}"/>
                  </a:ext>
                </a:extLst>
              </p14:cNvPr>
              <p14:cNvContentPartPr/>
              <p14:nvPr/>
            </p14:nvContentPartPr>
            <p14:xfrm>
              <a:off x="7137381" y="4553913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42E8DBA-BF89-7284-F822-2C81695846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28381" y="454491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8A6EDE5-A821-AC20-AA6B-10CE2592BB87}"/>
                  </a:ext>
                </a:extLst>
              </p14:cNvPr>
              <p14:cNvContentPartPr/>
              <p14:nvPr/>
            </p14:nvContentPartPr>
            <p14:xfrm>
              <a:off x="7119381" y="4527273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8A6EDE5-A821-AC20-AA6B-10CE2592BB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0381" y="45182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2F0B505-1C32-317A-1178-1339803C8EAA}"/>
                  </a:ext>
                </a:extLst>
              </p14:cNvPr>
              <p14:cNvContentPartPr/>
              <p14:nvPr/>
            </p14:nvContentPartPr>
            <p14:xfrm>
              <a:off x="4189701" y="4580553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2F0B505-1C32-317A-1178-1339803C8E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0701" y="457155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A44F6E1-5C06-ECAB-C9C6-57E3CFB55F71}"/>
                  </a:ext>
                </a:extLst>
              </p14:cNvPr>
              <p14:cNvContentPartPr/>
              <p14:nvPr/>
            </p14:nvContentPartPr>
            <p14:xfrm>
              <a:off x="4145421" y="4607193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A44F6E1-5C06-ECAB-C9C6-57E3CFB55F7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36421" y="45981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194A2FE-10E3-DAF0-127F-6E2CE19BA732}"/>
                  </a:ext>
                </a:extLst>
              </p14:cNvPr>
              <p14:cNvContentPartPr/>
              <p14:nvPr/>
            </p14:nvContentPartPr>
            <p14:xfrm>
              <a:off x="4189701" y="4553913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194A2FE-10E3-DAF0-127F-6E2CE19BA7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0701" y="4544913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54311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wb64862\AppData\Local\Microsoft\Windows\Temporary Internet Files\Content.IE5\6PO8D3TV\MM900315777[1].gif">
            <a:extLst>
              <a:ext uri="{FF2B5EF4-FFF2-40B4-BE49-F238E27FC236}">
                <a16:creationId xmlns:a16="http://schemas.microsoft.com/office/drawing/2014/main" id="{3E192EDE-AC43-A567-2696-44290335BDF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962" y="3662719"/>
            <a:ext cx="78263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8" name="Rectangle 2">
            <a:extLst>
              <a:ext uri="{FF2B5EF4-FFF2-40B4-BE49-F238E27FC236}">
                <a16:creationId xmlns:a16="http://schemas.microsoft.com/office/drawing/2014/main" id="{F171776D-2308-0D6C-64D3-1CD44F2B0C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8587" y="133351"/>
            <a:ext cx="10777101" cy="879473"/>
          </a:xfrm>
        </p:spPr>
        <p:txBody>
          <a:bodyPr>
            <a:normAutofit fontScale="90000"/>
          </a:bodyPr>
          <a:lstStyle/>
          <a:p>
            <a:pPr>
              <a:buNone/>
            </a:pPr>
            <a:r>
              <a:rPr lang="en-US" sz="3200" dirty="0">
                <a:highlight>
                  <a:srgbClr val="00FFFF"/>
                </a:highlight>
              </a:rPr>
              <a:t>Supporting National Strategies Vision, Mission and Core Values</a:t>
            </a:r>
          </a:p>
        </p:txBody>
      </p:sp>
      <p:sp>
        <p:nvSpPr>
          <p:cNvPr id="96262" name="Text Box 6">
            <a:extLst>
              <a:ext uri="{FF2B5EF4-FFF2-40B4-BE49-F238E27FC236}">
                <a16:creationId xmlns:a16="http://schemas.microsoft.com/office/drawing/2014/main" id="{92BB38A4-B980-50C6-C9AC-502B5FE73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097" y="4044890"/>
            <a:ext cx="19566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cs typeface="Arial" charset="0"/>
              </a:rPr>
              <a:t>Vision - Uganda</a:t>
            </a:r>
          </a:p>
        </p:txBody>
      </p:sp>
      <p:sp>
        <p:nvSpPr>
          <p:cNvPr id="96263" name="Text Box 7">
            <a:extLst>
              <a:ext uri="{FF2B5EF4-FFF2-40B4-BE49-F238E27FC236}">
                <a16:creationId xmlns:a16="http://schemas.microsoft.com/office/drawing/2014/main" id="{17BCF6FC-2E02-73DF-941D-A51E51029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2313" y="3938789"/>
            <a:ext cx="161755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cs typeface="Arial" charset="0"/>
              </a:rPr>
              <a:t>Vision Kenya</a:t>
            </a:r>
          </a:p>
        </p:txBody>
      </p:sp>
      <p:sp>
        <p:nvSpPr>
          <p:cNvPr id="96264" name="Text Box 8">
            <a:extLst>
              <a:ext uri="{FF2B5EF4-FFF2-40B4-BE49-F238E27FC236}">
                <a16:creationId xmlns:a16="http://schemas.microsoft.com/office/drawing/2014/main" id="{54A856CC-6678-2B7A-EB40-D4FB1B2EE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0323" y="1324962"/>
            <a:ext cx="20924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cs typeface="Arial" charset="0"/>
              </a:rPr>
              <a:t>Vision - Tanzania</a:t>
            </a:r>
          </a:p>
        </p:txBody>
      </p:sp>
      <p:sp>
        <p:nvSpPr>
          <p:cNvPr id="96259" name="Oval 3">
            <a:extLst>
              <a:ext uri="{FF2B5EF4-FFF2-40B4-BE49-F238E27FC236}">
                <a16:creationId xmlns:a16="http://schemas.microsoft.com/office/drawing/2014/main" id="{61377C48-B050-F471-F79A-738A4A9F7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5513" y="3753775"/>
            <a:ext cx="4025900" cy="2652712"/>
          </a:xfrm>
          <a:prstGeom prst="ellipse">
            <a:avLst/>
          </a:prstGeom>
          <a:noFill/>
          <a:ln w="57150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6260" name="Oval 4">
            <a:extLst>
              <a:ext uri="{FF2B5EF4-FFF2-40B4-BE49-F238E27FC236}">
                <a16:creationId xmlns:a16="http://schemas.microsoft.com/office/drawing/2014/main" id="{28741EED-575E-782F-ACDA-BD011E549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0571" y="1121965"/>
            <a:ext cx="4572000" cy="2339975"/>
          </a:xfrm>
          <a:prstGeom prst="ellips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6261" name="Oval 5">
            <a:extLst>
              <a:ext uri="{FF2B5EF4-FFF2-40B4-BE49-F238E27FC236}">
                <a16:creationId xmlns:a16="http://schemas.microsoft.com/office/drawing/2014/main" id="{AE04C2C5-422F-EA15-4B81-1BC07F9CC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" y="3900489"/>
            <a:ext cx="3986213" cy="2276475"/>
          </a:xfrm>
          <a:prstGeom prst="ellipse">
            <a:avLst/>
          </a:prstGeom>
          <a:noFill/>
          <a:ln w="5715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6266" name="Text Box 10">
            <a:extLst>
              <a:ext uri="{FF2B5EF4-FFF2-40B4-BE49-F238E27FC236}">
                <a16:creationId xmlns:a16="http://schemas.microsoft.com/office/drawing/2014/main" id="{FAB20789-3B96-8FB8-B94F-26527C0E4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628048"/>
            <a:ext cx="3209925" cy="1727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8738" indent="-587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sustainable freshwater biodiversity for Blue Economy development in the Lake Victoria Region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en-US" sz="1400" b="1" dirty="0">
              <a:solidFill>
                <a:srgbClr val="663300"/>
              </a:solidFill>
              <a:latin typeface="Garamond" panose="02020404030301010803" pitchFamily="18" charset="0"/>
            </a:endParaRPr>
          </a:p>
        </p:txBody>
      </p:sp>
      <p:sp>
        <p:nvSpPr>
          <p:cNvPr id="96265" name="Text Box 9">
            <a:extLst>
              <a:ext uri="{FF2B5EF4-FFF2-40B4-BE49-F238E27FC236}">
                <a16:creationId xmlns:a16="http://schemas.microsoft.com/office/drawing/2014/main" id="{67750429-2D89-B5D2-567A-6AE73F22D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611" y="4521736"/>
            <a:ext cx="314166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" indent="-571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Sustainable Aquatic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Biodioversity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Improved Livelihood in the Lake Victoria Region</a:t>
            </a:r>
            <a:endParaRPr lang="en-US" altLang="en-US" sz="1400" b="1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96267" name="Text Box 11">
            <a:extLst>
              <a:ext uri="{FF2B5EF4-FFF2-40B4-BE49-F238E27FC236}">
                <a16:creationId xmlns:a16="http://schemas.microsoft.com/office/drawing/2014/main" id="{728B2692-1C7C-3EAA-8CE1-B2D444945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245" y="1759949"/>
            <a:ext cx="3810000" cy="106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rich aquatic biodiversity Lake Victoria Basin for the present and future generations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470" name="Slide Number Placeholder 17">
            <a:extLst>
              <a:ext uri="{FF2B5EF4-FFF2-40B4-BE49-F238E27FC236}">
                <a16:creationId xmlns:a16="http://schemas.microsoft.com/office/drawing/2014/main" id="{B4233F46-CF1F-0969-3E73-FA77CBDE9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A071BD-F3FE-47D9-AFB8-D5661DD401C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294098104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6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2" grpId="0"/>
      <p:bldP spid="96263" grpId="0"/>
      <p:bldP spid="96264" grpId="0"/>
      <p:bldP spid="96259" grpId="0" animBg="1"/>
      <p:bldP spid="96260" grpId="0" animBg="1"/>
      <p:bldP spid="96261" grpId="0" animBg="1"/>
      <p:bldP spid="96266" grpId="0"/>
      <p:bldP spid="96265" grpId="0"/>
      <p:bldP spid="962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wb64862\AppData\Local\Microsoft\Windows\Temporary Internet Files\Content.IE5\6PO8D3TV\MM900315777[1].gif">
            <a:extLst>
              <a:ext uri="{FF2B5EF4-FFF2-40B4-BE49-F238E27FC236}">
                <a16:creationId xmlns:a16="http://schemas.microsoft.com/office/drawing/2014/main" id="{3E192EDE-AC43-A567-2696-44290335BDF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788" y="4138607"/>
            <a:ext cx="78263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8" name="Rectangle 2">
            <a:extLst>
              <a:ext uri="{FF2B5EF4-FFF2-40B4-BE49-F238E27FC236}">
                <a16:creationId xmlns:a16="http://schemas.microsoft.com/office/drawing/2014/main" id="{F171776D-2308-0D6C-64D3-1CD44F2B0C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42744"/>
            <a:ext cx="10570128" cy="582612"/>
          </a:xfrm>
        </p:spPr>
        <p:txBody>
          <a:bodyPr>
            <a:normAutofit fontScale="90000"/>
          </a:bodyPr>
          <a:lstStyle/>
          <a:p>
            <a:pPr>
              <a:buNone/>
            </a:pPr>
            <a:r>
              <a:rPr lang="en-US" sz="3200" dirty="0">
                <a:highlight>
                  <a:srgbClr val="00FFFF"/>
                </a:highlight>
              </a:rPr>
              <a:t>Supporting National Strategies Vision, Mission and Core Values</a:t>
            </a:r>
          </a:p>
        </p:txBody>
      </p:sp>
      <p:sp>
        <p:nvSpPr>
          <p:cNvPr id="96262" name="Text Box 6">
            <a:extLst>
              <a:ext uri="{FF2B5EF4-FFF2-40B4-BE49-F238E27FC236}">
                <a16:creationId xmlns:a16="http://schemas.microsoft.com/office/drawing/2014/main" id="{92BB38A4-B980-50C6-C9AC-502B5FE73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554" y="4169503"/>
            <a:ext cx="213071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cs typeface="Arial" charset="0"/>
              </a:rPr>
              <a:t>Mission - Uganda</a:t>
            </a:r>
          </a:p>
        </p:txBody>
      </p:sp>
      <p:sp>
        <p:nvSpPr>
          <p:cNvPr id="96263" name="Text Box 7">
            <a:extLst>
              <a:ext uri="{FF2B5EF4-FFF2-40B4-BE49-F238E27FC236}">
                <a16:creationId xmlns:a16="http://schemas.microsoft.com/office/drawing/2014/main" id="{17BCF6FC-2E02-73DF-941D-A51E51029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8118" y="3848364"/>
            <a:ext cx="194065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cs typeface="Arial" charset="0"/>
              </a:rPr>
              <a:t>Mission - Kenya</a:t>
            </a:r>
          </a:p>
        </p:txBody>
      </p:sp>
      <p:sp>
        <p:nvSpPr>
          <p:cNvPr id="96264" name="Text Box 8">
            <a:extLst>
              <a:ext uri="{FF2B5EF4-FFF2-40B4-BE49-F238E27FC236}">
                <a16:creationId xmlns:a16="http://schemas.microsoft.com/office/drawing/2014/main" id="{54A856CC-6678-2B7A-EB40-D4FB1B2EE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8082" y="991185"/>
            <a:ext cx="22665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cs typeface="Arial" charset="0"/>
              </a:rPr>
              <a:t>Mission - Tanzania</a:t>
            </a:r>
          </a:p>
        </p:txBody>
      </p:sp>
      <p:sp>
        <p:nvSpPr>
          <p:cNvPr id="96259" name="Oval 3">
            <a:extLst>
              <a:ext uri="{FF2B5EF4-FFF2-40B4-BE49-F238E27FC236}">
                <a16:creationId xmlns:a16="http://schemas.microsoft.com/office/drawing/2014/main" id="{61377C48-B050-F471-F79A-738A4A9F7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4859" y="3771238"/>
            <a:ext cx="4025900" cy="2652712"/>
          </a:xfrm>
          <a:prstGeom prst="ellipse">
            <a:avLst/>
          </a:prstGeom>
          <a:noFill/>
          <a:ln w="57150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6260" name="Oval 4">
            <a:extLst>
              <a:ext uri="{FF2B5EF4-FFF2-40B4-BE49-F238E27FC236}">
                <a16:creationId xmlns:a16="http://schemas.microsoft.com/office/drawing/2014/main" id="{28741EED-575E-782F-ACDA-BD011E549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916" y="784285"/>
            <a:ext cx="4572000" cy="2822890"/>
          </a:xfrm>
          <a:prstGeom prst="ellips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6261" name="Oval 5">
            <a:extLst>
              <a:ext uri="{FF2B5EF4-FFF2-40B4-BE49-F238E27FC236}">
                <a16:creationId xmlns:a16="http://schemas.microsoft.com/office/drawing/2014/main" id="{AE04C2C5-422F-EA15-4B81-1BC07F9CC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804" y="4013994"/>
            <a:ext cx="3986213" cy="2276475"/>
          </a:xfrm>
          <a:prstGeom prst="ellipse">
            <a:avLst/>
          </a:prstGeom>
          <a:noFill/>
          <a:ln w="5715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6266" name="Text Box 10">
            <a:extLst>
              <a:ext uri="{FF2B5EF4-FFF2-40B4-BE49-F238E27FC236}">
                <a16:creationId xmlns:a16="http://schemas.microsoft.com/office/drawing/2014/main" id="{FAB20789-3B96-8FB8-B94F-26527C0E4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4988" y="4352322"/>
            <a:ext cx="3209925" cy="1727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8738" indent="-587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facilitate conservation of freshwater biodiversity for accelerated Blue Economy in Lake Victoria region.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en-US" sz="1400" b="1" dirty="0">
              <a:solidFill>
                <a:srgbClr val="663300"/>
              </a:solidFill>
              <a:latin typeface="Garamond" panose="02020404030301010803" pitchFamily="18" charset="0"/>
            </a:endParaRPr>
          </a:p>
        </p:txBody>
      </p:sp>
      <p:sp>
        <p:nvSpPr>
          <p:cNvPr id="96265" name="Text Box 9">
            <a:extLst>
              <a:ext uri="{FF2B5EF4-FFF2-40B4-BE49-F238E27FC236}">
                <a16:creationId xmlns:a16="http://schemas.microsoft.com/office/drawing/2014/main" id="{67750429-2D89-B5D2-567A-6AE73F22D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220" y="4725121"/>
            <a:ext cx="314166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" indent="-571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>
              <a:spcBef>
                <a:spcPct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To reduce aquatic biodiversity losses for enhanced livelihoods in the Lake Victoria Region </a:t>
            </a:r>
            <a:endParaRPr lang="en-US" altLang="en-US" sz="1400" b="1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96267" name="Text Box 11">
            <a:extLst>
              <a:ext uri="{FF2B5EF4-FFF2-40B4-BE49-F238E27FC236}">
                <a16:creationId xmlns:a16="http://schemas.microsoft.com/office/drawing/2014/main" id="{728B2692-1C7C-3EAA-8CE1-B2D444945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1265" y="1495461"/>
            <a:ext cx="3810000" cy="171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enhance management of aquatic living resources and protection of the environment for a sustainable Regional economic growth, social equity and environmental integrity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dirty="0"/>
          </a:p>
        </p:txBody>
      </p:sp>
      <p:sp>
        <p:nvSpPr>
          <p:cNvPr id="19470" name="Slide Number Placeholder 17">
            <a:extLst>
              <a:ext uri="{FF2B5EF4-FFF2-40B4-BE49-F238E27FC236}">
                <a16:creationId xmlns:a16="http://schemas.microsoft.com/office/drawing/2014/main" id="{B4233F46-CF1F-0969-3E73-FA77CBDE9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A071BD-F3FE-47D9-AFB8-D5661DD401C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82329285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6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2" grpId="0"/>
      <p:bldP spid="96263" grpId="0"/>
      <p:bldP spid="96264" grpId="0"/>
      <p:bldP spid="96259" grpId="0" animBg="1"/>
      <p:bldP spid="96260" grpId="0" animBg="1"/>
      <p:bldP spid="96261" grpId="0" animBg="1"/>
      <p:bldP spid="96266" grpId="0"/>
      <p:bldP spid="96265" grpId="0"/>
      <p:bldP spid="9626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wb64862\AppData\Local\Microsoft\Windows\Temporary Internet Files\Content.IE5\6PO8D3TV\MM900315777[1].gif">
            <a:extLst>
              <a:ext uri="{FF2B5EF4-FFF2-40B4-BE49-F238E27FC236}">
                <a16:creationId xmlns:a16="http://schemas.microsoft.com/office/drawing/2014/main" id="{3E192EDE-AC43-A567-2696-44290335BDF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047" y="5914070"/>
            <a:ext cx="78263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8" name="Rectangle 2">
            <a:extLst>
              <a:ext uri="{FF2B5EF4-FFF2-40B4-BE49-F238E27FC236}">
                <a16:creationId xmlns:a16="http://schemas.microsoft.com/office/drawing/2014/main" id="{F171776D-2308-0D6C-64D3-1CD44F2B0C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350" y="-94817"/>
            <a:ext cx="10738782" cy="582612"/>
          </a:xfrm>
        </p:spPr>
        <p:txBody>
          <a:bodyPr>
            <a:normAutofit fontScale="90000"/>
          </a:bodyPr>
          <a:lstStyle/>
          <a:p>
            <a:pPr>
              <a:buNone/>
            </a:pPr>
            <a:r>
              <a:rPr lang="en-US" sz="3200" dirty="0">
                <a:highlight>
                  <a:srgbClr val="00FFFF"/>
                </a:highlight>
              </a:rPr>
              <a:t>Supporting National Strategies Vision, Mission and Core Values</a:t>
            </a:r>
          </a:p>
        </p:txBody>
      </p:sp>
      <p:sp>
        <p:nvSpPr>
          <p:cNvPr id="96262" name="Text Box 6">
            <a:extLst>
              <a:ext uri="{FF2B5EF4-FFF2-40B4-BE49-F238E27FC236}">
                <a16:creationId xmlns:a16="http://schemas.microsoft.com/office/drawing/2014/main" id="{92BB38A4-B980-50C6-C9AC-502B5FE73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082" y="1753141"/>
            <a:ext cx="26598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/>
              <a:t>Core Values</a:t>
            </a:r>
            <a:r>
              <a:rPr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cs typeface="Arial" charset="0"/>
              </a:rPr>
              <a:t> - Uganda</a:t>
            </a:r>
          </a:p>
        </p:txBody>
      </p:sp>
      <p:sp>
        <p:nvSpPr>
          <p:cNvPr id="96263" name="Text Box 7">
            <a:extLst>
              <a:ext uri="{FF2B5EF4-FFF2-40B4-BE49-F238E27FC236}">
                <a16:creationId xmlns:a16="http://schemas.microsoft.com/office/drawing/2014/main" id="{17BCF6FC-2E02-73DF-941D-A51E51029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9340" y="3286110"/>
            <a:ext cx="24698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/>
              <a:t>Core Values</a:t>
            </a:r>
            <a:r>
              <a:rPr lang="en-US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cs typeface="Arial" charset="0"/>
              </a:rPr>
              <a:t> - Kenya</a:t>
            </a:r>
          </a:p>
        </p:txBody>
      </p:sp>
      <p:sp>
        <p:nvSpPr>
          <p:cNvPr id="96264" name="Text Box 8">
            <a:extLst>
              <a:ext uri="{FF2B5EF4-FFF2-40B4-BE49-F238E27FC236}">
                <a16:creationId xmlns:a16="http://schemas.microsoft.com/office/drawing/2014/main" id="{54A856CC-6678-2B7A-EB40-D4FB1B2EE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5823" y="805961"/>
            <a:ext cx="27957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/>
              <a:t>Core Values</a:t>
            </a:r>
            <a:r>
              <a:rPr 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cs typeface="Arial" charset="0"/>
              </a:rPr>
              <a:t> - Tanzania</a:t>
            </a:r>
          </a:p>
        </p:txBody>
      </p:sp>
      <p:sp>
        <p:nvSpPr>
          <p:cNvPr id="96259" name="Oval 3">
            <a:extLst>
              <a:ext uri="{FF2B5EF4-FFF2-40B4-BE49-F238E27FC236}">
                <a16:creationId xmlns:a16="http://schemas.microsoft.com/office/drawing/2014/main" id="{61377C48-B050-F471-F79A-738A4A9F7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3897" y="3177414"/>
            <a:ext cx="5142128" cy="3742410"/>
          </a:xfrm>
          <a:prstGeom prst="ellipse">
            <a:avLst/>
          </a:prstGeom>
          <a:noFill/>
          <a:ln w="57150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6260" name="Oval 4">
            <a:extLst>
              <a:ext uri="{FF2B5EF4-FFF2-40B4-BE49-F238E27FC236}">
                <a16:creationId xmlns:a16="http://schemas.microsoft.com/office/drawing/2014/main" id="{28741EED-575E-782F-ACDA-BD011E549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9335" y="495239"/>
            <a:ext cx="4667250" cy="2674730"/>
          </a:xfrm>
          <a:prstGeom prst="ellips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6261" name="Oval 5">
            <a:extLst>
              <a:ext uri="{FF2B5EF4-FFF2-40B4-BE49-F238E27FC236}">
                <a16:creationId xmlns:a16="http://schemas.microsoft.com/office/drawing/2014/main" id="{AE04C2C5-422F-EA15-4B81-1BC07F9CC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1536698"/>
            <a:ext cx="4830547" cy="5168902"/>
          </a:xfrm>
          <a:prstGeom prst="ellipse">
            <a:avLst/>
          </a:prstGeom>
          <a:noFill/>
          <a:ln w="5715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6266" name="Text Box 10">
            <a:extLst>
              <a:ext uri="{FF2B5EF4-FFF2-40B4-BE49-F238E27FC236}">
                <a16:creationId xmlns:a16="http://schemas.microsoft.com/office/drawing/2014/main" id="{FAB20789-3B96-8FB8-B94F-26527C0E4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1730" y="3648158"/>
            <a:ext cx="4651877" cy="327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8738" indent="-587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Circular economy 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Environmental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Good Governance 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Equity and equality in resource access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Cooperation and Partnerships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Inclusivity and Participation 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highlight>
                  <a:srgbClr val="FF00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Precautionary approach </a:t>
            </a:r>
            <a:endParaRPr lang="en-US" sz="2000" b="1" dirty="0">
              <a:solidFill>
                <a:srgbClr val="000000"/>
              </a:solidFill>
              <a:highlight>
                <a:srgbClr val="FF00FF"/>
              </a:highligh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Polluter pays principle </a:t>
            </a:r>
            <a:endParaRPr lang="en-US" sz="2000" b="1" dirty="0">
              <a:solidFill>
                <a:srgbClr val="000000"/>
              </a:solidFill>
              <a:highlight>
                <a:srgbClr val="FFFF00"/>
              </a:highligh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Opportunity cost</a:t>
            </a:r>
            <a:endParaRPr lang="en-US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en-US" sz="1400" b="1" dirty="0">
              <a:solidFill>
                <a:srgbClr val="663300"/>
              </a:solidFill>
              <a:latin typeface="Garamond" panose="02020404030301010803" pitchFamily="18" charset="0"/>
            </a:endParaRPr>
          </a:p>
        </p:txBody>
      </p:sp>
      <p:sp>
        <p:nvSpPr>
          <p:cNvPr id="96265" name="Text Box 9">
            <a:extLst>
              <a:ext uri="{FF2B5EF4-FFF2-40B4-BE49-F238E27FC236}">
                <a16:creationId xmlns:a16="http://schemas.microsoft.com/office/drawing/2014/main" id="{67750429-2D89-B5D2-567A-6AE73F22D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112" y="2223733"/>
            <a:ext cx="4255980" cy="362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" indent="-571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Participatory Approach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 and Equity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Ecosystem Approach to Fisheries</a:t>
            </a:r>
            <a:r>
              <a:rPr lang="en-US" sz="2000" dirty="0"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highlight>
                <a:srgbClr val="00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User Pays Principle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/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Transparency and Accountability: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b="1" dirty="0">
                <a:highlight>
                  <a:srgbClr val="FF00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Precautionary Principle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Sustainable Development: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Human Rights and Inclusiveness: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Collaboration and Partnership:</a:t>
            </a:r>
            <a:endParaRPr lang="en-US" altLang="en-US" sz="1400" b="1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96267" name="Text Box 11">
            <a:extLst>
              <a:ext uri="{FF2B5EF4-FFF2-40B4-BE49-F238E27FC236}">
                <a16:creationId xmlns:a16="http://schemas.microsoft.com/office/drawing/2014/main" id="{728B2692-1C7C-3EAA-8CE1-B2D444945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3105" y="1213515"/>
            <a:ext cx="3810000" cy="171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Participatory Approach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 and Equity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Ecosystem Approach to Fisheries</a:t>
            </a:r>
            <a:r>
              <a:rPr lang="en-US" sz="2000" dirty="0"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highlight>
                <a:srgbClr val="00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User Pays Principle </a:t>
            </a:r>
            <a:endParaRPr lang="en-US" sz="2000" dirty="0">
              <a:highlight>
                <a:srgbClr val="FFFF00"/>
              </a:highlight>
            </a:endParaRPr>
          </a:p>
        </p:txBody>
      </p:sp>
      <p:sp>
        <p:nvSpPr>
          <p:cNvPr id="19470" name="Slide Number Placeholder 17">
            <a:extLst>
              <a:ext uri="{FF2B5EF4-FFF2-40B4-BE49-F238E27FC236}">
                <a16:creationId xmlns:a16="http://schemas.microsoft.com/office/drawing/2014/main" id="{B4233F46-CF1F-0969-3E73-FA77CBDE9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A071BD-F3FE-47D9-AFB8-D5661DD401C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919331567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6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2" grpId="0"/>
      <p:bldP spid="96263" grpId="0"/>
      <p:bldP spid="96264" grpId="0"/>
      <p:bldP spid="96259" grpId="0" animBg="1"/>
      <p:bldP spid="96260" grpId="0" animBg="1"/>
      <p:bldP spid="96261" grpId="0" animBg="1"/>
      <p:bldP spid="96266" grpId="0"/>
      <p:bldP spid="96265" grpId="0"/>
      <p:bldP spid="962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9">
            <a:extLst>
              <a:ext uri="{FF2B5EF4-FFF2-40B4-BE49-F238E27FC236}">
                <a16:creationId xmlns:a16="http://schemas.microsoft.com/office/drawing/2014/main" id="{71D19B81-3A54-F621-C997-72BFF9567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664" y="126944"/>
            <a:ext cx="89594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sz="3200" dirty="0">
                <a:solidFill>
                  <a:srgbClr val="00B0F0"/>
                </a:solidFill>
                <a:highlight>
                  <a:srgbClr val="00FFFF"/>
                </a:highlight>
              </a:rPr>
              <a:t>Gaps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6AF3F04-6DFD-CA39-3921-057A3915BB68}"/>
                  </a:ext>
                </a:extLst>
              </p14:cNvPr>
              <p14:cNvContentPartPr/>
              <p14:nvPr/>
            </p14:nvContentPartPr>
            <p14:xfrm>
              <a:off x="6844341" y="213033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6AF3F04-6DFD-CA39-3921-057A3915BB6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35341" y="2040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CE3269E-F3AD-87AE-7CC4-07CAC8F5BD55}"/>
                  </a:ext>
                </a:extLst>
              </p14:cNvPr>
              <p14:cNvContentPartPr/>
              <p14:nvPr/>
            </p14:nvContentPartPr>
            <p14:xfrm>
              <a:off x="7279221" y="665553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CE3269E-F3AD-87AE-7CC4-07CAC8F5BD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70221" y="65655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3E0BD96-74D9-68CA-8C79-079CEEB94056}"/>
              </a:ext>
            </a:extLst>
          </p:cNvPr>
          <p:cNvSpPr txBox="1"/>
          <p:nvPr/>
        </p:nvSpPr>
        <p:spPr>
          <a:xfrm>
            <a:off x="380539" y="995779"/>
            <a:ext cx="9163511" cy="4457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 is need to validate the developed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guidelines and regulatory frameworks for the consolidated national strategy on conservation of aquatic biodiversity and environmental management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There is need to involve Burundi and possibly Rwanda to also have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guidelines and regulatory frameworks for the consolidated national strategy on conservation of aquatic biodiversity and environmental management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42142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9">
            <a:extLst>
              <a:ext uri="{FF2B5EF4-FFF2-40B4-BE49-F238E27FC236}">
                <a16:creationId xmlns:a16="http://schemas.microsoft.com/office/drawing/2014/main" id="{71D19B81-3A54-F621-C997-72BFF9567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664" y="126944"/>
            <a:ext cx="89594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sz="3200" dirty="0">
                <a:solidFill>
                  <a:srgbClr val="00B0F0"/>
                </a:solidFill>
                <a:highlight>
                  <a:srgbClr val="00FFFF"/>
                </a:highlight>
              </a:rPr>
              <a:t>Conclusion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6AF3F04-6DFD-CA39-3921-057A3915BB68}"/>
                  </a:ext>
                </a:extLst>
              </p14:cNvPr>
              <p14:cNvContentPartPr/>
              <p14:nvPr/>
            </p14:nvContentPartPr>
            <p14:xfrm>
              <a:off x="6844341" y="213033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6AF3F04-6DFD-CA39-3921-057A3915BB6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35341" y="2040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CE3269E-F3AD-87AE-7CC4-07CAC8F5BD55}"/>
                  </a:ext>
                </a:extLst>
              </p14:cNvPr>
              <p14:cNvContentPartPr/>
              <p14:nvPr/>
            </p14:nvContentPartPr>
            <p14:xfrm>
              <a:off x="7279221" y="665553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CE3269E-F3AD-87AE-7CC4-07CAC8F5BD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70221" y="65655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3E0BD96-74D9-68CA-8C79-079CEEB94056}"/>
              </a:ext>
            </a:extLst>
          </p:cNvPr>
          <p:cNvSpPr txBox="1"/>
          <p:nvPr/>
        </p:nvSpPr>
        <p:spPr>
          <a:xfrm>
            <a:off x="380539" y="995779"/>
            <a:ext cx="9163511" cy="168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More support is required to address the above gaps but also in supporting EAC Partner States in implementation of the national strategies as set in the policy frameworks</a:t>
            </a:r>
          </a:p>
        </p:txBody>
      </p:sp>
    </p:spTree>
    <p:extLst>
      <p:ext uri="{BB962C8B-B14F-4D97-AF65-F5344CB8AC3E}">
        <p14:creationId xmlns:p14="http://schemas.microsoft.com/office/powerpoint/2010/main" val="124588470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84" y="0"/>
            <a:ext cx="108606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1964F48-5132-CA11-9A0E-C3D55ACE4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78" y="0"/>
            <a:ext cx="10841244" cy="12954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7FF18DC-C933-EB87-8571-4B3973541644}"/>
              </a:ext>
            </a:extLst>
          </p:cNvPr>
          <p:cNvGrpSpPr/>
          <p:nvPr/>
        </p:nvGrpSpPr>
        <p:grpSpPr>
          <a:xfrm>
            <a:off x="858351" y="1411550"/>
            <a:ext cx="971550" cy="5335479"/>
            <a:chOff x="159301" y="2514977"/>
            <a:chExt cx="971550" cy="3651832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1DC6C0CB-F4D9-0BF2-B0C5-E56F5123EC0C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61353" y="3588617"/>
              <a:ext cx="969264" cy="429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1298BD6A-BA01-2AAD-E19B-46291C3E3CA8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301" y="2514977"/>
              <a:ext cx="971550" cy="428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23B09B41-8DFF-8C0C-A5E0-2237A95BF091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353" y="4662829"/>
              <a:ext cx="969264" cy="429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">
              <a:extLst>
                <a:ext uri="{FF2B5EF4-FFF2-40B4-BE49-F238E27FC236}">
                  <a16:creationId xmlns:a16="http://schemas.microsoft.com/office/drawing/2014/main" id="{3BE04C67-9B9C-7827-213C-86C9DA4A0037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6" t="5203" r="2711" b="4224"/>
            <a:stretch>
              <a:fillRect/>
            </a:stretch>
          </p:blipFill>
          <p:spPr bwMode="auto">
            <a:xfrm>
              <a:off x="159301" y="5737041"/>
              <a:ext cx="969264" cy="429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029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2125</TotalTime>
  <Words>686</Words>
  <Application>Microsoft Office PowerPoint</Application>
  <PresentationFormat>Widescreen</PresentationFormat>
  <Paragraphs>126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Arial Black</vt:lpstr>
      <vt:lpstr>Arial Rounded MT Bold</vt:lpstr>
      <vt:lpstr>Calibri</vt:lpstr>
      <vt:lpstr>Garamond</vt:lpstr>
      <vt:lpstr>Times New Roman</vt:lpstr>
      <vt:lpstr>Trebuchet MS</vt:lpstr>
      <vt:lpstr>Wingdings 3</vt:lpstr>
      <vt:lpstr>Facet</vt:lpstr>
      <vt:lpstr>Aquatic Biodiversity Conservation and Environmental management in Transboundary Freshwater Ecosystems - Supporting national Strategies – Pilot Study in Lake Victoria shared ecosystems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Supporting National Strategies Vision, Mission and Core Values</vt:lpstr>
      <vt:lpstr>Supporting National Strategies Vision, Mission and Core Values</vt:lpstr>
      <vt:lpstr>Supporting National Strategies Vision, Mission and Core Values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 FOLLOW UP ON THE ECOFISH AUDIT</dc:title>
  <dc:creator>OnsaseS</dc:creator>
  <cp:lastModifiedBy>Edward Rukuunya</cp:lastModifiedBy>
  <cp:revision>62</cp:revision>
  <dcterms:created xsi:type="dcterms:W3CDTF">2022-08-09T08:22:07Z</dcterms:created>
  <dcterms:modified xsi:type="dcterms:W3CDTF">2023-09-13T13:12:32Z</dcterms:modified>
</cp:coreProperties>
</file>