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 id="2147483660" r:id="rId5"/>
  </p:sldMasterIdLst>
  <p:notesMasterIdLst>
    <p:notesMasterId r:id="rId20"/>
  </p:notesMasterIdLst>
  <p:sldIdLst>
    <p:sldId id="256" r:id="rId6"/>
    <p:sldId id="263" r:id="rId7"/>
    <p:sldId id="383" r:id="rId8"/>
    <p:sldId id="374" r:id="rId9"/>
    <p:sldId id="375" r:id="rId10"/>
    <p:sldId id="376" r:id="rId11"/>
    <p:sldId id="390" r:id="rId12"/>
    <p:sldId id="389" r:id="rId13"/>
    <p:sldId id="377" r:id="rId14"/>
    <p:sldId id="379" r:id="rId15"/>
    <p:sldId id="384" r:id="rId16"/>
    <p:sldId id="391" r:id="rId17"/>
    <p:sldId id="392" r:id="rId18"/>
    <p:sldId id="261"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1" autoAdjust="0"/>
    <p:restoredTop sz="94660"/>
  </p:normalViewPr>
  <p:slideViewPr>
    <p:cSldViewPr>
      <p:cViewPr varScale="1">
        <p:scale>
          <a:sx n="85" d="100"/>
          <a:sy n="85" d="100"/>
        </p:scale>
        <p:origin x="1406"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744E75-4DFB-4DB3-B52E-C140C24F6546}" type="datetimeFigureOut">
              <a:rPr lang="en-US" smtClean="0"/>
              <a:t>9/13/2023</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EC5A14-AFFF-4FF2-81A5-A16D73510143}" type="slidenum">
              <a:rPr lang="en-US" smtClean="0"/>
              <a:t>‹#›</a:t>
            </a:fld>
            <a:endParaRPr lang="en-US" dirty="0"/>
          </a:p>
        </p:txBody>
      </p:sp>
    </p:spTree>
    <p:extLst>
      <p:ext uri="{BB962C8B-B14F-4D97-AF65-F5344CB8AC3E}">
        <p14:creationId xmlns:p14="http://schemas.microsoft.com/office/powerpoint/2010/main" val="1448310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latin typeface="Arial" panose="020B0604020202020204" pitchFamily="34" charset="0"/>
            </a:endParaRPr>
          </a:p>
        </p:txBody>
      </p:sp>
    </p:spTree>
    <p:extLst>
      <p:ext uri="{BB962C8B-B14F-4D97-AF65-F5344CB8AC3E}">
        <p14:creationId xmlns:p14="http://schemas.microsoft.com/office/powerpoint/2010/main" val="2457358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vmlDrawing" Target="../drawings/vmlDrawing1.vml"/><Relationship Id="rId4"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dirty="0"/>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2"/>
          <p:cNvSpPr>
            <a:spLocks noChangeArrowheads="1"/>
          </p:cNvSpPr>
          <p:nvPr/>
        </p:nvSpPr>
        <p:spPr bwMode="auto">
          <a:xfrm>
            <a:off x="152400" y="1752600"/>
            <a:ext cx="8991600" cy="5105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dirty="0">
              <a:solidFill>
                <a:srgbClr val="000000"/>
              </a:solidFill>
            </a:endParaRPr>
          </a:p>
        </p:txBody>
      </p:sp>
      <p:sp>
        <p:nvSpPr>
          <p:cNvPr id="4" name="Rectangle 4"/>
          <p:cNvSpPr>
            <a:spLocks noChangeArrowheads="1"/>
          </p:cNvSpPr>
          <p:nvPr/>
        </p:nvSpPr>
        <p:spPr bwMode="auto">
          <a:xfrm>
            <a:off x="0" y="1752600"/>
            <a:ext cx="9144000" cy="304800"/>
          </a:xfrm>
          <a:prstGeom prst="rect">
            <a:avLst/>
          </a:prstGeom>
          <a:solidFill>
            <a:srgbClr val="007C3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dirty="0">
              <a:solidFill>
                <a:srgbClr val="000000"/>
              </a:solidFill>
            </a:endParaRPr>
          </a:p>
        </p:txBody>
      </p:sp>
      <p:sp>
        <p:nvSpPr>
          <p:cNvPr id="5" name="Rectangle 5"/>
          <p:cNvSpPr>
            <a:spLocks noChangeArrowheads="1"/>
          </p:cNvSpPr>
          <p:nvPr/>
        </p:nvSpPr>
        <p:spPr bwMode="auto">
          <a:xfrm>
            <a:off x="0" y="2057400"/>
            <a:ext cx="152400" cy="4800600"/>
          </a:xfrm>
          <a:prstGeom prst="rect">
            <a:avLst/>
          </a:prstGeom>
          <a:solidFill>
            <a:srgbClr val="A28B5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dirty="0">
              <a:solidFill>
                <a:srgbClr val="000000"/>
              </a:solidFill>
            </a:endParaRPr>
          </a:p>
        </p:txBody>
      </p:sp>
      <p:sp>
        <p:nvSpPr>
          <p:cNvPr id="6" name="Text Box 7"/>
          <p:cNvSpPr txBox="1">
            <a:spLocks noChangeArrowheads="1"/>
          </p:cNvSpPr>
          <p:nvPr/>
        </p:nvSpPr>
        <p:spPr bwMode="auto">
          <a:xfrm>
            <a:off x="5394325" y="365125"/>
            <a:ext cx="25304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1600" b="1" dirty="0">
              <a:solidFill>
                <a:srgbClr val="000000"/>
              </a:solidFill>
            </a:endParaRPr>
          </a:p>
        </p:txBody>
      </p:sp>
      <p:graphicFrame>
        <p:nvGraphicFramePr>
          <p:cNvPr id="7"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1288" r:id="rId3" imgW="0" imgH="0" progId="PowerPoint.Show.8">
                  <p:embed/>
                </p:oleObj>
              </mc:Choice>
              <mc:Fallback>
                <p:oleObj r:id="rId3" imgW="0" imgH="0" progId="PowerPoint.Show.8">
                  <p:embed/>
                  <p:pic>
                    <p:nvPicPr>
                      <p:cNvPr id="7" name="Base"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 name="Picture 4" descr="D:\AU\Resources\Graphics\Logo\AU Logo_JPE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3" y="246063"/>
            <a:ext cx="13731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txBox="1">
            <a:spLocks noChangeArrowheads="1"/>
          </p:cNvSpPr>
          <p:nvPr/>
        </p:nvSpPr>
        <p:spPr bwMode="auto">
          <a:xfrm>
            <a:off x="1828800" y="457200"/>
            <a:ext cx="6934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r>
              <a:rPr lang="en-US" altLang="en-US" sz="1600" b="1" dirty="0">
                <a:solidFill>
                  <a:srgbClr val="007C30"/>
                </a:solidFill>
                <a:latin typeface="Gill Sans MT" pitchFamily="34" charset="0"/>
              </a:rPr>
              <a:t>African Union</a:t>
            </a:r>
            <a:endParaRPr lang="en-US" altLang="en-US" b="1" dirty="0">
              <a:solidFill>
                <a:srgbClr val="007C30"/>
              </a:solidFill>
              <a:latin typeface="Gill Sans MT" pitchFamily="34" charset="0"/>
            </a:endParaRPr>
          </a:p>
          <a:p>
            <a:pPr fontAlgn="base">
              <a:spcBef>
                <a:spcPct val="0"/>
              </a:spcBef>
              <a:spcAft>
                <a:spcPct val="0"/>
              </a:spcAft>
              <a:defRPr/>
            </a:pPr>
            <a:r>
              <a:rPr lang="en-US" altLang="en-US" sz="2600" b="1" dirty="0">
                <a:solidFill>
                  <a:srgbClr val="A28B59"/>
                </a:solidFill>
                <a:latin typeface="Gill Sans MT" pitchFamily="34" charset="0"/>
              </a:rPr>
              <a:t>Interafrican Bureau for Animal Resources</a:t>
            </a:r>
          </a:p>
        </p:txBody>
      </p:sp>
      <p:sp>
        <p:nvSpPr>
          <p:cNvPr id="10" name="TextBox 9"/>
          <p:cNvSpPr txBox="1">
            <a:spLocks noChangeArrowheads="1"/>
          </p:cNvSpPr>
          <p:nvPr/>
        </p:nvSpPr>
        <p:spPr bwMode="auto">
          <a:xfrm>
            <a:off x="3786188" y="6437313"/>
            <a:ext cx="15001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defRPr/>
            </a:pPr>
            <a:r>
              <a:rPr lang="en-US" altLang="en-US" sz="1200" b="1" dirty="0">
                <a:solidFill>
                  <a:srgbClr val="007C30"/>
                </a:solidFill>
                <a:latin typeface="Gill Sans MT" pitchFamily="34" charset="0"/>
              </a:rPr>
              <a:t>www.au-ibar.org</a:t>
            </a:r>
          </a:p>
        </p:txBody>
      </p:sp>
      <p:sp>
        <p:nvSpPr>
          <p:cNvPr id="73731" name="Rectangle 3"/>
          <p:cNvSpPr>
            <a:spLocks noGrp="1" noChangeArrowheads="1"/>
          </p:cNvSpPr>
          <p:nvPr>
            <p:ph type="ctrTitle"/>
          </p:nvPr>
        </p:nvSpPr>
        <p:spPr>
          <a:xfrm>
            <a:off x="533400" y="3124200"/>
            <a:ext cx="8196263" cy="2692400"/>
          </a:xfrm>
        </p:spPr>
        <p:txBody>
          <a:bodyPr/>
          <a:lstStyle>
            <a:lvl1pPr algn="ctr">
              <a:defRPr sz="5400">
                <a:solidFill>
                  <a:srgbClr val="007C30"/>
                </a:solidFill>
                <a:latin typeface="Gill Sans MT"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858558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85750"/>
            <a:ext cx="801687"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3929063" y="6286500"/>
            <a:ext cx="15001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defRPr/>
            </a:pPr>
            <a:r>
              <a:rPr lang="en-US" alt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06C182-E3C6-4605-8AA7-73FBB71B0253}" type="slidenum">
              <a:rPr lang="en-US" altLang="en-US"/>
              <a:pPr>
                <a:defRPr/>
              </a:pPr>
              <a:t>‹#›</a:t>
            </a:fld>
            <a:endParaRPr lang="en-US" altLang="en-US" dirty="0"/>
          </a:p>
        </p:txBody>
      </p:sp>
    </p:spTree>
    <p:extLst>
      <p:ext uri="{BB962C8B-B14F-4D97-AF65-F5344CB8AC3E}">
        <p14:creationId xmlns:p14="http://schemas.microsoft.com/office/powerpoint/2010/main" val="34552375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ill Sans MT" pitchFamily="34" charset="0"/>
              </a:defRPr>
            </a:lvl1pPr>
          </a:lstStyle>
          <a:p>
            <a:r>
              <a:rPr lang="en-US"/>
              <a:t>Click to edit Master title style</a:t>
            </a:r>
            <a:endParaRPr lang="en-US" dirty="0"/>
          </a:p>
        </p:txBody>
      </p:sp>
      <p:sp>
        <p:nvSpPr>
          <p:cNvPr id="3"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4" name="Rectangle 4"/>
          <p:cNvSpPr>
            <a:spLocks noGrp="1" noChangeArrowheads="1"/>
          </p:cNvSpPr>
          <p:nvPr>
            <p:ph type="sldNum" sz="quarter" idx="11"/>
          </p:nvPr>
        </p:nvSpPr>
        <p:spPr>
          <a:ln/>
        </p:spPr>
        <p:txBody>
          <a:bodyPr/>
          <a:lstStyle>
            <a:lvl1pPr>
              <a:defRPr/>
            </a:lvl1pPr>
          </a:lstStyle>
          <a:p>
            <a:pPr>
              <a:defRPr/>
            </a:pPr>
            <a:fld id="{FA28DFED-DDEC-430F-B5D3-3B3B71667E5B}" type="slidenum">
              <a:rPr lang="en-US" altLang="en-US"/>
              <a:pPr>
                <a:defRPr/>
              </a:pPr>
              <a:t>‹#›</a:t>
            </a:fld>
            <a:endParaRPr lang="en-US" altLang="en-US" dirty="0"/>
          </a:p>
        </p:txBody>
      </p:sp>
    </p:spTree>
    <p:extLst>
      <p:ext uri="{BB962C8B-B14F-4D97-AF65-F5344CB8AC3E}">
        <p14:creationId xmlns:p14="http://schemas.microsoft.com/office/powerpoint/2010/main" val="21334648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3" name="Rectangle 4"/>
          <p:cNvSpPr>
            <a:spLocks noGrp="1" noChangeArrowheads="1"/>
          </p:cNvSpPr>
          <p:nvPr>
            <p:ph type="sldNum" sz="quarter" idx="11"/>
          </p:nvPr>
        </p:nvSpPr>
        <p:spPr>
          <a:ln/>
        </p:spPr>
        <p:txBody>
          <a:bodyPr/>
          <a:lstStyle>
            <a:lvl1pPr>
              <a:defRPr/>
            </a:lvl1pPr>
          </a:lstStyle>
          <a:p>
            <a:pPr>
              <a:defRPr/>
            </a:pPr>
            <a:fld id="{BA8FB976-32C0-413E-AAEC-975A4EFA8ADB}" type="slidenum">
              <a:rPr lang="en-US" altLang="en-US"/>
              <a:pPr>
                <a:defRPr/>
              </a:pPr>
              <a:t>‹#›</a:t>
            </a:fld>
            <a:endParaRPr lang="en-US" altLang="en-US" dirty="0"/>
          </a:p>
        </p:txBody>
      </p:sp>
    </p:spTree>
    <p:extLst>
      <p:ext uri="{BB962C8B-B14F-4D97-AF65-F5344CB8AC3E}">
        <p14:creationId xmlns:p14="http://schemas.microsoft.com/office/powerpoint/2010/main" val="3025013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9/13/2023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dirty="0"/>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304800"/>
            <a:ext cx="8331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title slide</a:t>
            </a:r>
          </a:p>
        </p:txBody>
      </p:sp>
      <p:sp>
        <p:nvSpPr>
          <p:cNvPr id="72707" name="Rectangle 3"/>
          <p:cNvSpPr>
            <a:spLocks noGrp="1" noChangeArrowheads="1"/>
          </p:cNvSpPr>
          <p:nvPr>
            <p:ph type="ftr" sz="quarter" idx="3"/>
          </p:nvPr>
        </p:nvSpPr>
        <p:spPr bwMode="auto">
          <a:xfrm>
            <a:off x="609600" y="6548438"/>
            <a:ext cx="6527800" cy="290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i="1">
                <a:solidFill>
                  <a:srgbClr val="007C30"/>
                </a:solidFill>
                <a:latin typeface="Gill Sans MT" pitchFamily="34" charset="0"/>
              </a:defRPr>
            </a:lvl1pPr>
          </a:lstStyle>
          <a:p>
            <a:pPr fontAlgn="base">
              <a:spcBef>
                <a:spcPct val="0"/>
              </a:spcBef>
              <a:spcAft>
                <a:spcPct val="0"/>
              </a:spcAft>
              <a:defRPr/>
            </a:pPr>
            <a:endParaRPr lang="en-US" dirty="0"/>
          </a:p>
        </p:txBody>
      </p:sp>
      <p:sp>
        <p:nvSpPr>
          <p:cNvPr id="72708" name="Rectangle 4"/>
          <p:cNvSpPr>
            <a:spLocks noGrp="1" noChangeArrowheads="1"/>
          </p:cNvSpPr>
          <p:nvPr>
            <p:ph type="sldNum" sz="quarter" idx="4"/>
          </p:nvPr>
        </p:nvSpPr>
        <p:spPr bwMode="auto">
          <a:xfrm>
            <a:off x="7221538" y="6553200"/>
            <a:ext cx="1531937"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b="1">
                <a:solidFill>
                  <a:srgbClr val="007C30"/>
                </a:solidFill>
                <a:latin typeface="Gill Sans MT" panose="020B0502020104020203" pitchFamily="34" charset="0"/>
              </a:defRPr>
            </a:lvl1pPr>
          </a:lstStyle>
          <a:p>
            <a:pPr fontAlgn="base">
              <a:spcBef>
                <a:spcPct val="0"/>
              </a:spcBef>
              <a:spcAft>
                <a:spcPct val="0"/>
              </a:spcAft>
              <a:defRPr/>
            </a:pPr>
            <a:fld id="{E7A19B66-FA0B-4753-BB46-51DB6947A6FC}" type="slidenum">
              <a:rPr lang="en-US" altLang="en-US"/>
              <a:pPr fontAlgn="base">
                <a:spcBef>
                  <a:spcPct val="0"/>
                </a:spcBef>
                <a:spcAft>
                  <a:spcPct val="0"/>
                </a:spcAft>
                <a:defRPr/>
              </a:pPr>
              <a:t>‹#›</a:t>
            </a:fld>
            <a:endParaRPr lang="en-US" altLang="en-US" dirty="0"/>
          </a:p>
        </p:txBody>
      </p:sp>
      <p:sp>
        <p:nvSpPr>
          <p:cNvPr id="1029" name="Rectangle 5"/>
          <p:cNvSpPr>
            <a:spLocks noChangeArrowheads="1"/>
          </p:cNvSpPr>
          <p:nvPr/>
        </p:nvSpPr>
        <p:spPr bwMode="auto">
          <a:xfrm>
            <a:off x="0" y="1066800"/>
            <a:ext cx="9144000" cy="152400"/>
          </a:xfrm>
          <a:prstGeom prst="rect">
            <a:avLst/>
          </a:prstGeom>
          <a:solidFill>
            <a:srgbClr val="A28B5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dirty="0">
              <a:solidFill>
                <a:srgbClr val="000000"/>
              </a:solidFill>
            </a:endParaRPr>
          </a:p>
        </p:txBody>
      </p:sp>
      <p:sp>
        <p:nvSpPr>
          <p:cNvPr id="1030" name="Rectangle 6"/>
          <p:cNvSpPr>
            <a:spLocks noChangeArrowheads="1"/>
          </p:cNvSpPr>
          <p:nvPr/>
        </p:nvSpPr>
        <p:spPr bwMode="auto">
          <a:xfrm>
            <a:off x="0" y="1219200"/>
            <a:ext cx="304800" cy="5638800"/>
          </a:xfrm>
          <a:prstGeom prst="rect">
            <a:avLst/>
          </a:prstGeom>
          <a:solidFill>
            <a:srgbClr val="007C3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defRPr/>
            </a:pPr>
            <a:endParaRPr lang="en-US" altLang="en-US" sz="2800" dirty="0">
              <a:solidFill>
                <a:srgbClr val="002A6C"/>
              </a:solidFill>
              <a:latin typeface="Times" pitchFamily="18" charset="0"/>
            </a:endParaRPr>
          </a:p>
        </p:txBody>
      </p:sp>
      <p:sp>
        <p:nvSpPr>
          <p:cNvPr id="1031" name="Text Box 7"/>
          <p:cNvSpPr txBox="1">
            <a:spLocks noChangeArrowheads="1"/>
          </p:cNvSpPr>
          <p:nvPr/>
        </p:nvSpPr>
        <p:spPr bwMode="auto">
          <a:xfrm>
            <a:off x="2971800" y="304800"/>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2800" b="1" dirty="0">
              <a:solidFill>
                <a:srgbClr val="000000"/>
              </a:solidFill>
              <a:latin typeface="Times" pitchFamily="18" charset="0"/>
            </a:endParaRPr>
          </a:p>
        </p:txBody>
      </p:sp>
      <p:sp>
        <p:nvSpPr>
          <p:cNvPr id="1032" name="Rectangle 8"/>
          <p:cNvSpPr>
            <a:spLocks noChangeArrowheads="1"/>
          </p:cNvSpPr>
          <p:nvPr/>
        </p:nvSpPr>
        <p:spPr bwMode="auto">
          <a:xfrm>
            <a:off x="8153400" y="6324600"/>
            <a:ext cx="184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z="1400" b="1" dirty="0">
              <a:solidFill>
                <a:srgbClr val="000000"/>
              </a:solidFill>
            </a:endParaRPr>
          </a:p>
        </p:txBody>
      </p:sp>
      <p:sp>
        <p:nvSpPr>
          <p:cNvPr id="1033" name="Rectangle 9"/>
          <p:cNvSpPr>
            <a:spLocks noGrp="1" noChangeArrowheads="1"/>
          </p:cNvSpPr>
          <p:nvPr>
            <p:ph type="body" idx="1"/>
          </p:nvPr>
        </p:nvSpPr>
        <p:spPr bwMode="auto">
          <a:xfrm>
            <a:off x="609600" y="1482725"/>
            <a:ext cx="8153400"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Add Bullet (Gill Sans MT 24 pt)</a:t>
            </a:r>
          </a:p>
          <a:p>
            <a:pPr lvl="1"/>
            <a:r>
              <a:rPr lang="en-US" altLang="en-US"/>
              <a:t>Sub bullet (Gill Sans MT 20 pt) </a:t>
            </a:r>
          </a:p>
          <a:p>
            <a:pPr lvl="1"/>
            <a:r>
              <a:rPr lang="en-US" altLang="en-US"/>
              <a:t>Sub bullet (Gill Sans MT 20 pt) </a:t>
            </a:r>
          </a:p>
          <a:p>
            <a:pPr lvl="0"/>
            <a:r>
              <a:rPr lang="en-US" altLang="en-US"/>
              <a:t>Add Bullet (Gill Sans MT 24 pt)</a:t>
            </a:r>
          </a:p>
          <a:p>
            <a:pPr lvl="1"/>
            <a:r>
              <a:rPr lang="en-US" altLang="en-US"/>
              <a:t>Sub bullet (Gill Sans MT 20 pt) </a:t>
            </a:r>
          </a:p>
          <a:p>
            <a:pPr lvl="1"/>
            <a:r>
              <a:rPr lang="en-US" altLang="en-US"/>
              <a:t>Sub bullet (Gill Sans MT 20 pt) </a:t>
            </a:r>
          </a:p>
          <a:p>
            <a:pPr lvl="1"/>
            <a:endParaRPr lang="en-US" altLang="en-US"/>
          </a:p>
          <a:p>
            <a:pPr lvl="1"/>
            <a:endParaRPr lang="en-US" altLang="en-US"/>
          </a:p>
          <a:p>
            <a:pPr lvl="1"/>
            <a:endParaRPr lang="en-US" altLang="en-US"/>
          </a:p>
        </p:txBody>
      </p:sp>
    </p:spTree>
    <p:extLst>
      <p:ext uri="{BB962C8B-B14F-4D97-AF65-F5344CB8AC3E}">
        <p14:creationId xmlns:p14="http://schemas.microsoft.com/office/powerpoint/2010/main" val="22862948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rtl="0" eaLnBrk="0" fontAlgn="base" hangingPunct="0">
        <a:spcBef>
          <a:spcPct val="0"/>
        </a:spcBef>
        <a:spcAft>
          <a:spcPct val="0"/>
        </a:spcAft>
        <a:defRPr sz="3200" b="1">
          <a:solidFill>
            <a:srgbClr val="007C30"/>
          </a:solidFill>
          <a:latin typeface="Gill Sans MT" pitchFamily="34" charset="0"/>
          <a:ea typeface="+mj-ea"/>
          <a:cs typeface="+mj-cs"/>
        </a:defRPr>
      </a:lvl1pPr>
      <a:lvl2pPr algn="l" rtl="0" eaLnBrk="0" fontAlgn="base" hangingPunct="0">
        <a:spcBef>
          <a:spcPct val="0"/>
        </a:spcBef>
        <a:spcAft>
          <a:spcPct val="0"/>
        </a:spcAft>
        <a:defRPr sz="3200" b="1">
          <a:solidFill>
            <a:srgbClr val="007C30"/>
          </a:solidFill>
          <a:latin typeface="Gill Sans MT" pitchFamily="34" charset="0"/>
        </a:defRPr>
      </a:lvl2pPr>
      <a:lvl3pPr algn="l" rtl="0" eaLnBrk="0" fontAlgn="base" hangingPunct="0">
        <a:spcBef>
          <a:spcPct val="0"/>
        </a:spcBef>
        <a:spcAft>
          <a:spcPct val="0"/>
        </a:spcAft>
        <a:defRPr sz="3200" b="1">
          <a:solidFill>
            <a:srgbClr val="007C30"/>
          </a:solidFill>
          <a:latin typeface="Gill Sans MT" pitchFamily="34" charset="0"/>
        </a:defRPr>
      </a:lvl3pPr>
      <a:lvl4pPr algn="l" rtl="0" eaLnBrk="0" fontAlgn="base" hangingPunct="0">
        <a:spcBef>
          <a:spcPct val="0"/>
        </a:spcBef>
        <a:spcAft>
          <a:spcPct val="0"/>
        </a:spcAft>
        <a:defRPr sz="3200" b="1">
          <a:solidFill>
            <a:srgbClr val="007C30"/>
          </a:solidFill>
          <a:latin typeface="Gill Sans MT" pitchFamily="34" charset="0"/>
        </a:defRPr>
      </a:lvl4pPr>
      <a:lvl5pPr algn="l" rtl="0" eaLnBrk="0" fontAlgn="base" hangingPunct="0">
        <a:spcBef>
          <a:spcPct val="0"/>
        </a:spcBef>
        <a:spcAft>
          <a:spcPct val="0"/>
        </a:spcAft>
        <a:defRPr sz="3200" b="1">
          <a:solidFill>
            <a:srgbClr val="007C30"/>
          </a:solidFill>
          <a:latin typeface="Gill Sans MT" pitchFamily="34" charset="0"/>
        </a:defRPr>
      </a:lvl5pPr>
      <a:lvl6pPr marL="457200" algn="l" rtl="0" eaLnBrk="1" fontAlgn="base" hangingPunct="1">
        <a:spcBef>
          <a:spcPct val="0"/>
        </a:spcBef>
        <a:spcAft>
          <a:spcPct val="0"/>
        </a:spcAft>
        <a:defRPr sz="3200" b="1">
          <a:solidFill>
            <a:srgbClr val="002A6C"/>
          </a:solidFill>
          <a:latin typeface="Arial" charset="0"/>
        </a:defRPr>
      </a:lvl6pPr>
      <a:lvl7pPr marL="914400" algn="l" rtl="0" eaLnBrk="1" fontAlgn="base" hangingPunct="1">
        <a:spcBef>
          <a:spcPct val="0"/>
        </a:spcBef>
        <a:spcAft>
          <a:spcPct val="0"/>
        </a:spcAft>
        <a:defRPr sz="3200" b="1">
          <a:solidFill>
            <a:srgbClr val="002A6C"/>
          </a:solidFill>
          <a:latin typeface="Arial" charset="0"/>
        </a:defRPr>
      </a:lvl7pPr>
      <a:lvl8pPr marL="1371600" algn="l" rtl="0" eaLnBrk="1" fontAlgn="base" hangingPunct="1">
        <a:spcBef>
          <a:spcPct val="0"/>
        </a:spcBef>
        <a:spcAft>
          <a:spcPct val="0"/>
        </a:spcAft>
        <a:defRPr sz="3200" b="1">
          <a:solidFill>
            <a:srgbClr val="002A6C"/>
          </a:solidFill>
          <a:latin typeface="Arial" charset="0"/>
        </a:defRPr>
      </a:lvl8pPr>
      <a:lvl9pPr marL="1828800" algn="l" rtl="0" eaLnBrk="1" fontAlgn="base" hangingPunct="1">
        <a:spcBef>
          <a:spcPct val="0"/>
        </a:spcBef>
        <a:spcAft>
          <a:spcPct val="0"/>
        </a:spcAft>
        <a:defRPr sz="3200" b="1">
          <a:solidFill>
            <a:srgbClr val="002A6C"/>
          </a:solidFill>
          <a:latin typeface="Arial" charset="0"/>
        </a:defRPr>
      </a:lvl9pPr>
    </p:titleStyle>
    <p:bodyStyle>
      <a:lvl1pPr marL="342900" indent="-342900" algn="l" rtl="0" eaLnBrk="0" fontAlgn="base" hangingPunct="0">
        <a:spcBef>
          <a:spcPct val="50000"/>
        </a:spcBef>
        <a:spcAft>
          <a:spcPct val="0"/>
        </a:spcAft>
        <a:buChar char="•"/>
        <a:defRPr sz="2400" b="1">
          <a:solidFill>
            <a:schemeClr val="tx1"/>
          </a:solidFill>
          <a:latin typeface="Gill Sans MT" pitchFamily="34" charset="0"/>
          <a:ea typeface="+mn-ea"/>
          <a:cs typeface="+mn-cs"/>
        </a:defRPr>
      </a:lvl1pPr>
      <a:lvl2pPr marL="742950" indent="-285750" algn="l" rtl="0" eaLnBrk="0" fontAlgn="base" hangingPunct="0">
        <a:spcBef>
          <a:spcPct val="25000"/>
        </a:spcBef>
        <a:spcAft>
          <a:spcPct val="0"/>
        </a:spcAft>
        <a:buFont typeface="Arial" panose="020B0604020202020204" pitchFamily="34" charset="0"/>
        <a:buChar char="–"/>
        <a:defRPr sz="2000">
          <a:solidFill>
            <a:schemeClr val="tx1"/>
          </a:solidFill>
          <a:latin typeface="Gill Sans MT" pitchFamily="34" charset="0"/>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8033" y="942772"/>
            <a:ext cx="8388424" cy="1263503"/>
          </a:xfrm>
        </p:spPr>
        <p:txBody>
          <a:bodyPr>
            <a:normAutofit/>
          </a:bodyPr>
          <a:lstStyle/>
          <a:p>
            <a:r>
              <a:rPr lang="en-US" sz="2400" b="1" dirty="0"/>
              <a:t>CONSERVING AQUATIC BIODIVERSITY IN AFRICAN BLUE ECONOMY</a:t>
            </a:r>
            <a:br>
              <a:rPr lang="en-US" sz="2400" b="1" dirty="0"/>
            </a:br>
            <a:endParaRPr lang="en-US" sz="2400" b="1" dirty="0"/>
          </a:p>
        </p:txBody>
      </p:sp>
      <p:sp>
        <p:nvSpPr>
          <p:cNvPr id="3" name="Subtitle 2"/>
          <p:cNvSpPr>
            <a:spLocks noGrp="1"/>
          </p:cNvSpPr>
          <p:nvPr>
            <p:ph type="subTitle" idx="1"/>
          </p:nvPr>
        </p:nvSpPr>
        <p:spPr>
          <a:xfrm>
            <a:off x="840491" y="2173814"/>
            <a:ext cx="8303509" cy="2107842"/>
          </a:xfrm>
        </p:spPr>
        <p:txBody>
          <a:bodyPr>
            <a:normAutofit fontScale="47500" lnSpcReduction="20000"/>
          </a:bodyPr>
          <a:lstStyle/>
          <a:p>
            <a:endParaRPr lang="en-US" sz="2900" b="1" dirty="0">
              <a:solidFill>
                <a:schemeClr val="tx1"/>
              </a:solidFill>
            </a:endParaRPr>
          </a:p>
          <a:p>
            <a:r>
              <a:rPr lang="en-US" sz="4400" b="1" dirty="0">
                <a:solidFill>
                  <a:schemeClr val="tx1"/>
                </a:solidFill>
                <a:highlight>
                  <a:srgbClr val="FFFF00"/>
                </a:highlight>
              </a:rPr>
              <a:t>Second Project Technical Committee Meeting</a:t>
            </a:r>
          </a:p>
          <a:p>
            <a:endParaRPr lang="en-US" sz="4400" b="1" dirty="0">
              <a:solidFill>
                <a:srgbClr val="FF0000"/>
              </a:solidFill>
            </a:endParaRPr>
          </a:p>
          <a:p>
            <a:r>
              <a:rPr lang="en-US" sz="4400" b="1" dirty="0">
                <a:solidFill>
                  <a:srgbClr val="FF0000"/>
                </a:solidFill>
              </a:rPr>
              <a:t>PROGRESS OF IMPLEMENTATION </a:t>
            </a:r>
          </a:p>
          <a:p>
            <a:endParaRPr lang="en-US" sz="2900" b="1" dirty="0">
              <a:solidFill>
                <a:srgbClr val="FF0000"/>
              </a:solidFill>
            </a:endParaRPr>
          </a:p>
          <a:p>
            <a:r>
              <a:rPr lang="en-US" sz="2900" dirty="0">
                <a:solidFill>
                  <a:schemeClr val="tx1"/>
                </a:solidFill>
              </a:rPr>
              <a:t>13-14 September 2023</a:t>
            </a:r>
          </a:p>
          <a:p>
            <a:r>
              <a:rPr lang="en-US" sz="2900" dirty="0">
                <a:solidFill>
                  <a:schemeClr val="tx1"/>
                </a:solidFill>
              </a:rPr>
              <a:t>Naivasha, Kenya</a:t>
            </a:r>
          </a:p>
          <a:p>
            <a:endParaRPr lang="en-US" sz="2600" b="1" dirty="0"/>
          </a:p>
          <a:p>
            <a:endParaRPr lang="en-US" sz="2600" b="1" dirty="0"/>
          </a:p>
          <a:p>
            <a:endParaRPr lang="en-US" sz="2000" dirty="0"/>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4490068"/>
            <a:ext cx="1584176" cy="207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6061" y="4598440"/>
            <a:ext cx="1295400" cy="1839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98811" y="4597448"/>
            <a:ext cx="1295400" cy="1830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3620526" y="4598523"/>
            <a:ext cx="1371719" cy="1938696"/>
          </a:xfrm>
          <a:prstGeom prst="rect">
            <a:avLst/>
          </a:prstGeom>
        </p:spPr>
      </p:pic>
      <p:pic>
        <p:nvPicPr>
          <p:cNvPr id="9" name="Picture 8">
            <a:extLst>
              <a:ext uri="{FF2B5EF4-FFF2-40B4-BE49-F238E27FC236}">
                <a16:creationId xmlns:a16="http://schemas.microsoft.com/office/drawing/2014/main" id="{5CFEFAC8-8526-4C24-949D-724672AD44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91879" y="116631"/>
            <a:ext cx="915231" cy="809429"/>
          </a:xfrm>
          <a:prstGeom prst="rect">
            <a:avLst/>
          </a:prstGeom>
        </p:spPr>
      </p:pic>
      <p:pic>
        <p:nvPicPr>
          <p:cNvPr id="11" name="Picture 10">
            <a:extLst>
              <a:ext uri="{FF2B5EF4-FFF2-40B4-BE49-F238E27FC236}">
                <a16:creationId xmlns:a16="http://schemas.microsoft.com/office/drawing/2014/main" id="{AEE26D60-DFCF-4F01-AF14-AE628B4C1DB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80112" y="136031"/>
            <a:ext cx="2667000" cy="811098"/>
          </a:xfrm>
          <a:prstGeom prst="rect">
            <a:avLst/>
          </a:prstGeom>
        </p:spPr>
      </p:pic>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CEFBC7A5-3791-4E58-AB45-931DE3C5995A}"/>
              </a:ext>
            </a:extLst>
          </p:cNvPr>
          <p:cNvSpPr/>
          <p:nvPr/>
        </p:nvSpPr>
        <p:spPr>
          <a:xfrm>
            <a:off x="1115616" y="2459191"/>
            <a:ext cx="7776864" cy="875189"/>
          </a:xfrm>
          <a:prstGeom prst="roundRect">
            <a:avLst>
              <a:gd name="adj" fmla="val 10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0" name="Rectangle: Rounded Corners 9">
            <a:extLst>
              <a:ext uri="{FF2B5EF4-FFF2-40B4-BE49-F238E27FC236}">
                <a16:creationId xmlns:a16="http://schemas.microsoft.com/office/drawing/2014/main" id="{74288E16-DEC1-4234-9902-A2FD3C951D9A}"/>
              </a:ext>
            </a:extLst>
          </p:cNvPr>
          <p:cNvSpPr/>
          <p:nvPr/>
        </p:nvSpPr>
        <p:spPr>
          <a:xfrm>
            <a:off x="1392977" y="2525508"/>
            <a:ext cx="837347" cy="808872"/>
          </a:xfrm>
          <a:prstGeom prst="roundRect">
            <a:avLst>
              <a:gd name="adj" fmla="val 10000"/>
            </a:avLst>
          </a:prstGeom>
          <a:blipFill rotWithShape="1">
            <a:blip r:embed="rId2"/>
            <a:srcRect/>
            <a:stretch>
              <a:fillRect t="-10000" b="-10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1" name="Freeform: Shape 10">
            <a:extLst>
              <a:ext uri="{FF2B5EF4-FFF2-40B4-BE49-F238E27FC236}">
                <a16:creationId xmlns:a16="http://schemas.microsoft.com/office/drawing/2014/main" id="{030C64C7-8D82-470E-854B-A035B36DC048}"/>
              </a:ext>
            </a:extLst>
          </p:cNvPr>
          <p:cNvSpPr/>
          <p:nvPr/>
        </p:nvSpPr>
        <p:spPr>
          <a:xfrm>
            <a:off x="1115617" y="3380324"/>
            <a:ext cx="1890068" cy="2914164"/>
          </a:xfrm>
          <a:custGeom>
            <a:avLst/>
            <a:gdLst>
              <a:gd name="connsiteX0" fmla="*/ 155562 w 1481546"/>
              <a:gd name="connsiteY0" fmla="*/ 0 h 3052559"/>
              <a:gd name="connsiteX1" fmla="*/ 1325984 w 1481546"/>
              <a:gd name="connsiteY1" fmla="*/ 0 h 3052559"/>
              <a:gd name="connsiteX2" fmla="*/ 1481546 w 1481546"/>
              <a:gd name="connsiteY2" fmla="*/ 155562 h 3052559"/>
              <a:gd name="connsiteX3" fmla="*/ 1481546 w 1481546"/>
              <a:gd name="connsiteY3" fmla="*/ 3052559 h 3052559"/>
              <a:gd name="connsiteX4" fmla="*/ 1481546 w 1481546"/>
              <a:gd name="connsiteY4" fmla="*/ 3052559 h 3052559"/>
              <a:gd name="connsiteX5" fmla="*/ 0 w 1481546"/>
              <a:gd name="connsiteY5" fmla="*/ 3052559 h 3052559"/>
              <a:gd name="connsiteX6" fmla="*/ 0 w 1481546"/>
              <a:gd name="connsiteY6" fmla="*/ 3052559 h 3052559"/>
              <a:gd name="connsiteX7" fmla="*/ 0 w 1481546"/>
              <a:gd name="connsiteY7" fmla="*/ 155562 h 3052559"/>
              <a:gd name="connsiteX8" fmla="*/ 155562 w 1481546"/>
              <a:gd name="connsiteY8" fmla="*/ 0 h 305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1546" h="3052559">
                <a:moveTo>
                  <a:pt x="1325983" y="3052559"/>
                </a:moveTo>
                <a:lnTo>
                  <a:pt x="155563" y="3052559"/>
                </a:lnTo>
                <a:cubicBezTo>
                  <a:pt x="69648" y="3052559"/>
                  <a:pt x="1" y="2982912"/>
                  <a:pt x="1" y="2896997"/>
                </a:cubicBezTo>
                <a:lnTo>
                  <a:pt x="1" y="0"/>
                </a:lnTo>
                <a:lnTo>
                  <a:pt x="1" y="0"/>
                </a:lnTo>
                <a:lnTo>
                  <a:pt x="1481545" y="0"/>
                </a:lnTo>
                <a:lnTo>
                  <a:pt x="1481545" y="0"/>
                </a:lnTo>
                <a:lnTo>
                  <a:pt x="1481545" y="2896997"/>
                </a:lnTo>
                <a:cubicBezTo>
                  <a:pt x="1481545" y="2982912"/>
                  <a:pt x="1411898" y="3052559"/>
                  <a:pt x="1325983" y="3052559"/>
                </a:cubicBezTo>
                <a:close/>
              </a:path>
            </a:pathLst>
          </a:custGeom>
          <a:solidFill>
            <a:schemeClr val="accent1">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0185" tIns="96012" rIns="130185" bIns="130184" numCol="1" spcCol="1270" anchor="t" anchorCtr="0">
            <a:noAutofit/>
          </a:bodyPr>
          <a:lstStyle/>
          <a:p>
            <a:pPr defTabSz="600075">
              <a:lnSpc>
                <a:spcPct val="90000"/>
              </a:lnSpc>
              <a:spcBef>
                <a:spcPct val="0"/>
              </a:spcBef>
              <a:spcAft>
                <a:spcPct val="35000"/>
              </a:spcAft>
            </a:pPr>
            <a:r>
              <a:rPr lang="en-US" sz="1600" b="1" dirty="0">
                <a:ln/>
                <a:solidFill>
                  <a:schemeClr val="tx1"/>
                </a:solidFill>
                <a:ea typeface="Calibri" panose="020F0502020204030204" pitchFamily="34" charset="0"/>
              </a:rPr>
              <a:t>Support AU–MS to ratify and/or align relevant International/Regional Instruments related to blue economy themes (with specific reference to protecting and conserving biodiversity)</a:t>
            </a:r>
            <a:endParaRPr lang="en-US" sz="1600" b="1" dirty="0"/>
          </a:p>
        </p:txBody>
      </p:sp>
      <p:sp>
        <p:nvSpPr>
          <p:cNvPr id="12" name="Rectangle: Rounded Corners 11">
            <a:extLst>
              <a:ext uri="{FF2B5EF4-FFF2-40B4-BE49-F238E27FC236}">
                <a16:creationId xmlns:a16="http://schemas.microsoft.com/office/drawing/2014/main" id="{1E383671-B32E-4C72-80BE-8DB6A0FA04B6}"/>
              </a:ext>
            </a:extLst>
          </p:cNvPr>
          <p:cNvSpPr/>
          <p:nvPr/>
        </p:nvSpPr>
        <p:spPr>
          <a:xfrm>
            <a:off x="3647627" y="2474728"/>
            <a:ext cx="924373" cy="842031"/>
          </a:xfrm>
          <a:prstGeom prst="roundRect">
            <a:avLst>
              <a:gd name="adj" fmla="val 10000"/>
            </a:avLst>
          </a:prstGeom>
          <a:blipFill rotWithShape="1">
            <a:blip r:embed="rId3"/>
            <a:srcRect/>
            <a:stretch>
              <a:fillRect t="-11000" b="-1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3" name="Freeform: Shape 12">
            <a:extLst>
              <a:ext uri="{FF2B5EF4-FFF2-40B4-BE49-F238E27FC236}">
                <a16:creationId xmlns:a16="http://schemas.microsoft.com/office/drawing/2014/main" id="{F493BFAF-9A3D-4470-96FA-523F955AC3BF}"/>
              </a:ext>
            </a:extLst>
          </p:cNvPr>
          <p:cNvSpPr/>
          <p:nvPr/>
        </p:nvSpPr>
        <p:spPr>
          <a:xfrm>
            <a:off x="3302770" y="3377857"/>
            <a:ext cx="1756244" cy="2916630"/>
          </a:xfrm>
          <a:custGeom>
            <a:avLst/>
            <a:gdLst>
              <a:gd name="connsiteX0" fmla="*/ 233986 w 2228437"/>
              <a:gd name="connsiteY0" fmla="*/ 0 h 3052559"/>
              <a:gd name="connsiteX1" fmla="*/ 1994451 w 2228437"/>
              <a:gd name="connsiteY1" fmla="*/ 0 h 3052559"/>
              <a:gd name="connsiteX2" fmla="*/ 2228437 w 2228437"/>
              <a:gd name="connsiteY2" fmla="*/ 233986 h 3052559"/>
              <a:gd name="connsiteX3" fmla="*/ 2228437 w 2228437"/>
              <a:gd name="connsiteY3" fmla="*/ 3052559 h 3052559"/>
              <a:gd name="connsiteX4" fmla="*/ 2228437 w 2228437"/>
              <a:gd name="connsiteY4" fmla="*/ 3052559 h 3052559"/>
              <a:gd name="connsiteX5" fmla="*/ 0 w 2228437"/>
              <a:gd name="connsiteY5" fmla="*/ 3052559 h 3052559"/>
              <a:gd name="connsiteX6" fmla="*/ 0 w 2228437"/>
              <a:gd name="connsiteY6" fmla="*/ 3052559 h 3052559"/>
              <a:gd name="connsiteX7" fmla="*/ 0 w 2228437"/>
              <a:gd name="connsiteY7" fmla="*/ 233986 h 3052559"/>
              <a:gd name="connsiteX8" fmla="*/ 233986 w 2228437"/>
              <a:gd name="connsiteY8" fmla="*/ 0 h 305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8437" h="3052559">
                <a:moveTo>
                  <a:pt x="1994451" y="3052559"/>
                </a:moveTo>
                <a:lnTo>
                  <a:pt x="233986" y="3052559"/>
                </a:lnTo>
                <a:cubicBezTo>
                  <a:pt x="104759" y="3052559"/>
                  <a:pt x="0" y="2947800"/>
                  <a:pt x="0" y="2818573"/>
                </a:cubicBezTo>
                <a:lnTo>
                  <a:pt x="0" y="0"/>
                </a:lnTo>
                <a:lnTo>
                  <a:pt x="0" y="0"/>
                </a:lnTo>
                <a:lnTo>
                  <a:pt x="2228437" y="0"/>
                </a:lnTo>
                <a:lnTo>
                  <a:pt x="2228437" y="0"/>
                </a:lnTo>
                <a:lnTo>
                  <a:pt x="2228437" y="2818573"/>
                </a:lnTo>
                <a:cubicBezTo>
                  <a:pt x="2228437" y="2947800"/>
                  <a:pt x="2123678" y="3052559"/>
                  <a:pt x="1994451" y="3052559"/>
                </a:cubicBezTo>
                <a:close/>
              </a:path>
            </a:pathLst>
          </a:custGeom>
          <a:solidFill>
            <a:schemeClr val="accent1">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411" tIns="96013" rIns="147412" bIns="147411" numCol="1" spcCol="1270" anchor="t" anchorCtr="0">
            <a:noAutofit/>
          </a:bodyPr>
          <a:lstStyle/>
          <a:p>
            <a:pPr defTabSz="600075">
              <a:lnSpc>
                <a:spcPct val="90000"/>
              </a:lnSpc>
              <a:spcBef>
                <a:spcPct val="0"/>
              </a:spcBef>
              <a:spcAft>
                <a:spcPct val="35000"/>
              </a:spcAft>
            </a:pPr>
            <a:r>
              <a:rPr lang="en-US" sz="1600" b="1" dirty="0">
                <a:ln/>
                <a:solidFill>
                  <a:schemeClr val="tx1"/>
                </a:solidFill>
                <a:ea typeface="Calibri" panose="020F0502020204030204" pitchFamily="34" charset="0"/>
              </a:rPr>
              <a:t>Optimizing conservation and sustainable use of biodiversity while minimizing conflicts among blue economy sub-themes</a:t>
            </a:r>
            <a:endParaRPr lang="en-US" sz="1600" b="1" dirty="0"/>
          </a:p>
        </p:txBody>
      </p:sp>
      <p:sp>
        <p:nvSpPr>
          <p:cNvPr id="14" name="Rectangle: Rounded Corners 13">
            <a:extLst>
              <a:ext uri="{FF2B5EF4-FFF2-40B4-BE49-F238E27FC236}">
                <a16:creationId xmlns:a16="http://schemas.microsoft.com/office/drawing/2014/main" id="{AC3CC99B-BD52-4806-8366-59A090B0DF1B}"/>
              </a:ext>
            </a:extLst>
          </p:cNvPr>
          <p:cNvSpPr/>
          <p:nvPr/>
        </p:nvSpPr>
        <p:spPr>
          <a:xfrm>
            <a:off x="5872691" y="2474728"/>
            <a:ext cx="835791" cy="816814"/>
          </a:xfrm>
          <a:prstGeom prst="roundRect">
            <a:avLst>
              <a:gd name="adj" fmla="val 10000"/>
            </a:avLst>
          </a:prstGeom>
          <a:blipFill rotWithShape="1">
            <a:blip r:embed="rId4"/>
            <a:srcRect/>
            <a:stretch>
              <a:fillRect t="-9000" b="-9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5" name="Freeform: Shape 14">
            <a:extLst>
              <a:ext uri="{FF2B5EF4-FFF2-40B4-BE49-F238E27FC236}">
                <a16:creationId xmlns:a16="http://schemas.microsoft.com/office/drawing/2014/main" id="{7FF2269D-08F0-4864-94E8-BD7E8DFE7DC9}"/>
              </a:ext>
            </a:extLst>
          </p:cNvPr>
          <p:cNvSpPr/>
          <p:nvPr/>
        </p:nvSpPr>
        <p:spPr>
          <a:xfrm>
            <a:off x="5356099" y="3367548"/>
            <a:ext cx="1756244" cy="2911700"/>
          </a:xfrm>
          <a:custGeom>
            <a:avLst/>
            <a:gdLst>
              <a:gd name="connsiteX0" fmla="*/ 252047 w 2400447"/>
              <a:gd name="connsiteY0" fmla="*/ 0 h 3052559"/>
              <a:gd name="connsiteX1" fmla="*/ 2148400 w 2400447"/>
              <a:gd name="connsiteY1" fmla="*/ 0 h 3052559"/>
              <a:gd name="connsiteX2" fmla="*/ 2400447 w 2400447"/>
              <a:gd name="connsiteY2" fmla="*/ 252047 h 3052559"/>
              <a:gd name="connsiteX3" fmla="*/ 2400447 w 2400447"/>
              <a:gd name="connsiteY3" fmla="*/ 3052559 h 3052559"/>
              <a:gd name="connsiteX4" fmla="*/ 2400447 w 2400447"/>
              <a:gd name="connsiteY4" fmla="*/ 3052559 h 3052559"/>
              <a:gd name="connsiteX5" fmla="*/ 0 w 2400447"/>
              <a:gd name="connsiteY5" fmla="*/ 3052559 h 3052559"/>
              <a:gd name="connsiteX6" fmla="*/ 0 w 2400447"/>
              <a:gd name="connsiteY6" fmla="*/ 3052559 h 3052559"/>
              <a:gd name="connsiteX7" fmla="*/ 0 w 2400447"/>
              <a:gd name="connsiteY7" fmla="*/ 252047 h 3052559"/>
              <a:gd name="connsiteX8" fmla="*/ 252047 w 2400447"/>
              <a:gd name="connsiteY8" fmla="*/ 0 h 305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00447" h="3052559">
                <a:moveTo>
                  <a:pt x="2148400" y="3052559"/>
                </a:moveTo>
                <a:lnTo>
                  <a:pt x="252047" y="3052559"/>
                </a:lnTo>
                <a:cubicBezTo>
                  <a:pt x="112845" y="3052559"/>
                  <a:pt x="0" y="2939714"/>
                  <a:pt x="0" y="2800512"/>
                </a:cubicBezTo>
                <a:lnTo>
                  <a:pt x="0" y="0"/>
                </a:lnTo>
                <a:lnTo>
                  <a:pt x="0" y="0"/>
                </a:lnTo>
                <a:lnTo>
                  <a:pt x="2400447" y="0"/>
                </a:lnTo>
                <a:lnTo>
                  <a:pt x="2400447" y="0"/>
                </a:lnTo>
                <a:lnTo>
                  <a:pt x="2400447" y="2800512"/>
                </a:lnTo>
                <a:cubicBezTo>
                  <a:pt x="2400447" y="2939714"/>
                  <a:pt x="2287602" y="3052559"/>
                  <a:pt x="2148400" y="3052559"/>
                </a:cubicBezTo>
                <a:close/>
              </a:path>
            </a:pathLst>
          </a:custGeom>
          <a:solidFill>
            <a:schemeClr val="accent1">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1379" tIns="96013" rIns="151379" bIns="151379" numCol="1" spcCol="1270" anchor="t" anchorCtr="0">
            <a:noAutofit/>
          </a:bodyPr>
          <a:lstStyle/>
          <a:p>
            <a:pPr defTabSz="600075">
              <a:lnSpc>
                <a:spcPct val="90000"/>
              </a:lnSpc>
              <a:spcBef>
                <a:spcPct val="0"/>
              </a:spcBef>
              <a:spcAft>
                <a:spcPct val="35000"/>
              </a:spcAft>
            </a:pPr>
            <a:r>
              <a:rPr lang="en-US" sz="1600" b="1" dirty="0">
                <a:ln/>
                <a:solidFill>
                  <a:schemeClr val="tx1"/>
                </a:solidFill>
                <a:ea typeface="Calibri" panose="020F0502020204030204" pitchFamily="34" charset="0"/>
              </a:rPr>
              <a:t>Strengthening measures for mitigating the negative impacts of coastal and marine tourism, oil, gas, deep sea mining and climate change on aquatic biodiversity and environment</a:t>
            </a:r>
            <a:endParaRPr lang="en-US" sz="1600" b="1" dirty="0"/>
          </a:p>
        </p:txBody>
      </p:sp>
      <p:sp>
        <p:nvSpPr>
          <p:cNvPr id="16" name="Rectangle: Rounded Corners 15">
            <a:extLst>
              <a:ext uri="{FF2B5EF4-FFF2-40B4-BE49-F238E27FC236}">
                <a16:creationId xmlns:a16="http://schemas.microsoft.com/office/drawing/2014/main" id="{104EA456-7620-4F02-8EC4-ABC027CCE86D}"/>
              </a:ext>
            </a:extLst>
          </p:cNvPr>
          <p:cNvSpPr/>
          <p:nvPr/>
        </p:nvSpPr>
        <p:spPr>
          <a:xfrm>
            <a:off x="7591278" y="2399756"/>
            <a:ext cx="835790" cy="885781"/>
          </a:xfrm>
          <a:prstGeom prst="roundRect">
            <a:avLst>
              <a:gd name="adj" fmla="val 10000"/>
            </a:avLst>
          </a:prstGeom>
          <a:blipFill rotWithShape="1">
            <a:blip r:embed="rId5"/>
            <a:srcRect/>
            <a:stretch>
              <a:fillRect l="-4000" r="-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7" name="Freeform: Shape 16">
            <a:extLst>
              <a:ext uri="{FF2B5EF4-FFF2-40B4-BE49-F238E27FC236}">
                <a16:creationId xmlns:a16="http://schemas.microsoft.com/office/drawing/2014/main" id="{5C7D00C4-F65E-48C9-83F5-7A3110FDDDFB}"/>
              </a:ext>
            </a:extLst>
          </p:cNvPr>
          <p:cNvSpPr/>
          <p:nvPr/>
        </p:nvSpPr>
        <p:spPr>
          <a:xfrm>
            <a:off x="7257480" y="3380322"/>
            <a:ext cx="1635000" cy="2886152"/>
          </a:xfrm>
          <a:custGeom>
            <a:avLst/>
            <a:gdLst>
              <a:gd name="connsiteX0" fmla="*/ 237672 w 2263540"/>
              <a:gd name="connsiteY0" fmla="*/ 0 h 3052559"/>
              <a:gd name="connsiteX1" fmla="*/ 2025868 w 2263540"/>
              <a:gd name="connsiteY1" fmla="*/ 0 h 3052559"/>
              <a:gd name="connsiteX2" fmla="*/ 2263540 w 2263540"/>
              <a:gd name="connsiteY2" fmla="*/ 237672 h 3052559"/>
              <a:gd name="connsiteX3" fmla="*/ 2263540 w 2263540"/>
              <a:gd name="connsiteY3" fmla="*/ 3052559 h 3052559"/>
              <a:gd name="connsiteX4" fmla="*/ 2263540 w 2263540"/>
              <a:gd name="connsiteY4" fmla="*/ 3052559 h 3052559"/>
              <a:gd name="connsiteX5" fmla="*/ 0 w 2263540"/>
              <a:gd name="connsiteY5" fmla="*/ 3052559 h 3052559"/>
              <a:gd name="connsiteX6" fmla="*/ 0 w 2263540"/>
              <a:gd name="connsiteY6" fmla="*/ 3052559 h 3052559"/>
              <a:gd name="connsiteX7" fmla="*/ 0 w 2263540"/>
              <a:gd name="connsiteY7" fmla="*/ 237672 h 3052559"/>
              <a:gd name="connsiteX8" fmla="*/ 237672 w 2263540"/>
              <a:gd name="connsiteY8" fmla="*/ 0 h 305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3540" h="3052559">
                <a:moveTo>
                  <a:pt x="2025868" y="3052559"/>
                </a:moveTo>
                <a:lnTo>
                  <a:pt x="237672" y="3052559"/>
                </a:lnTo>
                <a:cubicBezTo>
                  <a:pt x="106409" y="3052559"/>
                  <a:pt x="0" y="2946150"/>
                  <a:pt x="0" y="2814887"/>
                </a:cubicBezTo>
                <a:lnTo>
                  <a:pt x="0" y="0"/>
                </a:lnTo>
                <a:lnTo>
                  <a:pt x="0" y="0"/>
                </a:lnTo>
                <a:lnTo>
                  <a:pt x="2263540" y="0"/>
                </a:lnTo>
                <a:lnTo>
                  <a:pt x="2263540" y="0"/>
                </a:lnTo>
                <a:lnTo>
                  <a:pt x="2263540" y="2814887"/>
                </a:lnTo>
                <a:cubicBezTo>
                  <a:pt x="2263540" y="2946150"/>
                  <a:pt x="2157131" y="3052559"/>
                  <a:pt x="2025868" y="3052559"/>
                </a:cubicBezTo>
                <a:close/>
              </a:path>
            </a:pathLst>
          </a:custGeom>
          <a:solidFill>
            <a:schemeClr val="accent1">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221" tIns="96012" rIns="148221" bIns="148221" numCol="1" spcCol="1270" anchor="t" anchorCtr="0">
            <a:noAutofit/>
          </a:bodyPr>
          <a:lstStyle/>
          <a:p>
            <a:pPr defTabSz="600075">
              <a:lnSpc>
                <a:spcPct val="90000"/>
              </a:lnSpc>
              <a:spcBef>
                <a:spcPct val="0"/>
              </a:spcBef>
              <a:spcAft>
                <a:spcPct val="35000"/>
              </a:spcAft>
            </a:pPr>
            <a:r>
              <a:rPr lang="en-US" sz="1600" b="1" dirty="0">
                <a:solidFill>
                  <a:schemeClr val="tx1"/>
                </a:solidFill>
                <a:ea typeface="Calibri" panose="020F0502020204030204" pitchFamily="34" charset="0"/>
              </a:rPr>
              <a:t>Strengthening gender inclusivity in aquatic biodiversity conservation and environmental management</a:t>
            </a:r>
            <a:endParaRPr lang="en-US" sz="1600" b="1" dirty="0"/>
          </a:p>
        </p:txBody>
      </p:sp>
      <p:sp>
        <p:nvSpPr>
          <p:cNvPr id="18" name="TextBox 17">
            <a:extLst>
              <a:ext uri="{FF2B5EF4-FFF2-40B4-BE49-F238E27FC236}">
                <a16:creationId xmlns:a16="http://schemas.microsoft.com/office/drawing/2014/main" id="{1E54C1F5-212B-4470-8262-190D99DEBF98}"/>
              </a:ext>
            </a:extLst>
          </p:cNvPr>
          <p:cNvSpPr txBox="1"/>
          <p:nvPr/>
        </p:nvSpPr>
        <p:spPr>
          <a:xfrm>
            <a:off x="603186" y="207153"/>
            <a:ext cx="8424936" cy="584775"/>
          </a:xfrm>
          <a:prstGeom prst="rect">
            <a:avLst/>
          </a:prstGeom>
          <a:noFill/>
        </p:spPr>
        <p:txBody>
          <a:bodyPr wrap="square" rtlCol="0">
            <a:spAutoFit/>
          </a:bodyPr>
          <a:lstStyle/>
          <a:p>
            <a:pPr algn="r"/>
            <a:r>
              <a:rPr lang="en-US" sz="3200" b="1" dirty="0">
                <a:solidFill>
                  <a:srgbClr val="007C30"/>
                </a:solidFill>
                <a:latin typeface="Gill Sans MT" pitchFamily="34" charset="0"/>
              </a:rPr>
              <a:t>Strategic Objectives of the Aquatic Project</a:t>
            </a:r>
          </a:p>
        </p:txBody>
      </p:sp>
      <p:sp>
        <p:nvSpPr>
          <p:cNvPr id="2" name="Rectangle 1">
            <a:extLst>
              <a:ext uri="{FF2B5EF4-FFF2-40B4-BE49-F238E27FC236}">
                <a16:creationId xmlns:a16="http://schemas.microsoft.com/office/drawing/2014/main" id="{6896D261-C418-447C-AE98-9B6674BA05DC}"/>
              </a:ext>
            </a:extLst>
          </p:cNvPr>
          <p:cNvSpPr/>
          <p:nvPr/>
        </p:nvSpPr>
        <p:spPr>
          <a:xfrm>
            <a:off x="827584" y="980728"/>
            <a:ext cx="8175717" cy="1209817"/>
          </a:xfrm>
          <a:prstGeom prst="rect">
            <a:avLst/>
          </a:prstGeom>
          <a:solidFill>
            <a:schemeClr val="accent2">
              <a:lumMod val="40000"/>
              <a:lumOff val="60000"/>
            </a:schemeClr>
          </a:solidFill>
        </p:spPr>
        <p:txBody>
          <a:bodyPr wrap="square">
            <a:spAutoFit/>
          </a:bodyPr>
          <a:lstStyle/>
          <a:p>
            <a:r>
              <a:rPr lang="en-US" b="1" u="sng" dirty="0"/>
              <a:t>OBJECTIVE</a:t>
            </a:r>
          </a:p>
          <a:p>
            <a:r>
              <a:rPr lang="en-US" b="1" dirty="0"/>
              <a:t>To enhance the policy environment, regulatory frameworks and institutional capacities of AU Member States and Regional Economic Communities to sustainably utilize and conserve aquatic biodiversity and ecosystems.</a:t>
            </a:r>
            <a:endParaRPr lang="en-GH" b="1" dirty="0"/>
          </a:p>
        </p:txBody>
      </p:sp>
    </p:spTree>
    <p:extLst>
      <p:ext uri="{BB962C8B-B14F-4D97-AF65-F5344CB8AC3E}">
        <p14:creationId xmlns:p14="http://schemas.microsoft.com/office/powerpoint/2010/main" val="1195073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16632"/>
            <a:ext cx="8136904" cy="792088"/>
          </a:xfrm>
        </p:spPr>
        <p:txBody>
          <a:bodyPr>
            <a:noAutofit/>
          </a:bodyPr>
          <a:lstStyle/>
          <a:p>
            <a:r>
              <a:rPr lang="en-GB"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2023</a:t>
            </a:r>
            <a:r>
              <a:rPr lang="en-GB" sz="2000" dirty="0">
                <a:latin typeface="Segoe UI Semibold" panose="020B0702040204020203" pitchFamily="34" charset="0"/>
                <a:cs typeface="Segoe UI Semibold" panose="020B0702040204020203" pitchFamily="34" charset="0"/>
              </a:rPr>
              <a:t> </a:t>
            </a:r>
            <a:r>
              <a:rPr lang="en-GB"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Workplan</a:t>
            </a:r>
            <a:r>
              <a:rPr lang="en-GB" sz="2000" dirty="0">
                <a:latin typeface="Segoe UI Semibold" panose="020B0702040204020203" pitchFamily="34" charset="0"/>
                <a:cs typeface="Segoe UI Semibold" panose="020B0702040204020203" pitchFamily="34" charset="0"/>
              </a:rPr>
              <a:t> </a:t>
            </a:r>
            <a:br>
              <a:rPr lang="en-GB" sz="2000" dirty="0">
                <a:latin typeface="Segoe UI Semibold" panose="020B0702040204020203" pitchFamily="34" charset="0"/>
                <a:cs typeface="Segoe UI Semibold" panose="020B0702040204020203" pitchFamily="34" charset="0"/>
              </a:rPr>
            </a:br>
            <a:r>
              <a:rPr lang="en-US"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Driving implementation of Project’s Strategic Objectives </a:t>
            </a:r>
          </a:p>
        </p:txBody>
      </p:sp>
      <p:sp>
        <p:nvSpPr>
          <p:cNvPr id="3" name="Content Placeholder 2"/>
          <p:cNvSpPr>
            <a:spLocks noGrp="1"/>
          </p:cNvSpPr>
          <p:nvPr>
            <p:ph idx="1"/>
          </p:nvPr>
        </p:nvSpPr>
        <p:spPr>
          <a:xfrm>
            <a:off x="827584" y="980728"/>
            <a:ext cx="8348464" cy="5760640"/>
          </a:xfrm>
        </p:spPr>
        <p:txBody>
          <a:bodyPr>
            <a:noAutofit/>
          </a:bodyPr>
          <a:lstStyle/>
          <a:p>
            <a:pPr marL="571500" indent="-571500">
              <a:buFont typeface="+mj-lt"/>
              <a:buAutoNum type="romanUcPeriod"/>
            </a:pPr>
            <a:r>
              <a:rPr lang="en-US" sz="1600" b="1" dirty="0"/>
              <a:t>SO1: Ratify and/or Align relevant international/regional instruments </a:t>
            </a:r>
            <a:r>
              <a:rPr lang="en-US" sz="1600" dirty="0"/>
              <a:t>- </a:t>
            </a:r>
            <a:r>
              <a:rPr lang="en-US" sz="1600" dirty="0">
                <a:solidFill>
                  <a:schemeClr val="tx2">
                    <a:lumMod val="60000"/>
                    <a:lumOff val="40000"/>
                  </a:schemeClr>
                </a:solidFill>
              </a:rPr>
              <a:t>2 Outputs</a:t>
            </a:r>
            <a:r>
              <a:rPr lang="en-US" sz="1600" dirty="0"/>
              <a:t>:</a:t>
            </a:r>
          </a:p>
          <a:p>
            <a:pPr lvl="1">
              <a:buFontTx/>
              <a:buChar char="-"/>
            </a:pPr>
            <a:r>
              <a:rPr lang="en-US" sz="1600" dirty="0"/>
              <a:t>Mechanisms for active participation of MSs in continental and global initiatives developed;</a:t>
            </a:r>
          </a:p>
          <a:p>
            <a:pPr lvl="1">
              <a:buFontTx/>
              <a:buChar char="-"/>
            </a:pPr>
            <a:r>
              <a:rPr lang="en-US" sz="1600" dirty="0"/>
              <a:t>Ratification and implementation of conventions and agreements supported; </a:t>
            </a:r>
          </a:p>
          <a:p>
            <a:pPr marL="571500" indent="-571500">
              <a:buFont typeface="+mj-lt"/>
              <a:buAutoNum type="romanUcPeriod"/>
            </a:pPr>
            <a:r>
              <a:rPr lang="en-US" sz="1600" b="1" dirty="0"/>
              <a:t>SO2: Optimizing conservation and sustainable biodiversity </a:t>
            </a:r>
            <a:r>
              <a:rPr lang="en-US" sz="1600" dirty="0"/>
              <a:t>- </a:t>
            </a:r>
            <a:r>
              <a:rPr lang="en-US" sz="1600" dirty="0">
                <a:solidFill>
                  <a:schemeClr val="tx2">
                    <a:lumMod val="60000"/>
                    <a:lumOff val="40000"/>
                  </a:schemeClr>
                </a:solidFill>
              </a:rPr>
              <a:t>3 Outputs</a:t>
            </a:r>
            <a:r>
              <a:rPr lang="en-US" sz="1600" dirty="0"/>
              <a:t>: </a:t>
            </a:r>
          </a:p>
          <a:p>
            <a:pPr lvl="1">
              <a:buFontTx/>
              <a:buChar char="-"/>
            </a:pPr>
            <a:r>
              <a:rPr lang="en-US" sz="1600" dirty="0"/>
              <a:t>Enforceable regulatory frameworks for effective MCS systems developed;</a:t>
            </a:r>
          </a:p>
          <a:p>
            <a:pPr lvl="1">
              <a:buFontTx/>
              <a:buChar char="-"/>
            </a:pPr>
            <a:r>
              <a:rPr lang="en-US" sz="1600" dirty="0"/>
              <a:t>A framework for establishing national, regional and transboundary cooperation </a:t>
            </a:r>
          </a:p>
          <a:p>
            <a:pPr lvl="1">
              <a:buFontTx/>
              <a:buChar char="-"/>
            </a:pPr>
            <a:r>
              <a:rPr lang="en-US" sz="1600" dirty="0"/>
              <a:t>Capacities for restoring and conserving threatened aquatic biodiversity and environment strengthened. </a:t>
            </a:r>
          </a:p>
          <a:p>
            <a:pPr marL="571500" indent="-571500">
              <a:buFont typeface="+mj-lt"/>
              <a:buAutoNum type="romanUcPeriod"/>
            </a:pPr>
            <a:r>
              <a:rPr lang="en-US" sz="1600" b="1" dirty="0"/>
              <a:t>SO3: Strengthening measures for mitigating the negative impacts of coastal and marine tourism, oil, gas, deep sea mining and climate change </a:t>
            </a:r>
            <a:r>
              <a:rPr lang="en-US" sz="1600" dirty="0"/>
              <a:t>-</a:t>
            </a:r>
            <a:r>
              <a:rPr lang="en-US" sz="1600" dirty="0">
                <a:solidFill>
                  <a:schemeClr val="tx2">
                    <a:lumMod val="60000"/>
                    <a:lumOff val="40000"/>
                  </a:schemeClr>
                </a:solidFill>
              </a:rPr>
              <a:t>2 Outputs</a:t>
            </a:r>
            <a:r>
              <a:rPr lang="en-US" sz="1600" dirty="0"/>
              <a:t>:</a:t>
            </a:r>
          </a:p>
          <a:p>
            <a:pPr lvl="1">
              <a:buFontTx/>
              <a:buChar char="-"/>
            </a:pPr>
            <a:r>
              <a:rPr lang="en-US" sz="1600" dirty="0"/>
              <a:t>Measures for minimizing the negative impacts of climate change on biodiversity ;</a:t>
            </a:r>
          </a:p>
          <a:p>
            <a:pPr lvl="1">
              <a:buFontTx/>
              <a:buChar char="-"/>
            </a:pPr>
            <a:r>
              <a:rPr lang="en-US" sz="1600" dirty="0"/>
              <a:t>Strategies for an integrated framework for sustainable coastal and marine tourism and mining developed ;</a:t>
            </a:r>
          </a:p>
          <a:p>
            <a:pPr marL="571500" indent="-571500">
              <a:buFont typeface="+mj-lt"/>
              <a:buAutoNum type="romanUcPeriod"/>
            </a:pPr>
            <a:r>
              <a:rPr lang="en-US" sz="2000" dirty="0"/>
              <a:t> </a:t>
            </a:r>
            <a:r>
              <a:rPr lang="en-US" sz="1600" b="1" dirty="0"/>
              <a:t>SO4: Strengthening gender inclusivity in aquatic biodiversity conservation and environmental management</a:t>
            </a:r>
            <a:r>
              <a:rPr lang="en-US" sz="1600" dirty="0"/>
              <a:t>-</a:t>
            </a:r>
            <a:r>
              <a:rPr lang="en-US" sz="1600" dirty="0">
                <a:solidFill>
                  <a:schemeClr val="tx2">
                    <a:lumMod val="60000"/>
                    <a:lumOff val="40000"/>
                  </a:schemeClr>
                </a:solidFill>
              </a:rPr>
              <a:t>1 Output</a:t>
            </a:r>
            <a:r>
              <a:rPr lang="en-US" sz="1600" dirty="0"/>
              <a:t>:</a:t>
            </a:r>
          </a:p>
          <a:p>
            <a:pPr lvl="1">
              <a:buFontTx/>
              <a:buChar char="-"/>
            </a:pPr>
            <a:r>
              <a:rPr lang="en-US" sz="1600" dirty="0"/>
              <a:t>Continental strategy for gender inclusivity in aquatic biodiversity and environmental management developed ;</a:t>
            </a:r>
          </a:p>
          <a:p>
            <a:pPr marL="0" indent="0">
              <a:buNone/>
            </a:pPr>
            <a:endParaRPr lang="en-US" sz="2000" dirty="0"/>
          </a:p>
          <a:p>
            <a:pPr marL="0" indent="0">
              <a:buNone/>
            </a:pPr>
            <a:endParaRPr lang="en-US" sz="2800" dirty="0"/>
          </a:p>
          <a:p>
            <a:pPr marL="0" indent="0">
              <a:buNone/>
            </a:pPr>
            <a:endParaRPr lang="en-US" sz="2800" dirty="0"/>
          </a:p>
        </p:txBody>
      </p:sp>
    </p:spTree>
    <p:extLst>
      <p:ext uri="{BB962C8B-B14F-4D97-AF65-F5344CB8AC3E}">
        <p14:creationId xmlns:p14="http://schemas.microsoft.com/office/powerpoint/2010/main" val="1319243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9000"/>
            <a:ext cx="8208912" cy="1143000"/>
          </a:xfrm>
        </p:spPr>
        <p:txBody>
          <a:bodyPr>
            <a:noAutofit/>
          </a:bodyPr>
          <a:lstStyle/>
          <a:p>
            <a:pPr algn="l"/>
            <a:r>
              <a:rPr lang="en-US" sz="20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SO1: </a:t>
            </a:r>
            <a:r>
              <a:rPr lang="en-US" sz="14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Ratify and/or Align relevant international/regional instruments related to blue economy themes (with specific reference to conserving biodiversity)</a:t>
            </a:r>
            <a:r>
              <a:rPr lang="en-US" sz="2000" dirty="0">
                <a:latin typeface="Segoe UI Semibold" panose="020B0702040204020203" pitchFamily="34" charset="0"/>
                <a:cs typeface="Segoe UI Semibold" panose="020B0702040204020203" pitchFamily="34" charset="0"/>
              </a:rPr>
              <a:t>– </a:t>
            </a:r>
            <a:r>
              <a:rPr lang="en-US" sz="2000" dirty="0">
                <a:solidFill>
                  <a:srgbClr val="FF0000"/>
                </a:solidFill>
                <a:highlight>
                  <a:srgbClr val="FFFF00"/>
                </a:highlight>
                <a:latin typeface="Segoe UI Semibold" panose="020B0702040204020203" pitchFamily="34" charset="0"/>
                <a:cs typeface="Segoe UI Semibold" panose="020B0702040204020203" pitchFamily="34" charset="0"/>
              </a:rPr>
              <a:t>USD 167730</a:t>
            </a: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3143120604"/>
              </p:ext>
            </p:extLst>
          </p:nvPr>
        </p:nvGraphicFramePr>
        <p:xfrm>
          <a:off x="755576" y="980728"/>
          <a:ext cx="8352930" cy="5832648"/>
        </p:xfrm>
        <a:graphic>
          <a:graphicData uri="http://schemas.openxmlformats.org/drawingml/2006/table">
            <a:tbl>
              <a:tblPr firstRow="1" bandRow="1">
                <a:tableStyleId>{5940675A-B579-460E-94D1-54222C63F5DA}</a:tableStyleId>
              </a:tblPr>
              <a:tblGrid>
                <a:gridCol w="3736836">
                  <a:extLst>
                    <a:ext uri="{9D8B030D-6E8A-4147-A177-3AD203B41FA5}">
                      <a16:colId xmlns:a16="http://schemas.microsoft.com/office/drawing/2014/main" val="2471356821"/>
                    </a:ext>
                  </a:extLst>
                </a:gridCol>
                <a:gridCol w="4616094">
                  <a:extLst>
                    <a:ext uri="{9D8B030D-6E8A-4147-A177-3AD203B41FA5}">
                      <a16:colId xmlns:a16="http://schemas.microsoft.com/office/drawing/2014/main" val="3369419353"/>
                    </a:ext>
                  </a:extLst>
                </a:gridCol>
              </a:tblGrid>
              <a:tr h="460504">
                <a:tc>
                  <a:txBody>
                    <a:bodyPr/>
                    <a:lstStyle/>
                    <a:p>
                      <a:r>
                        <a:rPr lang="en-US" sz="1800" b="1" kern="1200" dirty="0">
                          <a:solidFill>
                            <a:schemeClr val="tx1"/>
                          </a:solidFill>
                          <a:latin typeface="+mn-lt"/>
                          <a:ea typeface="+mn-ea"/>
                          <a:cs typeface="+mn-cs"/>
                        </a:rPr>
                        <a:t>Output</a:t>
                      </a:r>
                      <a:r>
                        <a:rPr lang="en-US" dirty="0"/>
                        <a:t>/Activity</a:t>
                      </a:r>
                    </a:p>
                  </a:txBody>
                  <a:tcPr/>
                </a:tc>
                <a:tc>
                  <a:txBody>
                    <a:bodyPr/>
                    <a:lstStyle/>
                    <a:p>
                      <a:r>
                        <a:rPr lang="en-US" sz="1400" b="1" dirty="0">
                          <a:highlight>
                            <a:srgbClr val="FFFF00"/>
                          </a:highlight>
                        </a:rPr>
                        <a:t>PROGRESS TO DATE</a:t>
                      </a:r>
                      <a:endParaRPr lang="en-US" dirty="0"/>
                    </a:p>
                  </a:txBody>
                  <a:tcPr/>
                </a:tc>
                <a:extLst>
                  <a:ext uri="{0D108BD9-81ED-4DB2-BD59-A6C34878D82A}">
                    <a16:rowId xmlns:a16="http://schemas.microsoft.com/office/drawing/2014/main" val="2065897024"/>
                  </a:ext>
                </a:extLst>
              </a:tr>
              <a:tr h="651981">
                <a:tc gridSpan="2">
                  <a:txBody>
                    <a:bodyPr/>
                    <a:lstStyle/>
                    <a:p>
                      <a:r>
                        <a:rPr lang="en-US" b="1" dirty="0"/>
                        <a:t>Output 1.1: Mechanisms for active participation of MSs in continental and global initiatives developed </a:t>
                      </a:r>
                      <a:r>
                        <a:rPr lang="en-US" b="1" dirty="0">
                          <a:solidFill>
                            <a:srgbClr val="FF0000"/>
                          </a:solidFill>
                        </a:rPr>
                        <a:t>(USD 68980)</a:t>
                      </a:r>
                    </a:p>
                  </a:txBody>
                  <a:tcPr/>
                </a:tc>
                <a:tc hMerge="1">
                  <a:txBody>
                    <a:bodyPr/>
                    <a:lstStyle/>
                    <a:p>
                      <a:endParaRPr lang="en-KE"/>
                    </a:p>
                  </a:txBody>
                  <a:tcPr/>
                </a:tc>
                <a:extLst>
                  <a:ext uri="{0D108BD9-81ED-4DB2-BD59-A6C34878D82A}">
                    <a16:rowId xmlns:a16="http://schemas.microsoft.com/office/drawing/2014/main" val="2054206081"/>
                  </a:ext>
                </a:extLst>
              </a:tr>
              <a:tr h="4720163">
                <a:tc>
                  <a:txBody>
                    <a:bodyPr/>
                    <a:lstStyle/>
                    <a:p>
                      <a:r>
                        <a:rPr lang="en-US" sz="1800" dirty="0"/>
                        <a:t>1.1:1. Enhancing effective role in regional and global aquatic biodiversity and environmental related regimes</a:t>
                      </a:r>
                      <a:endParaRPr lang="en-US" sz="1800" dirty="0">
                        <a:solidFill>
                          <a:srgbClr val="FF0000"/>
                        </a:solidFill>
                      </a:endParaRPr>
                    </a:p>
                  </a:txBody>
                  <a:tcPr/>
                </a:tc>
                <a:tc>
                  <a:txBody>
                    <a:bodyPr/>
                    <a:lstStyle/>
                    <a:p>
                      <a:pPr marL="285750" indent="-285750">
                        <a:buFont typeface="Wingdings" panose="05000000000000000000" pitchFamily="2" charset="2"/>
                        <a:buChar char="ü"/>
                      </a:pPr>
                      <a:r>
                        <a:rPr lang="en-US" sz="1600" dirty="0">
                          <a:solidFill>
                            <a:srgbClr val="C00000"/>
                          </a:solidFill>
                        </a:rPr>
                        <a:t>Mechanisms for effective participation in global fora developed – relevant to conservation of aquatic biodiversity and environment management</a:t>
                      </a: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r>
                        <a:rPr lang="en-US" sz="1600" dirty="0">
                          <a:solidFill>
                            <a:srgbClr val="C00000"/>
                          </a:solidFill>
                        </a:rPr>
                        <a:t>Knowledge product – Policy Note developed on mechanism for effective participation</a:t>
                      </a: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r>
                        <a:rPr lang="en-US" sz="1600" dirty="0">
                          <a:solidFill>
                            <a:srgbClr val="C00000"/>
                          </a:solidFill>
                        </a:rPr>
                        <a:t>Training of predetermined negotiators to support effective participation AU MSs developed</a:t>
                      </a: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r>
                        <a:rPr lang="en-US" sz="1600" dirty="0">
                          <a:solidFill>
                            <a:srgbClr val="C00000"/>
                          </a:solidFill>
                        </a:rPr>
                        <a:t>AU member states coordinated position facilitated in UN Review Conference on UN Fish Stock Agreement in May 2023, New York. The participation of Seychelles was supported to this Conference</a:t>
                      </a:r>
                    </a:p>
                    <a:p>
                      <a:endParaRPr lang="en-US" sz="1600" dirty="0">
                        <a:solidFill>
                          <a:srgbClr val="FF0000"/>
                        </a:solidFill>
                      </a:endParaRPr>
                    </a:p>
                  </a:txBody>
                  <a:tcPr>
                    <a:noFill/>
                  </a:tcPr>
                </a:tc>
                <a:extLst>
                  <a:ext uri="{0D108BD9-81ED-4DB2-BD59-A6C34878D82A}">
                    <a16:rowId xmlns:a16="http://schemas.microsoft.com/office/drawing/2014/main" val="2528535283"/>
                  </a:ext>
                </a:extLst>
              </a:tr>
            </a:tbl>
          </a:graphicData>
        </a:graphic>
      </p:graphicFrame>
    </p:spTree>
    <p:extLst>
      <p:ext uri="{BB962C8B-B14F-4D97-AF65-F5344CB8AC3E}">
        <p14:creationId xmlns:p14="http://schemas.microsoft.com/office/powerpoint/2010/main" val="3328626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251" y="116631"/>
            <a:ext cx="8316415" cy="720081"/>
          </a:xfrm>
        </p:spPr>
        <p:txBody>
          <a:bodyPr>
            <a:noAutofit/>
          </a:bodyPr>
          <a:lstStyle/>
          <a:p>
            <a:pPr algn="l"/>
            <a:r>
              <a:rPr lang="en-US" sz="16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SO1: Ratify and/or Align relevant international/regional instruments related to blue economy themes (with specific reference to conserving biodiversity)– </a:t>
            </a:r>
            <a:r>
              <a:rPr lang="en-US" sz="1600" kern="0" dirty="0">
                <a:solidFill>
                  <a:srgbClr val="FF00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USD 167730: </a:t>
            </a:r>
            <a:r>
              <a:rPr lang="en-US" sz="1600" dirty="0">
                <a:latin typeface="Segoe UI Semibold" panose="020B0702040204020203" pitchFamily="34" charset="0"/>
                <a:cs typeface="Segoe UI Semibold" panose="020B0702040204020203" pitchFamily="34" charset="0"/>
              </a:rPr>
              <a:t> Cont’d</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3406388949"/>
              </p:ext>
            </p:extLst>
          </p:nvPr>
        </p:nvGraphicFramePr>
        <p:xfrm>
          <a:off x="827584" y="980728"/>
          <a:ext cx="8316415" cy="5760641"/>
        </p:xfrm>
        <a:graphic>
          <a:graphicData uri="http://schemas.openxmlformats.org/drawingml/2006/table">
            <a:tbl>
              <a:tblPr firstRow="1" bandRow="1">
                <a:tableStyleId>{5940675A-B579-460E-94D1-54222C63F5DA}</a:tableStyleId>
              </a:tblPr>
              <a:tblGrid>
                <a:gridCol w="3744416">
                  <a:extLst>
                    <a:ext uri="{9D8B030D-6E8A-4147-A177-3AD203B41FA5}">
                      <a16:colId xmlns:a16="http://schemas.microsoft.com/office/drawing/2014/main" val="2471356821"/>
                    </a:ext>
                  </a:extLst>
                </a:gridCol>
                <a:gridCol w="4571999">
                  <a:extLst>
                    <a:ext uri="{9D8B030D-6E8A-4147-A177-3AD203B41FA5}">
                      <a16:colId xmlns:a16="http://schemas.microsoft.com/office/drawing/2014/main" val="2939482379"/>
                    </a:ext>
                  </a:extLst>
                </a:gridCol>
              </a:tblGrid>
              <a:tr h="444922">
                <a:tc>
                  <a:txBody>
                    <a:bodyPr/>
                    <a:lstStyle/>
                    <a:p>
                      <a:r>
                        <a:rPr lang="en-US" sz="1500" b="1" dirty="0"/>
                        <a:t>Output</a:t>
                      </a:r>
                      <a:r>
                        <a:rPr lang="en-US" sz="1500" dirty="0"/>
                        <a:t>/Activity</a:t>
                      </a:r>
                    </a:p>
                  </a:txBody>
                  <a:tcPr/>
                </a:tc>
                <a:tc>
                  <a:txBody>
                    <a:bodyPr/>
                    <a:lstStyle/>
                    <a:p>
                      <a:r>
                        <a:rPr lang="en-US" sz="1600" b="1" dirty="0">
                          <a:highlight>
                            <a:srgbClr val="FFFF00"/>
                          </a:highlight>
                        </a:rPr>
                        <a:t>PROGRESS TO DATE</a:t>
                      </a:r>
                      <a:endParaRPr lang="en-US" sz="1500" dirty="0"/>
                    </a:p>
                  </a:txBody>
                  <a:tcPr/>
                </a:tc>
                <a:extLst>
                  <a:ext uri="{0D108BD9-81ED-4DB2-BD59-A6C34878D82A}">
                    <a16:rowId xmlns:a16="http://schemas.microsoft.com/office/drawing/2014/main" val="2065897024"/>
                  </a:ext>
                </a:extLst>
              </a:tr>
              <a:tr h="635090">
                <a:tc gridSpan="2">
                  <a:txBody>
                    <a:bodyPr/>
                    <a:lstStyle/>
                    <a:p>
                      <a:r>
                        <a:rPr lang="en-US" sz="1500" b="1" dirty="0"/>
                        <a:t>Output 1.2. Ratification and implementation of conventions and agreements related to conservation of aquatic biodiversity – </a:t>
                      </a:r>
                      <a:r>
                        <a:rPr lang="en-US" sz="1500" b="1" dirty="0">
                          <a:solidFill>
                            <a:srgbClr val="FF0000"/>
                          </a:solidFill>
                        </a:rPr>
                        <a:t>USD 98750</a:t>
                      </a:r>
                    </a:p>
                  </a:txBody>
                  <a:tcPr/>
                </a:tc>
                <a:tc hMerge="1">
                  <a:txBody>
                    <a:bodyPr/>
                    <a:lstStyle/>
                    <a:p>
                      <a:endParaRPr lang="en-KE"/>
                    </a:p>
                  </a:txBody>
                  <a:tcPr/>
                </a:tc>
                <a:extLst>
                  <a:ext uri="{0D108BD9-81ED-4DB2-BD59-A6C34878D82A}">
                    <a16:rowId xmlns:a16="http://schemas.microsoft.com/office/drawing/2014/main" val="2054206081"/>
                  </a:ext>
                </a:extLst>
              </a:tr>
              <a:tr h="4680629">
                <a:tc>
                  <a:txBody>
                    <a:bodyPr/>
                    <a:lstStyle/>
                    <a:p>
                      <a:r>
                        <a:rPr lang="en-US" sz="1800" dirty="0"/>
                        <a:t>1.2.1. Identify continental and global biodiversity and environmental instruments relevant to sustainable management of Africa blue economy resources</a:t>
                      </a:r>
                      <a:endParaRPr lang="en-US" sz="1800" dirty="0">
                        <a:solidFill>
                          <a:srgbClr val="FF0000"/>
                        </a:solidFill>
                      </a:endParaRPr>
                    </a:p>
                  </a:txBody>
                  <a:tcPr/>
                </a:tc>
                <a:tc>
                  <a:txBody>
                    <a:bodyPr/>
                    <a:lstStyle/>
                    <a:p>
                      <a:pPr marL="285750" indent="-285750">
                        <a:buFont typeface="Wingdings" panose="05000000000000000000" pitchFamily="2" charset="2"/>
                        <a:buChar char="ü"/>
                      </a:pPr>
                      <a:r>
                        <a:rPr lang="en-US" sz="1800" dirty="0">
                          <a:solidFill>
                            <a:srgbClr val="C00000"/>
                          </a:solidFill>
                        </a:rPr>
                        <a:t>Priority continental and global instruments identified and priority actions to enhance domestication developed. </a:t>
                      </a:r>
                    </a:p>
                    <a:p>
                      <a:pPr marL="285750" indent="-285750">
                        <a:buFont typeface="Wingdings" panose="05000000000000000000" pitchFamily="2" charset="2"/>
                        <a:buChar char="ü"/>
                      </a:pPr>
                      <a:endParaRPr lang="en-US" sz="1800" dirty="0">
                        <a:solidFill>
                          <a:srgbClr val="C00000"/>
                        </a:solidFill>
                      </a:endParaRPr>
                    </a:p>
                    <a:p>
                      <a:pPr marL="285750" indent="-285750">
                        <a:buFont typeface="Wingdings" panose="05000000000000000000" pitchFamily="2" charset="2"/>
                        <a:buChar char="ü"/>
                      </a:pPr>
                      <a:r>
                        <a:rPr lang="en-US" sz="1800" dirty="0">
                          <a:solidFill>
                            <a:srgbClr val="C00000"/>
                          </a:solidFill>
                        </a:rPr>
                        <a:t>Knowledge products developed – policy note on enhancing domestication</a:t>
                      </a:r>
                    </a:p>
                    <a:p>
                      <a:pPr marL="285750" indent="-285750">
                        <a:buFont typeface="Wingdings" panose="05000000000000000000" pitchFamily="2" charset="2"/>
                        <a:buChar char="ü"/>
                      </a:pPr>
                      <a:endParaRPr lang="en-US" sz="1800" dirty="0">
                        <a:solidFill>
                          <a:srgbClr val="C00000"/>
                        </a:solidFill>
                      </a:endParaRPr>
                    </a:p>
                    <a:p>
                      <a:pPr marL="285750" indent="-285750">
                        <a:buFont typeface="Wingdings" panose="05000000000000000000" pitchFamily="2" charset="2"/>
                        <a:buChar char="ü"/>
                      </a:pPr>
                      <a:r>
                        <a:rPr lang="en-US" sz="1800" dirty="0">
                          <a:solidFill>
                            <a:srgbClr val="C00000"/>
                          </a:solidFill>
                        </a:rPr>
                        <a:t>Egypt, Cameroon, South Sudan, Burkina Faso supported to domesticate continental and global instruments related to conservation of aquatic biodiversity and environment management</a:t>
                      </a:r>
                      <a:r>
                        <a:rPr lang="en-US" sz="1400" dirty="0">
                          <a:solidFill>
                            <a:srgbClr val="C00000"/>
                          </a:solidFill>
                        </a:rPr>
                        <a:t>. </a:t>
                      </a:r>
                      <a:r>
                        <a:rPr lang="en-US" sz="1800" dirty="0">
                          <a:solidFill>
                            <a:srgbClr val="C00000"/>
                          </a:solidFill>
                          <a:highlight>
                            <a:srgbClr val="FFFF00"/>
                          </a:highlight>
                        </a:rPr>
                        <a:t>The support to Kingdom of Eswatini pending – planned for End of September 2023</a:t>
                      </a:r>
                    </a:p>
                    <a:p>
                      <a:endParaRPr lang="en-US" sz="1400" dirty="0">
                        <a:solidFill>
                          <a:srgbClr val="FF0000"/>
                        </a:solidFill>
                      </a:endParaRPr>
                    </a:p>
                  </a:txBody>
                  <a:tcPr>
                    <a:noFill/>
                  </a:tcPr>
                </a:tc>
                <a:extLst>
                  <a:ext uri="{0D108BD9-81ED-4DB2-BD59-A6C34878D82A}">
                    <a16:rowId xmlns:a16="http://schemas.microsoft.com/office/drawing/2014/main" val="2528535283"/>
                  </a:ext>
                </a:extLst>
              </a:tr>
            </a:tbl>
          </a:graphicData>
        </a:graphic>
      </p:graphicFrame>
    </p:spTree>
    <p:extLst>
      <p:ext uri="{BB962C8B-B14F-4D97-AF65-F5344CB8AC3E}">
        <p14:creationId xmlns:p14="http://schemas.microsoft.com/office/powerpoint/2010/main" val="1443418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99392"/>
            <a:ext cx="8856984" cy="1224136"/>
          </a:xfrm>
        </p:spPr>
        <p:txBody>
          <a:bodyPr>
            <a:noAutofit/>
          </a:bodyPr>
          <a:lstStyle/>
          <a:p>
            <a:pPr algn="l"/>
            <a: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SO2: Optimizing conservation and sustainable biodiversity while minimizing conflicts among users of  blue economy resources.</a:t>
            </a:r>
            <a:r>
              <a:rPr lang="en-US" sz="1800" dirty="0">
                <a:latin typeface="Segoe UI Semibold" panose="020B0702040204020203" pitchFamily="34" charset="0"/>
                <a:cs typeface="Segoe UI Semibold" panose="020B0702040204020203" pitchFamily="34" charset="0"/>
              </a:rPr>
              <a:t>– </a:t>
            </a:r>
            <a:r>
              <a:rPr lang="en-US" sz="1800" dirty="0">
                <a:solidFill>
                  <a:srgbClr val="FF0000"/>
                </a:solidFill>
                <a:latin typeface="Segoe UI Semibold" panose="020B0702040204020203" pitchFamily="34" charset="0"/>
                <a:cs typeface="Segoe UI Semibold" panose="020B0702040204020203" pitchFamily="34" charset="0"/>
              </a:rPr>
              <a:t>USD </a:t>
            </a:r>
            <a:r>
              <a:rPr lang="en-KE" sz="1800" dirty="0">
                <a:solidFill>
                  <a:srgbClr val="FF0000"/>
                </a:solidFill>
                <a:latin typeface="Segoe UI Semibold" panose="020B0702040204020203" pitchFamily="34" charset="0"/>
                <a:cs typeface="Segoe UI Semibold" panose="020B0702040204020203" pitchFamily="34" charset="0"/>
              </a:rPr>
              <a:t>1,067,600</a:t>
            </a:r>
            <a:r>
              <a:rPr lang="en-KE" sz="1800" dirty="0"/>
              <a:t> </a:t>
            </a:r>
            <a:r>
              <a:rPr lang="en-US" sz="1800" dirty="0">
                <a:solidFill>
                  <a:srgbClr val="FF0000"/>
                </a:solidFill>
                <a:latin typeface="Segoe UI Semibold" panose="020B0702040204020203" pitchFamily="34" charset="0"/>
                <a:cs typeface="Segoe UI Semibold" panose="020B0702040204020203" pitchFamily="34" charset="0"/>
              </a:rPr>
              <a:t> </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2707172038"/>
              </p:ext>
            </p:extLst>
          </p:nvPr>
        </p:nvGraphicFramePr>
        <p:xfrm>
          <a:off x="755576" y="980728"/>
          <a:ext cx="8388424" cy="6342567"/>
        </p:xfrm>
        <a:graphic>
          <a:graphicData uri="http://schemas.openxmlformats.org/drawingml/2006/table">
            <a:tbl>
              <a:tblPr firstRow="1" bandRow="1">
                <a:tableStyleId>{5940675A-B579-460E-94D1-54222C63F5DA}</a:tableStyleId>
              </a:tblPr>
              <a:tblGrid>
                <a:gridCol w="3744416">
                  <a:extLst>
                    <a:ext uri="{9D8B030D-6E8A-4147-A177-3AD203B41FA5}">
                      <a16:colId xmlns:a16="http://schemas.microsoft.com/office/drawing/2014/main" val="2471356821"/>
                    </a:ext>
                  </a:extLst>
                </a:gridCol>
                <a:gridCol w="4644008">
                  <a:extLst>
                    <a:ext uri="{9D8B030D-6E8A-4147-A177-3AD203B41FA5}">
                      <a16:colId xmlns:a16="http://schemas.microsoft.com/office/drawing/2014/main" val="3105917940"/>
                    </a:ext>
                  </a:extLst>
                </a:gridCol>
              </a:tblGrid>
              <a:tr h="454303">
                <a:tc>
                  <a:txBody>
                    <a:bodyPr/>
                    <a:lstStyle/>
                    <a:p>
                      <a:r>
                        <a:rPr lang="en-US" sz="1300" b="1" dirty="0"/>
                        <a:t>Output</a:t>
                      </a:r>
                      <a:r>
                        <a:rPr lang="en-US" sz="1300" dirty="0"/>
                        <a:t>/Activity</a:t>
                      </a:r>
                    </a:p>
                  </a:txBody>
                  <a:tcPr/>
                </a:tc>
                <a:tc>
                  <a:txBody>
                    <a:bodyPr/>
                    <a:lstStyle/>
                    <a:p>
                      <a:r>
                        <a:rPr lang="en-US" sz="1300" b="1" dirty="0">
                          <a:highlight>
                            <a:srgbClr val="FFFF00"/>
                          </a:highlight>
                        </a:rPr>
                        <a:t>PROGRESS TO DATE</a:t>
                      </a:r>
                      <a:endParaRPr lang="en-US" sz="1300" dirty="0"/>
                    </a:p>
                  </a:txBody>
                  <a:tcPr/>
                </a:tc>
                <a:extLst>
                  <a:ext uri="{0D108BD9-81ED-4DB2-BD59-A6C34878D82A}">
                    <a16:rowId xmlns:a16="http://schemas.microsoft.com/office/drawing/2014/main" val="2065897024"/>
                  </a:ext>
                </a:extLst>
              </a:tr>
              <a:tr h="584744">
                <a:tc gridSpan="2">
                  <a:txBody>
                    <a:bodyPr/>
                    <a:lstStyle/>
                    <a:p>
                      <a:r>
                        <a:rPr lang="en-US" sz="1600" b="1" dirty="0"/>
                        <a:t>Output 2.1 Enforceable regulatory frameworks for effective and sustainable regional Monitoring Control and Surveillance (MCS) systems developed  </a:t>
                      </a:r>
                      <a:r>
                        <a:rPr lang="en-US" sz="1600" b="1" dirty="0">
                          <a:solidFill>
                            <a:srgbClr val="FF0000"/>
                          </a:solidFill>
                        </a:rPr>
                        <a:t>(USD 441,000)</a:t>
                      </a:r>
                    </a:p>
                  </a:txBody>
                  <a:tcPr/>
                </a:tc>
                <a:tc hMerge="1">
                  <a:txBody>
                    <a:bodyPr/>
                    <a:lstStyle/>
                    <a:p>
                      <a:endParaRPr lang="en-KE"/>
                    </a:p>
                  </a:txBody>
                  <a:tcPr/>
                </a:tc>
                <a:extLst>
                  <a:ext uri="{0D108BD9-81ED-4DB2-BD59-A6C34878D82A}">
                    <a16:rowId xmlns:a16="http://schemas.microsoft.com/office/drawing/2014/main" val="2054206081"/>
                  </a:ext>
                </a:extLst>
              </a:tr>
              <a:tr h="3425911">
                <a:tc>
                  <a:txBody>
                    <a:bodyPr/>
                    <a:lstStyle/>
                    <a:p>
                      <a:r>
                        <a:rPr lang="en-US" sz="1600" dirty="0"/>
                        <a:t>2.1.1 Enhancing Sustainable Monitoring Control and Surveillance (MCS) Systems for conservation and protection of biodiversity:</a:t>
                      </a:r>
                    </a:p>
                  </a:txBody>
                  <a:tcPr/>
                </a:tc>
                <a:tc>
                  <a:txBody>
                    <a:bodyPr/>
                    <a:lstStyle/>
                    <a:p>
                      <a:pPr marL="285750" indent="-285750">
                        <a:buFont typeface="Wingdings" panose="05000000000000000000" pitchFamily="2" charset="2"/>
                        <a:buChar char="ü"/>
                      </a:pPr>
                      <a:r>
                        <a:rPr lang="en-US" sz="1600" dirty="0">
                          <a:solidFill>
                            <a:srgbClr val="C00000"/>
                          </a:solidFill>
                        </a:rPr>
                        <a:t>Status of MCS systems at national and Regional levels determined </a:t>
                      </a: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r>
                        <a:rPr lang="en-US" sz="1600" dirty="0">
                          <a:solidFill>
                            <a:srgbClr val="C00000"/>
                          </a:solidFill>
                        </a:rPr>
                        <a:t>Awareness enhancing workshop conducted to sensitize stakeholders on MCS systems</a:t>
                      </a: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r>
                        <a:rPr lang="en-US" sz="1600" dirty="0">
                          <a:solidFill>
                            <a:srgbClr val="C00000"/>
                          </a:solidFill>
                        </a:rPr>
                        <a:t>In collaborated with FCWC, trained six member countries (Benin, Cote D’Ivoire, Ghana, Liberia, Nigeria and Togo) on MCS systems to combat IUU and for the protection of aquatic biodiversity and environment</a:t>
                      </a:r>
                    </a:p>
                    <a:p>
                      <a:pPr marL="0" indent="0">
                        <a:buFont typeface="Wingdings" panose="05000000000000000000" pitchFamily="2" charset="2"/>
                        <a:buNone/>
                      </a:pPr>
                      <a:r>
                        <a:rPr lang="en-US" sz="1600" dirty="0">
                          <a:solidFill>
                            <a:srgbClr val="C00000"/>
                          </a:solidFill>
                        </a:rPr>
                        <a:t> </a:t>
                      </a:r>
                    </a:p>
                    <a:p>
                      <a:pPr marL="285750" indent="-285750">
                        <a:buFont typeface="Wingdings" panose="05000000000000000000" pitchFamily="2" charset="2"/>
                        <a:buChar char="ü"/>
                      </a:pPr>
                      <a:r>
                        <a:rPr lang="en-US" sz="1600" kern="1200" dirty="0">
                          <a:solidFill>
                            <a:srgbClr val="C00000"/>
                          </a:solidFill>
                          <a:latin typeface="+mn-lt"/>
                          <a:ea typeface="+mn-ea"/>
                          <a:cs typeface="+mn-cs"/>
                        </a:rPr>
                        <a:t>Ongoing</a:t>
                      </a:r>
                      <a:r>
                        <a:rPr lang="en-US" sz="1600" dirty="0"/>
                        <a:t> </a:t>
                      </a:r>
                      <a:r>
                        <a:rPr lang="en-US" sz="1600" kern="1200" dirty="0">
                          <a:solidFill>
                            <a:srgbClr val="C00000"/>
                          </a:solidFill>
                          <a:latin typeface="+mn-lt"/>
                          <a:ea typeface="+mn-ea"/>
                          <a:cs typeface="+mn-cs"/>
                        </a:rPr>
                        <a:t>purchase to purchase relevant MCS equipment to enhance regional capacity for MCS</a:t>
                      </a:r>
                    </a:p>
                  </a:txBody>
                  <a:tcPr>
                    <a:noFill/>
                  </a:tcPr>
                </a:tc>
                <a:extLst>
                  <a:ext uri="{0D108BD9-81ED-4DB2-BD59-A6C34878D82A}">
                    <a16:rowId xmlns:a16="http://schemas.microsoft.com/office/drawing/2014/main" val="2528535283"/>
                  </a:ext>
                </a:extLst>
              </a:tr>
              <a:tr h="1757641">
                <a:tc>
                  <a:txBody>
                    <a:bodyPr/>
                    <a:lstStyle/>
                    <a:p>
                      <a:r>
                        <a:rPr lang="en-US" sz="1600" kern="1200" dirty="0">
                          <a:solidFill>
                            <a:schemeClr val="tx1"/>
                          </a:solidFill>
                          <a:latin typeface="+mn-lt"/>
                          <a:ea typeface="+mn-ea"/>
                          <a:cs typeface="+mn-cs"/>
                        </a:rPr>
                        <a:t>2.1.2. Support the establishment of  cost-effective and sustainable financial arrangements for effective regional cooperation on MCS and enforcement in selected regions </a:t>
                      </a:r>
                    </a:p>
                    <a:p>
                      <a:endParaRPr lang="en-US" sz="1600" kern="1200" dirty="0">
                        <a:solidFill>
                          <a:schemeClr val="tx1"/>
                        </a:solidFill>
                        <a:latin typeface="+mn-lt"/>
                        <a:ea typeface="+mn-ea"/>
                        <a:cs typeface="+mn-cs"/>
                      </a:endParaRPr>
                    </a:p>
                  </a:txBody>
                  <a:tcPr/>
                </a:tc>
                <a:tc>
                  <a:txBody>
                    <a:bodyPr/>
                    <a:lstStyle/>
                    <a:p>
                      <a:pPr marL="285750" indent="-285750">
                        <a:buFont typeface="Wingdings" panose="05000000000000000000" pitchFamily="2" charset="2"/>
                        <a:buChar char="ü"/>
                      </a:pPr>
                      <a:r>
                        <a:rPr lang="en-US" sz="1600" kern="1200" dirty="0">
                          <a:solidFill>
                            <a:srgbClr val="C00000"/>
                          </a:solidFill>
                          <a:latin typeface="+mn-lt"/>
                          <a:ea typeface="+mn-ea"/>
                          <a:cs typeface="+mn-cs"/>
                        </a:rPr>
                        <a:t>A framework for cost-effective, innovative financial systems for sustainable regional MCS systems developed for East-Southern regions of Africa;</a:t>
                      </a:r>
                    </a:p>
                    <a:p>
                      <a:pPr marL="285750" indent="-285750">
                        <a:buFont typeface="Wingdings" panose="05000000000000000000" pitchFamily="2" charset="2"/>
                        <a:buChar char="ü"/>
                      </a:pPr>
                      <a:endParaRPr lang="en-US" sz="1600" kern="1200" dirty="0">
                        <a:solidFill>
                          <a:srgbClr val="C00000"/>
                        </a:solidFill>
                        <a:latin typeface="+mn-lt"/>
                        <a:ea typeface="+mn-ea"/>
                        <a:cs typeface="+mn-cs"/>
                      </a:endParaRPr>
                    </a:p>
                    <a:p>
                      <a:pPr marL="285750" indent="-285750">
                        <a:buFont typeface="Wingdings" panose="05000000000000000000" pitchFamily="2" charset="2"/>
                        <a:buChar char="ü"/>
                      </a:pPr>
                      <a:r>
                        <a:rPr lang="en-US" sz="1600" kern="1200" dirty="0">
                          <a:solidFill>
                            <a:srgbClr val="C00000"/>
                          </a:solidFill>
                          <a:latin typeface="+mn-lt"/>
                          <a:ea typeface="+mn-ea"/>
                          <a:cs typeface="+mn-cs"/>
                        </a:rPr>
                        <a:t>Process of identification of similar studies for West, central and Northern regions ongoing </a:t>
                      </a:r>
                      <a:endParaRPr lang="en-US" sz="1600" kern="1200" dirty="0">
                        <a:solidFill>
                          <a:schemeClr val="tx1"/>
                        </a:solidFill>
                        <a:latin typeface="+mn-lt"/>
                        <a:ea typeface="+mn-ea"/>
                        <a:cs typeface="+mn-cs"/>
                      </a:endParaRPr>
                    </a:p>
                  </a:txBody>
                  <a:tcPr>
                    <a:solidFill>
                      <a:schemeClr val="bg1"/>
                    </a:solidFill>
                  </a:tcPr>
                </a:tc>
                <a:extLst>
                  <a:ext uri="{0D108BD9-81ED-4DB2-BD59-A6C34878D82A}">
                    <a16:rowId xmlns:a16="http://schemas.microsoft.com/office/drawing/2014/main" val="2362065895"/>
                  </a:ext>
                </a:extLst>
              </a:tr>
            </a:tbl>
          </a:graphicData>
        </a:graphic>
      </p:graphicFrame>
    </p:spTree>
    <p:extLst>
      <p:ext uri="{BB962C8B-B14F-4D97-AF65-F5344CB8AC3E}">
        <p14:creationId xmlns:p14="http://schemas.microsoft.com/office/powerpoint/2010/main" val="1879981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99392"/>
            <a:ext cx="8856984" cy="1224136"/>
          </a:xfrm>
        </p:spPr>
        <p:txBody>
          <a:bodyPr>
            <a:noAutofit/>
          </a:bodyPr>
          <a:lstStyle/>
          <a:p>
            <a:pPr algn="l"/>
            <a: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SO2: Optimizing conservation and sustainable biodiversity while minimizing conflicts among users of  blue economy resources.</a:t>
            </a:r>
            <a:r>
              <a:rPr lang="en-US" sz="1800" dirty="0">
                <a:latin typeface="Segoe UI Semibold" panose="020B0702040204020203" pitchFamily="34" charset="0"/>
                <a:cs typeface="Segoe UI Semibold" panose="020B0702040204020203" pitchFamily="34" charset="0"/>
              </a:rPr>
              <a:t>– Cont’d </a:t>
            </a:r>
            <a:r>
              <a:rPr lang="en-US" sz="1800" dirty="0">
                <a:solidFill>
                  <a:srgbClr val="FF0000"/>
                </a:solidFill>
                <a:latin typeface="Segoe UI Semibold" panose="020B0702040204020203" pitchFamily="34" charset="0"/>
                <a:cs typeface="Segoe UI Semibold" panose="020B0702040204020203" pitchFamily="34" charset="0"/>
              </a:rPr>
              <a:t>USD 1,067,600 </a:t>
            </a:r>
            <a:r>
              <a:rPr lang="en-US" sz="1800" dirty="0">
                <a:latin typeface="Segoe UI Semibold" panose="020B0702040204020203" pitchFamily="34" charset="0"/>
                <a:cs typeface="Segoe UI Semibold" panose="020B0702040204020203" pitchFamily="34" charset="0"/>
              </a:rPr>
              <a:t>– </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1244082826"/>
              </p:ext>
            </p:extLst>
          </p:nvPr>
        </p:nvGraphicFramePr>
        <p:xfrm>
          <a:off x="755576" y="980728"/>
          <a:ext cx="8388424" cy="5832647"/>
        </p:xfrm>
        <a:graphic>
          <a:graphicData uri="http://schemas.openxmlformats.org/drawingml/2006/table">
            <a:tbl>
              <a:tblPr firstRow="1" bandRow="1">
                <a:tableStyleId>{5940675A-B579-460E-94D1-54222C63F5DA}</a:tableStyleId>
              </a:tblPr>
              <a:tblGrid>
                <a:gridCol w="4032448">
                  <a:extLst>
                    <a:ext uri="{9D8B030D-6E8A-4147-A177-3AD203B41FA5}">
                      <a16:colId xmlns:a16="http://schemas.microsoft.com/office/drawing/2014/main" val="2471356821"/>
                    </a:ext>
                  </a:extLst>
                </a:gridCol>
                <a:gridCol w="4355976">
                  <a:extLst>
                    <a:ext uri="{9D8B030D-6E8A-4147-A177-3AD203B41FA5}">
                      <a16:colId xmlns:a16="http://schemas.microsoft.com/office/drawing/2014/main" val="1444828549"/>
                    </a:ext>
                  </a:extLst>
                </a:gridCol>
              </a:tblGrid>
              <a:tr h="345506">
                <a:tc>
                  <a:txBody>
                    <a:bodyPr/>
                    <a:lstStyle/>
                    <a:p>
                      <a:r>
                        <a:rPr lang="en-US" sz="1300" b="1" dirty="0"/>
                        <a:t>Output</a:t>
                      </a:r>
                      <a:r>
                        <a:rPr lang="en-US" sz="1300" dirty="0"/>
                        <a:t>/Activity</a:t>
                      </a:r>
                    </a:p>
                  </a:txBody>
                  <a:tcPr/>
                </a:tc>
                <a:tc>
                  <a:txBody>
                    <a:bodyPr/>
                    <a:lstStyle/>
                    <a:p>
                      <a:r>
                        <a:rPr lang="en-US" sz="1300" b="1" dirty="0">
                          <a:highlight>
                            <a:srgbClr val="FFFF00"/>
                          </a:highlight>
                        </a:rPr>
                        <a:t>PROGRESS TO DATE</a:t>
                      </a:r>
                      <a:endParaRPr lang="en-US" sz="1300" dirty="0"/>
                    </a:p>
                  </a:txBody>
                  <a:tcPr/>
                </a:tc>
                <a:extLst>
                  <a:ext uri="{0D108BD9-81ED-4DB2-BD59-A6C34878D82A}">
                    <a16:rowId xmlns:a16="http://schemas.microsoft.com/office/drawing/2014/main" val="2065897024"/>
                  </a:ext>
                </a:extLst>
              </a:tr>
              <a:tr h="618272">
                <a:tc gridSpan="2">
                  <a:txBody>
                    <a:bodyPr/>
                    <a:lstStyle/>
                    <a:p>
                      <a:r>
                        <a:rPr lang="en-US" sz="1400" b="1" kern="1200" dirty="0">
                          <a:solidFill>
                            <a:schemeClr val="tx1"/>
                          </a:solidFill>
                          <a:latin typeface="+mn-lt"/>
                          <a:ea typeface="+mn-ea"/>
                          <a:cs typeface="+mn-cs"/>
                        </a:rPr>
                        <a:t>Output 2.2. A framework for establishing national, regional and transboundary cooperation on Africa Blue Economy Strategy Thematic Areas established  </a:t>
                      </a:r>
                      <a:r>
                        <a:rPr lang="en-US" sz="1400" b="1" kern="1200" dirty="0">
                          <a:solidFill>
                            <a:srgbClr val="FF0000"/>
                          </a:solidFill>
                          <a:latin typeface="+mn-lt"/>
                          <a:ea typeface="+mn-ea"/>
                          <a:cs typeface="+mn-cs"/>
                        </a:rPr>
                        <a:t>(USD 334,900)</a:t>
                      </a:r>
                    </a:p>
                  </a:txBody>
                  <a:tcPr/>
                </a:tc>
                <a:tc hMerge="1">
                  <a:txBody>
                    <a:bodyPr/>
                    <a:lstStyle/>
                    <a:p>
                      <a:endParaRPr lang="en-KE"/>
                    </a:p>
                  </a:txBody>
                  <a:tcPr/>
                </a:tc>
                <a:extLst>
                  <a:ext uri="{0D108BD9-81ED-4DB2-BD59-A6C34878D82A}">
                    <a16:rowId xmlns:a16="http://schemas.microsoft.com/office/drawing/2014/main" val="2874419487"/>
                  </a:ext>
                </a:extLst>
              </a:tr>
              <a:tr h="2468517">
                <a:tc>
                  <a:txBody>
                    <a:bodyPr/>
                    <a:lstStyle/>
                    <a:p>
                      <a:r>
                        <a:rPr lang="en-US" sz="1400" dirty="0">
                          <a:solidFill>
                            <a:schemeClr val="tx1"/>
                          </a:solidFill>
                        </a:rPr>
                        <a:t>2.2.1. Establish regional cooperation on transboundary issues in shared aquatic ecosystems towards formulating harmonized regional frameworks on  aquatic biodiversity conservation.</a:t>
                      </a:r>
                      <a:endParaRPr lang="en-US" sz="1400" dirty="0">
                        <a:solidFill>
                          <a:srgbClr val="FF0000"/>
                        </a:solidFill>
                      </a:endParaRPr>
                    </a:p>
                  </a:txBody>
                  <a:tcPr/>
                </a:tc>
                <a:tc>
                  <a:txBody>
                    <a:bodyPr/>
                    <a:lstStyle/>
                    <a:p>
                      <a:pPr marL="285750" indent="-285750">
                        <a:buFont typeface="Wingdings" panose="05000000000000000000" pitchFamily="2" charset="2"/>
                        <a:buChar char="ü"/>
                      </a:pPr>
                      <a:r>
                        <a:rPr lang="en-US" sz="1500" dirty="0">
                          <a:solidFill>
                            <a:srgbClr val="C00000"/>
                          </a:solidFill>
                        </a:rPr>
                        <a:t>Framework for regional cooperation on transboundary issues for conservation of aquatic biodiversity and environment developed in shared freshwater ecosystems and marine ecosystems</a:t>
                      </a:r>
                    </a:p>
                    <a:p>
                      <a:pPr marL="0" indent="0">
                        <a:buFont typeface="Wingdings" panose="05000000000000000000" pitchFamily="2" charset="2"/>
                        <a:buNone/>
                      </a:pPr>
                      <a:endParaRPr lang="en-US" sz="1500" dirty="0">
                        <a:solidFill>
                          <a:srgbClr val="C00000"/>
                        </a:solidFill>
                      </a:endParaRPr>
                    </a:p>
                    <a:p>
                      <a:pPr marL="285750" indent="-285750">
                        <a:buFont typeface="Wingdings" panose="05000000000000000000" pitchFamily="2" charset="2"/>
                        <a:buChar char="ü"/>
                      </a:pPr>
                      <a:r>
                        <a:rPr lang="en-US" sz="1500" dirty="0">
                          <a:solidFill>
                            <a:srgbClr val="C00000"/>
                          </a:solidFill>
                        </a:rPr>
                        <a:t>In collaboration with LVFO, Kenya, Uganda and Tanzania supported to develop harmonized national policy guidelines for conservation of aquatic biodiversity and environment -Lake Victoria</a:t>
                      </a:r>
                    </a:p>
                  </a:txBody>
                  <a:tcPr>
                    <a:noFill/>
                  </a:tcPr>
                </a:tc>
                <a:extLst>
                  <a:ext uri="{0D108BD9-81ED-4DB2-BD59-A6C34878D82A}">
                    <a16:rowId xmlns:a16="http://schemas.microsoft.com/office/drawing/2014/main" val="233637153"/>
                  </a:ext>
                </a:extLst>
              </a:tr>
              <a:tr h="2400352">
                <a:tc>
                  <a:txBody>
                    <a:bodyPr/>
                    <a:lstStyle/>
                    <a:p>
                      <a:r>
                        <a:rPr lang="en-US" sz="1400" dirty="0">
                          <a:solidFill>
                            <a:schemeClr val="tx1"/>
                          </a:solidFill>
                        </a:rPr>
                        <a:t>2.2.2. Formulate mechanisms to institutionalize Marine Spatial Planning (MSP) at national and regional levels</a:t>
                      </a:r>
                    </a:p>
                  </a:txBody>
                  <a:tcPr/>
                </a:tc>
                <a:tc>
                  <a:txBody>
                    <a:bodyPr/>
                    <a:lstStyle/>
                    <a:p>
                      <a:pPr marL="285750" indent="-285750">
                        <a:buFont typeface="Wingdings" panose="05000000000000000000" pitchFamily="2" charset="2"/>
                        <a:buChar char="ü"/>
                      </a:pPr>
                      <a:r>
                        <a:rPr lang="en-US" sz="1500" dirty="0">
                          <a:solidFill>
                            <a:srgbClr val="C00000"/>
                          </a:solidFill>
                        </a:rPr>
                        <a:t>Guidelines for institutionalization of MSP for conservation of aquatic biodiversity and ecosystems at national and transboundary levels developed.</a:t>
                      </a:r>
                    </a:p>
                    <a:p>
                      <a:pPr marL="285750" indent="-285750">
                        <a:buFont typeface="Wingdings" panose="05000000000000000000" pitchFamily="2" charset="2"/>
                        <a:buChar char="ü"/>
                      </a:pPr>
                      <a:endParaRPr lang="en-US" sz="1500" dirty="0">
                        <a:solidFill>
                          <a:srgbClr val="C00000"/>
                        </a:solidFill>
                      </a:endParaRPr>
                    </a:p>
                    <a:p>
                      <a:pPr marL="285750" indent="-285750">
                        <a:buFont typeface="Wingdings" panose="05000000000000000000" pitchFamily="2" charset="2"/>
                        <a:buChar char="ü"/>
                      </a:pPr>
                      <a:r>
                        <a:rPr lang="en-US" sz="1500" dirty="0">
                          <a:solidFill>
                            <a:srgbClr val="C00000"/>
                          </a:solidFill>
                        </a:rPr>
                        <a:t>Knowledge product developed – policy note</a:t>
                      </a:r>
                    </a:p>
                    <a:p>
                      <a:pPr marL="285750" indent="-285750">
                        <a:buFont typeface="Wingdings" panose="05000000000000000000" pitchFamily="2" charset="2"/>
                        <a:buChar char="ü"/>
                      </a:pPr>
                      <a:endParaRPr lang="en-US" sz="1500" dirty="0">
                        <a:solidFill>
                          <a:srgbClr val="C00000"/>
                        </a:solidFill>
                      </a:endParaRPr>
                    </a:p>
                    <a:p>
                      <a:pPr marL="285750" indent="-285750">
                        <a:buFont typeface="Wingdings" panose="05000000000000000000" pitchFamily="2" charset="2"/>
                        <a:buChar char="ü"/>
                      </a:pPr>
                      <a:r>
                        <a:rPr lang="en-US" sz="1500" dirty="0">
                          <a:solidFill>
                            <a:srgbClr val="C00000"/>
                          </a:solidFill>
                        </a:rPr>
                        <a:t>In discussions with Abidjan Convention to support transboundary initiative between Benin and Togo</a:t>
                      </a:r>
                    </a:p>
                  </a:txBody>
                  <a:tcPr>
                    <a:noFill/>
                  </a:tcPr>
                </a:tc>
                <a:extLst>
                  <a:ext uri="{0D108BD9-81ED-4DB2-BD59-A6C34878D82A}">
                    <a16:rowId xmlns:a16="http://schemas.microsoft.com/office/drawing/2014/main" val="1038745506"/>
                  </a:ext>
                </a:extLst>
              </a:tr>
            </a:tbl>
          </a:graphicData>
        </a:graphic>
      </p:graphicFrame>
    </p:spTree>
    <p:extLst>
      <p:ext uri="{BB962C8B-B14F-4D97-AF65-F5344CB8AC3E}">
        <p14:creationId xmlns:p14="http://schemas.microsoft.com/office/powerpoint/2010/main" val="1094078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44624"/>
            <a:ext cx="8856984" cy="720080"/>
          </a:xfrm>
        </p:spPr>
        <p:txBody>
          <a:bodyPr>
            <a:noAutofit/>
          </a:bodyPr>
          <a:lstStyle/>
          <a:p>
            <a:pPr algn="l"/>
            <a:b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br>
            <a:r>
              <a:rPr lang="en-US" sz="18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SO2: Optimizing conservation and sustainable biodiversity while minimizing conflicts among users of  blue economy resources.</a:t>
            </a:r>
            <a:r>
              <a:rPr lang="en-US" sz="1800" dirty="0">
                <a:latin typeface="Segoe UI Semibold" panose="020B0702040204020203" pitchFamily="34" charset="0"/>
                <a:cs typeface="Segoe UI Semibold" panose="020B0702040204020203" pitchFamily="34" charset="0"/>
              </a:rPr>
              <a:t>–</a:t>
            </a:r>
            <a:r>
              <a:rPr lang="en-US" sz="1800" dirty="0">
                <a:solidFill>
                  <a:srgbClr val="FF0000"/>
                </a:solidFill>
                <a:latin typeface="Segoe UI Semibold" panose="020B0702040204020203" pitchFamily="34" charset="0"/>
                <a:cs typeface="Segoe UI Semibold" panose="020B0702040204020203" pitchFamily="34" charset="0"/>
              </a:rPr>
              <a:t>USD 1,067,600 </a:t>
            </a:r>
            <a:r>
              <a:rPr lang="en-US" sz="1800" dirty="0">
                <a:latin typeface="Segoe UI Semibold" panose="020B0702040204020203" pitchFamily="34" charset="0"/>
                <a:cs typeface="Segoe UI Semibold" panose="020B0702040204020203" pitchFamily="34" charset="0"/>
              </a:rPr>
              <a:t>Con’t </a:t>
            </a:r>
            <a:br>
              <a:rPr lang="en-US" sz="1800" dirty="0">
                <a:solidFill>
                  <a:srgbClr val="FF0000"/>
                </a:solidFill>
                <a:latin typeface="Segoe UI Semibold" panose="020B0702040204020203" pitchFamily="34" charset="0"/>
                <a:cs typeface="Segoe UI Semibold" panose="020B0702040204020203" pitchFamily="34" charset="0"/>
              </a:rPr>
            </a:br>
            <a:r>
              <a:rPr lang="en-US" sz="1800" dirty="0">
                <a:latin typeface="Segoe UI Semibold" panose="020B0702040204020203" pitchFamily="34" charset="0"/>
                <a:cs typeface="Segoe UI Semibold" panose="020B0702040204020203" pitchFamily="34" charset="0"/>
              </a:rPr>
              <a:t> </a:t>
            </a:r>
            <a:endParaRPr lang="en-US" sz="2000" dirty="0">
              <a:latin typeface="Segoe UI Semibold" panose="020B0702040204020203" pitchFamily="34" charset="0"/>
              <a:cs typeface="Segoe UI Semibold" panose="020B0702040204020203" pitchFamily="34" charset="0"/>
            </a:endParaRP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2703665675"/>
              </p:ext>
            </p:extLst>
          </p:nvPr>
        </p:nvGraphicFramePr>
        <p:xfrm>
          <a:off x="755576" y="980729"/>
          <a:ext cx="8388424" cy="5936048"/>
        </p:xfrm>
        <a:graphic>
          <a:graphicData uri="http://schemas.openxmlformats.org/drawingml/2006/table">
            <a:tbl>
              <a:tblPr firstRow="1" bandRow="1">
                <a:tableStyleId>{5940675A-B579-460E-94D1-54222C63F5DA}</a:tableStyleId>
              </a:tblPr>
              <a:tblGrid>
                <a:gridCol w="4176464">
                  <a:extLst>
                    <a:ext uri="{9D8B030D-6E8A-4147-A177-3AD203B41FA5}">
                      <a16:colId xmlns:a16="http://schemas.microsoft.com/office/drawing/2014/main" val="2471356821"/>
                    </a:ext>
                  </a:extLst>
                </a:gridCol>
                <a:gridCol w="4211960">
                  <a:extLst>
                    <a:ext uri="{9D8B030D-6E8A-4147-A177-3AD203B41FA5}">
                      <a16:colId xmlns:a16="http://schemas.microsoft.com/office/drawing/2014/main" val="3263701701"/>
                    </a:ext>
                  </a:extLst>
                </a:gridCol>
              </a:tblGrid>
              <a:tr h="354530">
                <a:tc>
                  <a:txBody>
                    <a:bodyPr/>
                    <a:lstStyle/>
                    <a:p>
                      <a:r>
                        <a:rPr lang="en-US" sz="1400" b="1" dirty="0"/>
                        <a:t>Output</a:t>
                      </a:r>
                      <a:r>
                        <a:rPr lang="en-US" sz="1400" dirty="0"/>
                        <a:t>/Activity</a:t>
                      </a:r>
                    </a:p>
                  </a:txBody>
                  <a:tcPr/>
                </a:tc>
                <a:tc>
                  <a:txBody>
                    <a:bodyPr/>
                    <a:lstStyle/>
                    <a:p>
                      <a:r>
                        <a:rPr lang="en-US" sz="1400" b="1" dirty="0">
                          <a:highlight>
                            <a:srgbClr val="FFFF00"/>
                          </a:highlight>
                        </a:rPr>
                        <a:t>PROGRESS TO DATE</a:t>
                      </a:r>
                      <a:endParaRPr lang="en-US" sz="1400" dirty="0"/>
                    </a:p>
                  </a:txBody>
                  <a:tcPr/>
                </a:tc>
                <a:extLst>
                  <a:ext uri="{0D108BD9-81ED-4DB2-BD59-A6C34878D82A}">
                    <a16:rowId xmlns:a16="http://schemas.microsoft.com/office/drawing/2014/main" val="2065897024"/>
                  </a:ext>
                </a:extLst>
              </a:tr>
              <a:tr h="570257">
                <a:tc gridSpan="2">
                  <a:txBody>
                    <a:bodyPr/>
                    <a:lstStyle/>
                    <a:p>
                      <a:r>
                        <a:rPr lang="en-US" sz="1300" b="1" dirty="0"/>
                        <a:t> </a:t>
                      </a:r>
                      <a:r>
                        <a:rPr lang="en-US" sz="1600" b="1" dirty="0"/>
                        <a:t>Output 2.3. Capacities for restoring and conserving threatened aquatic biodiversity and environment strengthened.</a:t>
                      </a:r>
                      <a:r>
                        <a:rPr lang="en-US" sz="1600" b="1" dirty="0">
                          <a:solidFill>
                            <a:srgbClr val="FF0000"/>
                          </a:solidFill>
                        </a:rPr>
                        <a:t>(USD 182700)</a:t>
                      </a:r>
                    </a:p>
                  </a:txBody>
                  <a:tcPr/>
                </a:tc>
                <a:tc hMerge="1">
                  <a:txBody>
                    <a:bodyPr/>
                    <a:lstStyle/>
                    <a:p>
                      <a:endParaRPr lang="en-KE"/>
                    </a:p>
                  </a:txBody>
                  <a:tcPr/>
                </a:tc>
                <a:extLst>
                  <a:ext uri="{0D108BD9-81ED-4DB2-BD59-A6C34878D82A}">
                    <a16:rowId xmlns:a16="http://schemas.microsoft.com/office/drawing/2014/main" val="2054206081"/>
                  </a:ext>
                </a:extLst>
              </a:tr>
              <a:tr h="3211447">
                <a:tc>
                  <a:txBody>
                    <a:bodyPr/>
                    <a:lstStyle/>
                    <a:p>
                      <a:r>
                        <a:rPr lang="en-US" sz="1600" dirty="0"/>
                        <a:t>2.3.1 Support rehabilitation of depleted aquatic biodiversity and habitats</a:t>
                      </a:r>
                    </a:p>
                  </a:txBody>
                  <a:tcPr/>
                </a:tc>
                <a:tc>
                  <a:txBody>
                    <a:bodyPr/>
                    <a:lstStyle/>
                    <a:p>
                      <a:pPr marL="285750" indent="-285750">
                        <a:buFont typeface="Wingdings" panose="05000000000000000000" pitchFamily="2" charset="2"/>
                        <a:buChar char="ü"/>
                      </a:pPr>
                      <a:r>
                        <a:rPr lang="en-US" sz="1600" dirty="0">
                          <a:solidFill>
                            <a:srgbClr val="C00000"/>
                          </a:solidFill>
                        </a:rPr>
                        <a:t>Lessons and best practices for institutionalizing MPAs at national and transboundary levels documented.</a:t>
                      </a: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r>
                        <a:rPr lang="en-US" sz="1600" dirty="0">
                          <a:solidFill>
                            <a:srgbClr val="C00000"/>
                          </a:solidFill>
                        </a:rPr>
                        <a:t>Sensitization workshop conducted</a:t>
                      </a: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r>
                        <a:rPr lang="en-US" sz="1600" dirty="0">
                          <a:solidFill>
                            <a:srgbClr val="C00000"/>
                          </a:solidFill>
                        </a:rPr>
                        <a:t>Knowledge product developed</a:t>
                      </a:r>
                    </a:p>
                    <a:p>
                      <a:pPr marL="285750" indent="-285750">
                        <a:buFont typeface="Wingdings" panose="05000000000000000000" pitchFamily="2" charset="2"/>
                        <a:buChar char="ü"/>
                      </a:pPr>
                      <a:endParaRPr lang="en-US" sz="1600" dirty="0">
                        <a:solidFill>
                          <a:srgbClr val="C00000"/>
                        </a:solidFill>
                      </a:endParaRPr>
                    </a:p>
                    <a:p>
                      <a:pPr marL="285750" indent="-285750">
                        <a:buFont typeface="Wingdings" panose="05000000000000000000" pitchFamily="2" charset="2"/>
                        <a:buChar char="ü"/>
                      </a:pPr>
                      <a:r>
                        <a:rPr lang="en-US" sz="1600" dirty="0">
                          <a:solidFill>
                            <a:srgbClr val="C00000"/>
                          </a:solidFill>
                        </a:rPr>
                        <a:t>In collaboration with WIOMSA and Nairobi Convention, technical consultations to develop roadmap for establishing transboundary marine conservation area between Kenya and Tanzania ongoing</a:t>
                      </a:r>
                    </a:p>
                  </a:txBody>
                  <a:tcPr>
                    <a:noFill/>
                  </a:tcPr>
                </a:tc>
                <a:extLst>
                  <a:ext uri="{0D108BD9-81ED-4DB2-BD59-A6C34878D82A}">
                    <a16:rowId xmlns:a16="http://schemas.microsoft.com/office/drawing/2014/main" val="2528535283"/>
                  </a:ext>
                </a:extLst>
              </a:tr>
              <a:tr h="1741038">
                <a:tc>
                  <a:txBody>
                    <a:bodyPr/>
                    <a:lstStyle/>
                    <a:p>
                      <a:r>
                        <a:rPr lang="en-US" sz="1600" kern="1200" dirty="0">
                          <a:solidFill>
                            <a:schemeClr val="tx1"/>
                          </a:solidFill>
                          <a:latin typeface="+mn-lt"/>
                          <a:ea typeface="+mn-ea"/>
                          <a:cs typeface="+mn-cs"/>
                        </a:rPr>
                        <a:t>2.3.2 Establish Continental Centres of Excellence for capacity building on aquatic biodiversity</a:t>
                      </a:r>
                    </a:p>
                    <a:p>
                      <a:endParaRPr lang="en-US" sz="1600" kern="1200" dirty="0">
                        <a:solidFill>
                          <a:schemeClr val="tx1"/>
                        </a:solidFill>
                        <a:latin typeface="+mn-lt"/>
                        <a:ea typeface="+mn-ea"/>
                        <a:cs typeface="+mn-cs"/>
                      </a:endParaRPr>
                    </a:p>
                  </a:txBody>
                  <a:tcPr/>
                </a:tc>
                <a:tc>
                  <a:txBody>
                    <a:bodyPr/>
                    <a:lstStyle/>
                    <a:p>
                      <a:r>
                        <a:rPr lang="en-US" sz="1600" kern="1200" dirty="0">
                          <a:solidFill>
                            <a:srgbClr val="C00000"/>
                          </a:solidFill>
                          <a:latin typeface="+mn-lt"/>
                          <a:ea typeface="+mn-ea"/>
                          <a:cs typeface="+mn-cs"/>
                        </a:rPr>
                        <a:t>The process for selection of Institutions as AU Centres of Excellence in a. aquatic ecology and biodiversity conservation and b. Aquatic Ecosystems management ongoing</a:t>
                      </a:r>
                    </a:p>
                  </a:txBody>
                  <a:tcPr>
                    <a:solidFill>
                      <a:schemeClr val="bg1"/>
                    </a:solidFill>
                  </a:tcPr>
                </a:tc>
                <a:extLst>
                  <a:ext uri="{0D108BD9-81ED-4DB2-BD59-A6C34878D82A}">
                    <a16:rowId xmlns:a16="http://schemas.microsoft.com/office/drawing/2014/main" val="2362065895"/>
                  </a:ext>
                </a:extLst>
              </a:tr>
            </a:tbl>
          </a:graphicData>
        </a:graphic>
      </p:graphicFrame>
    </p:spTree>
    <p:extLst>
      <p:ext uri="{BB962C8B-B14F-4D97-AF65-F5344CB8AC3E}">
        <p14:creationId xmlns:p14="http://schemas.microsoft.com/office/powerpoint/2010/main" val="446901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16632"/>
            <a:ext cx="8388424" cy="792088"/>
          </a:xfrm>
        </p:spPr>
        <p:txBody>
          <a:bodyPr>
            <a:noAutofit/>
          </a:bodyPr>
          <a:lstStyle/>
          <a:p>
            <a:pPr algn="l"/>
            <a:r>
              <a:rPr lang="en-US" sz="12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SO3.   Strengthening measures for mitigating the negative impacts of coastal and marine tourism, oil, gas, deep sea mining and climate change on aquatic biodiversity and environment  </a:t>
            </a:r>
            <a:r>
              <a:rPr lang="en-US" sz="1300" b="1" dirty="0">
                <a:solidFill>
                  <a:srgbClr val="FF0000"/>
                </a:solidFill>
                <a:latin typeface="+mn-lt"/>
                <a:ea typeface="+mn-ea"/>
                <a:cs typeface="+mn-cs"/>
              </a:rPr>
              <a:t>USD</a:t>
            </a:r>
            <a:r>
              <a:rPr lang="en-US" sz="12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 </a:t>
            </a:r>
            <a:r>
              <a:rPr lang="en-US" sz="1300" b="1" dirty="0">
                <a:solidFill>
                  <a:srgbClr val="FF0000"/>
                </a:solidFill>
                <a:latin typeface="+mn-lt"/>
                <a:ea typeface="+mn-ea"/>
                <a:cs typeface="+mn-cs"/>
              </a:rPr>
              <a:t>134000</a:t>
            </a: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62297305"/>
              </p:ext>
            </p:extLst>
          </p:nvPr>
        </p:nvGraphicFramePr>
        <p:xfrm>
          <a:off x="809328" y="907480"/>
          <a:ext cx="8334672" cy="6157808"/>
        </p:xfrm>
        <a:graphic>
          <a:graphicData uri="http://schemas.openxmlformats.org/drawingml/2006/table">
            <a:tbl>
              <a:tblPr firstRow="1" bandRow="1">
                <a:tableStyleId>{5940675A-B579-460E-94D1-54222C63F5DA}</a:tableStyleId>
              </a:tblPr>
              <a:tblGrid>
                <a:gridCol w="3906688">
                  <a:extLst>
                    <a:ext uri="{9D8B030D-6E8A-4147-A177-3AD203B41FA5}">
                      <a16:colId xmlns:a16="http://schemas.microsoft.com/office/drawing/2014/main" val="2471356821"/>
                    </a:ext>
                  </a:extLst>
                </a:gridCol>
                <a:gridCol w="4427984">
                  <a:extLst>
                    <a:ext uri="{9D8B030D-6E8A-4147-A177-3AD203B41FA5}">
                      <a16:colId xmlns:a16="http://schemas.microsoft.com/office/drawing/2014/main" val="972702406"/>
                    </a:ext>
                  </a:extLst>
                </a:gridCol>
              </a:tblGrid>
              <a:tr h="286870">
                <a:tc>
                  <a:txBody>
                    <a:bodyPr/>
                    <a:lstStyle/>
                    <a:p>
                      <a:r>
                        <a:rPr lang="en-US" sz="1300" b="1" dirty="0"/>
                        <a:t>Output</a:t>
                      </a:r>
                      <a:r>
                        <a:rPr lang="en-US" sz="1300" dirty="0"/>
                        <a:t>/Activity</a:t>
                      </a:r>
                    </a:p>
                  </a:txBody>
                  <a:tcPr/>
                </a:tc>
                <a:tc>
                  <a:txBody>
                    <a:bodyPr/>
                    <a:lstStyle/>
                    <a:p>
                      <a:r>
                        <a:rPr lang="en-US" sz="1300" b="1" dirty="0">
                          <a:highlight>
                            <a:srgbClr val="FFFF00"/>
                          </a:highlight>
                        </a:rPr>
                        <a:t>PROGRESS TO DATE</a:t>
                      </a:r>
                      <a:endParaRPr lang="en-US" sz="1300" dirty="0"/>
                    </a:p>
                  </a:txBody>
                  <a:tcPr/>
                </a:tc>
                <a:extLst>
                  <a:ext uri="{0D108BD9-81ED-4DB2-BD59-A6C34878D82A}">
                    <a16:rowId xmlns:a16="http://schemas.microsoft.com/office/drawing/2014/main" val="2065897024"/>
                  </a:ext>
                </a:extLst>
              </a:tr>
              <a:tr h="503768">
                <a:tc gridSpan="2">
                  <a:txBody>
                    <a:bodyPr/>
                    <a:lstStyle/>
                    <a:p>
                      <a:r>
                        <a:rPr lang="en-US" sz="1300" b="1" dirty="0"/>
                        <a:t>Output 3.1 Measures for minimizing the negative impacts of climate change on biodiversity and environment strengthened and implemented </a:t>
                      </a:r>
                      <a:r>
                        <a:rPr lang="en-US" sz="1300" b="1" dirty="0">
                          <a:solidFill>
                            <a:srgbClr val="FF0000"/>
                          </a:solidFill>
                        </a:rPr>
                        <a:t>(USD 50000)</a:t>
                      </a:r>
                    </a:p>
                  </a:txBody>
                  <a:tcPr/>
                </a:tc>
                <a:tc hMerge="1">
                  <a:txBody>
                    <a:bodyPr/>
                    <a:lstStyle/>
                    <a:p>
                      <a:endParaRPr lang="en-KE"/>
                    </a:p>
                  </a:txBody>
                  <a:tcPr/>
                </a:tc>
                <a:extLst>
                  <a:ext uri="{0D108BD9-81ED-4DB2-BD59-A6C34878D82A}">
                    <a16:rowId xmlns:a16="http://schemas.microsoft.com/office/drawing/2014/main" val="2054206081"/>
                  </a:ext>
                </a:extLst>
              </a:tr>
              <a:tr h="614105">
                <a:tc>
                  <a:txBody>
                    <a:bodyPr/>
                    <a:lstStyle/>
                    <a:p>
                      <a:r>
                        <a:rPr lang="en-US" sz="1300" dirty="0"/>
                        <a:t>3.1.1. Mitigate the impact of climate change on aquatic biodiversity</a:t>
                      </a:r>
                    </a:p>
                  </a:txBody>
                  <a:tcPr/>
                </a:tc>
                <a:tc>
                  <a:txBody>
                    <a:bodyPr/>
                    <a:lstStyle/>
                    <a:p>
                      <a:pPr marL="285750" indent="-285750">
                        <a:buFont typeface="Wingdings" panose="05000000000000000000" pitchFamily="2" charset="2"/>
                        <a:buChar char="ü"/>
                      </a:pPr>
                      <a:r>
                        <a:rPr lang="en-US" sz="1400" kern="1200" dirty="0">
                          <a:solidFill>
                            <a:srgbClr val="C00000"/>
                          </a:solidFill>
                          <a:latin typeface="+mn-lt"/>
                          <a:ea typeface="+mn-ea"/>
                          <a:cs typeface="+mn-cs"/>
                        </a:rPr>
                        <a:t>Studies</a:t>
                      </a:r>
                      <a:r>
                        <a:rPr lang="en-US" sz="1400" dirty="0">
                          <a:solidFill>
                            <a:srgbClr val="C00000"/>
                          </a:solidFill>
                        </a:rPr>
                        <a:t> on the negative impact of climate change on aquatic biodiversity and environment as mitigation strategies developed in Africa have been conducted and validated by stakeholders.</a:t>
                      </a: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r>
                        <a:rPr lang="en-US" sz="1400" dirty="0">
                          <a:solidFill>
                            <a:srgbClr val="C00000"/>
                          </a:solidFill>
                        </a:rPr>
                        <a:t>A policy note developed</a:t>
                      </a: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r>
                        <a:rPr lang="en-US" sz="1400" dirty="0">
                          <a:solidFill>
                            <a:srgbClr val="C00000"/>
                          </a:solidFill>
                        </a:rPr>
                        <a:t>The project is collaborating with KEMFRI is supporting ongoing initiatives on ‘Strengthening Conservation and Restoration of Blue Carbon Ecosystems for Community Benefits and Environmental Sustainability along Mombasa coast</a:t>
                      </a:r>
                      <a:endParaRPr lang="en-US" sz="1400" dirty="0"/>
                    </a:p>
                  </a:txBody>
                  <a:tcPr>
                    <a:solidFill>
                      <a:schemeClr val="bg1"/>
                    </a:solidFill>
                  </a:tcPr>
                </a:tc>
                <a:extLst>
                  <a:ext uri="{0D108BD9-81ED-4DB2-BD59-A6C34878D82A}">
                    <a16:rowId xmlns:a16="http://schemas.microsoft.com/office/drawing/2014/main" val="2528535283"/>
                  </a:ext>
                </a:extLst>
              </a:tr>
              <a:tr h="429344">
                <a:tc gridSpan="2">
                  <a:txBody>
                    <a:bodyPr/>
                    <a:lstStyle/>
                    <a:p>
                      <a:r>
                        <a:rPr lang="en-US" sz="1300" b="1" kern="1200" dirty="0">
                          <a:solidFill>
                            <a:schemeClr val="tx1"/>
                          </a:solidFill>
                          <a:latin typeface="+mn-lt"/>
                          <a:ea typeface="+mn-ea"/>
                          <a:cs typeface="+mn-cs"/>
                        </a:rPr>
                        <a:t>OUTPUT 3.2. Strategies for an integrated strategic framework for sustainable coastal and marine tourism and mining  developed </a:t>
                      </a:r>
                      <a:r>
                        <a:rPr lang="en-US" sz="1300" b="1" kern="1200" dirty="0">
                          <a:solidFill>
                            <a:srgbClr val="FF0000"/>
                          </a:solidFill>
                          <a:latin typeface="+mn-lt"/>
                          <a:ea typeface="+mn-ea"/>
                          <a:cs typeface="+mn-cs"/>
                        </a:rPr>
                        <a:t>(USD 84000).</a:t>
                      </a:r>
                    </a:p>
                  </a:txBody>
                  <a:tcPr/>
                </a:tc>
                <a:tc hMerge="1">
                  <a:txBody>
                    <a:bodyPr/>
                    <a:lstStyle/>
                    <a:p>
                      <a:endParaRPr lang="en-KE"/>
                    </a:p>
                  </a:txBody>
                  <a:tcPr/>
                </a:tc>
                <a:extLst>
                  <a:ext uri="{0D108BD9-81ED-4DB2-BD59-A6C34878D82A}">
                    <a16:rowId xmlns:a16="http://schemas.microsoft.com/office/drawing/2014/main" val="602271241"/>
                  </a:ext>
                </a:extLst>
              </a:tr>
              <a:tr h="679430">
                <a:tc>
                  <a:txBody>
                    <a:bodyPr/>
                    <a:lstStyle/>
                    <a:p>
                      <a:r>
                        <a:rPr lang="en-US" sz="1300" dirty="0">
                          <a:solidFill>
                            <a:schemeClr val="tx1"/>
                          </a:solidFill>
                        </a:rPr>
                        <a:t>3.2.1.  Identify priority issues and actions for sustainable coastal and marine tourism and mining activities  on aquatic biodiversity and environment and develop guidelines.</a:t>
                      </a:r>
                    </a:p>
                  </a:txBody>
                  <a:tcPr/>
                </a:tc>
                <a:tc>
                  <a:txBody>
                    <a:bodyPr/>
                    <a:lstStyle/>
                    <a:p>
                      <a:pPr marL="285750" indent="-285750">
                        <a:buFont typeface="Wingdings" panose="05000000000000000000" pitchFamily="2" charset="2"/>
                        <a:buChar char="ü"/>
                      </a:pPr>
                      <a:r>
                        <a:rPr lang="en-US" sz="1400" dirty="0">
                          <a:solidFill>
                            <a:srgbClr val="C00000"/>
                          </a:solidFill>
                        </a:rPr>
                        <a:t>The priority issues and actions on sustainable coastal, marine tourism and mining activities identified for aquatic biodiversity conservation and environment</a:t>
                      </a:r>
                    </a:p>
                    <a:p>
                      <a:pPr marL="0" indent="0">
                        <a:buFont typeface="Wingdings" panose="05000000000000000000" pitchFamily="2" charset="2"/>
                        <a:buNone/>
                      </a:pPr>
                      <a:endParaRPr lang="en-US" sz="1400" dirty="0">
                        <a:solidFill>
                          <a:srgbClr val="C00000"/>
                        </a:solidFill>
                      </a:endParaRPr>
                    </a:p>
                    <a:p>
                      <a:pPr marL="285750" indent="-285750">
                        <a:buFont typeface="Wingdings" panose="05000000000000000000" pitchFamily="2" charset="2"/>
                        <a:buChar char="ü"/>
                      </a:pPr>
                      <a:r>
                        <a:rPr lang="en-US" sz="1400" dirty="0">
                          <a:solidFill>
                            <a:srgbClr val="C00000"/>
                          </a:solidFill>
                        </a:rPr>
                        <a:t>A policy brief developed</a:t>
                      </a:r>
                    </a:p>
                    <a:p>
                      <a:pPr marL="285750" indent="-285750">
                        <a:buFont typeface="Wingdings" panose="05000000000000000000" pitchFamily="2" charset="2"/>
                        <a:buChar char="ü"/>
                      </a:pPr>
                      <a:endParaRPr lang="en-US" sz="1400" dirty="0">
                        <a:solidFill>
                          <a:srgbClr val="C00000"/>
                        </a:solidFill>
                      </a:endParaRPr>
                    </a:p>
                    <a:p>
                      <a:pPr marL="285750" indent="-285750">
                        <a:buFont typeface="Wingdings" panose="05000000000000000000" pitchFamily="2" charset="2"/>
                        <a:buChar char="ü"/>
                      </a:pPr>
                      <a:r>
                        <a:rPr lang="en-US" sz="1400" dirty="0">
                          <a:solidFill>
                            <a:srgbClr val="C00000"/>
                          </a:solidFill>
                        </a:rPr>
                        <a:t>Nigeria, Kenya and Gabon to develop sustainable coastal, marine tourism and mining activities’ masterplans and regulatory frameworks for conservation of aquatic biodiversity and environment</a:t>
                      </a:r>
                    </a:p>
                  </a:txBody>
                  <a:tcPr>
                    <a:noFill/>
                  </a:tcPr>
                </a:tc>
                <a:extLst>
                  <a:ext uri="{0D108BD9-81ED-4DB2-BD59-A6C34878D82A}">
                    <a16:rowId xmlns:a16="http://schemas.microsoft.com/office/drawing/2014/main" val="1219199749"/>
                  </a:ext>
                </a:extLst>
              </a:tr>
            </a:tbl>
          </a:graphicData>
        </a:graphic>
      </p:graphicFrame>
    </p:spTree>
    <p:extLst>
      <p:ext uri="{BB962C8B-B14F-4D97-AF65-F5344CB8AC3E}">
        <p14:creationId xmlns:p14="http://schemas.microsoft.com/office/powerpoint/2010/main" val="888178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203" y="-19000"/>
            <a:ext cx="8280919" cy="1143000"/>
          </a:xfrm>
        </p:spPr>
        <p:txBody>
          <a:bodyPr>
            <a:noAutofit/>
          </a:bodyPr>
          <a:lstStyle/>
          <a:p>
            <a:pPr algn="l"/>
            <a:r>
              <a:rPr lang="en-US" sz="12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t>SO4.  Strengthening gender inclusivity in aquatic biodiversity conservation and environmental management</a:t>
            </a:r>
            <a:br>
              <a:rPr lang="en-US" sz="1200" kern="0" dirty="0">
                <a:solidFill>
                  <a:srgbClr val="006600"/>
                </a:solidFill>
                <a:effectLst>
                  <a:outerShdw blurRad="38100" dist="38100" dir="2700000" algn="tl">
                    <a:srgbClr val="C0C0C0"/>
                  </a:outerShdw>
                </a:effectLst>
                <a:latin typeface="Segoe UI Semibold" panose="020B0702040204020203" pitchFamily="34" charset="0"/>
                <a:cs typeface="Segoe UI Semibold" panose="020B0702040204020203" pitchFamily="34" charset="0"/>
              </a:rPr>
            </a:br>
            <a:r>
              <a:rPr lang="en-US" sz="1400" dirty="0">
                <a:latin typeface="Segoe UI Semibold" panose="020B0702040204020203" pitchFamily="34" charset="0"/>
                <a:cs typeface="Segoe UI Semibold" panose="020B0702040204020203" pitchFamily="34" charset="0"/>
              </a:rPr>
              <a:t>– </a:t>
            </a:r>
            <a:r>
              <a:rPr lang="en-US" sz="1400" dirty="0">
                <a:solidFill>
                  <a:srgbClr val="FF0000"/>
                </a:solidFill>
                <a:latin typeface="Segoe UI Semibold" panose="020B0702040204020203" pitchFamily="34" charset="0"/>
                <a:cs typeface="Segoe UI Semibold" panose="020B0702040204020203" pitchFamily="34" charset="0"/>
              </a:rPr>
              <a:t>USD 60000 </a:t>
            </a:r>
            <a:r>
              <a:rPr lang="en-US" sz="1400" dirty="0">
                <a:latin typeface="Segoe UI Semibold" panose="020B0702040204020203" pitchFamily="34" charset="0"/>
                <a:cs typeface="Segoe UI Semibold" panose="020B0702040204020203" pitchFamily="34" charset="0"/>
              </a:rPr>
              <a:t>– cont 1. </a:t>
            </a:r>
          </a:p>
        </p:txBody>
      </p:sp>
      <p:graphicFrame>
        <p:nvGraphicFramePr>
          <p:cNvPr id="4" name="Content Placeholder 3">
            <a:extLst>
              <a:ext uri="{FF2B5EF4-FFF2-40B4-BE49-F238E27FC236}">
                <a16:creationId xmlns:a16="http://schemas.microsoft.com/office/drawing/2014/main" id="{A24BD79B-E097-4130-9A6A-52D20953A0C3}"/>
              </a:ext>
            </a:extLst>
          </p:cNvPr>
          <p:cNvGraphicFramePr>
            <a:graphicFrameLocks noGrp="1"/>
          </p:cNvGraphicFramePr>
          <p:nvPr>
            <p:ph idx="1"/>
            <p:extLst>
              <p:ext uri="{D42A27DB-BD31-4B8C-83A1-F6EECF244321}">
                <p14:modId xmlns:p14="http://schemas.microsoft.com/office/powerpoint/2010/main" val="2599773211"/>
              </p:ext>
            </p:extLst>
          </p:nvPr>
        </p:nvGraphicFramePr>
        <p:xfrm>
          <a:off x="850551" y="980728"/>
          <a:ext cx="8378221" cy="6088717"/>
        </p:xfrm>
        <a:graphic>
          <a:graphicData uri="http://schemas.openxmlformats.org/drawingml/2006/table">
            <a:tbl>
              <a:tblPr firstRow="1" bandRow="1">
                <a:tableStyleId>{5940675A-B579-460E-94D1-54222C63F5DA}</a:tableStyleId>
              </a:tblPr>
              <a:tblGrid>
                <a:gridCol w="3960440">
                  <a:extLst>
                    <a:ext uri="{9D8B030D-6E8A-4147-A177-3AD203B41FA5}">
                      <a16:colId xmlns:a16="http://schemas.microsoft.com/office/drawing/2014/main" val="2471356821"/>
                    </a:ext>
                  </a:extLst>
                </a:gridCol>
                <a:gridCol w="4417781">
                  <a:extLst>
                    <a:ext uri="{9D8B030D-6E8A-4147-A177-3AD203B41FA5}">
                      <a16:colId xmlns:a16="http://schemas.microsoft.com/office/drawing/2014/main" val="800074977"/>
                    </a:ext>
                  </a:extLst>
                </a:gridCol>
              </a:tblGrid>
              <a:tr h="317665">
                <a:tc>
                  <a:txBody>
                    <a:bodyPr/>
                    <a:lstStyle/>
                    <a:p>
                      <a:r>
                        <a:rPr lang="en-US" sz="1300" b="1" dirty="0"/>
                        <a:t>Output</a:t>
                      </a:r>
                      <a:r>
                        <a:rPr lang="en-US" sz="1300" dirty="0"/>
                        <a:t>/Activity</a:t>
                      </a:r>
                    </a:p>
                  </a:txBody>
                  <a:tcPr/>
                </a:tc>
                <a:tc>
                  <a:txBody>
                    <a:bodyPr/>
                    <a:lstStyle/>
                    <a:p>
                      <a:r>
                        <a:rPr lang="en-US" sz="1300" b="1" dirty="0">
                          <a:highlight>
                            <a:srgbClr val="FFFF00"/>
                          </a:highlight>
                        </a:rPr>
                        <a:t>PROGRESS TO DATE</a:t>
                      </a:r>
                      <a:endParaRPr lang="en-US" sz="1300" dirty="0"/>
                    </a:p>
                  </a:txBody>
                  <a:tcPr/>
                </a:tc>
                <a:extLst>
                  <a:ext uri="{0D108BD9-81ED-4DB2-BD59-A6C34878D82A}">
                    <a16:rowId xmlns:a16="http://schemas.microsoft.com/office/drawing/2014/main" val="2065897024"/>
                  </a:ext>
                </a:extLst>
              </a:tr>
              <a:tr h="521187">
                <a:tc gridSpan="2">
                  <a:txBody>
                    <a:bodyPr/>
                    <a:lstStyle/>
                    <a:p>
                      <a:pPr algn="l" fontAlgn="t"/>
                      <a:r>
                        <a:rPr lang="en-US" sz="1400" b="1" i="0" u="none" strike="noStrike" dirty="0">
                          <a:effectLst/>
                          <a:latin typeface="Arial" panose="020B0604020202020204" pitchFamily="34" charset="0"/>
                        </a:rPr>
                        <a:t>Output 4.1 Continental strategy for gender inclusivity in aquatic biodiversity and environmental management developed </a:t>
                      </a:r>
                      <a:r>
                        <a:rPr lang="en-US" sz="1400" kern="1200" dirty="0">
                          <a:solidFill>
                            <a:srgbClr val="FF0000"/>
                          </a:solidFill>
                          <a:latin typeface="Segoe UI Semibold" panose="020B0702040204020203" pitchFamily="34" charset="0"/>
                          <a:ea typeface="+mj-ea"/>
                          <a:cs typeface="Segoe UI Semibold" panose="020B0702040204020203" pitchFamily="34" charset="0"/>
                        </a:rPr>
                        <a:t>USD</a:t>
                      </a:r>
                      <a:r>
                        <a:rPr lang="en-US" sz="1000" b="1" i="0" u="none" strike="noStrike" dirty="0">
                          <a:effectLst/>
                          <a:latin typeface="Arial" panose="020B0604020202020204" pitchFamily="34" charset="0"/>
                        </a:rPr>
                        <a:t> </a:t>
                      </a:r>
                      <a:r>
                        <a:rPr lang="en-US" sz="1400" kern="1200" dirty="0">
                          <a:solidFill>
                            <a:srgbClr val="FF0000"/>
                          </a:solidFill>
                          <a:latin typeface="Segoe UI Semibold" panose="020B0702040204020203" pitchFamily="34" charset="0"/>
                          <a:ea typeface="+mj-ea"/>
                          <a:cs typeface="Segoe UI Semibold" panose="020B0702040204020203" pitchFamily="34" charset="0"/>
                        </a:rPr>
                        <a:t>60000</a:t>
                      </a:r>
                    </a:p>
                  </a:txBody>
                  <a:tcPr marL="9525" marR="9525" marT="9525" marB="0"/>
                </a:tc>
                <a:tc hMerge="1">
                  <a:txBody>
                    <a:bodyPr/>
                    <a:lstStyle/>
                    <a:p>
                      <a:pPr algn="l" fontAlgn="t"/>
                      <a:endParaRPr lang="en-US" sz="1400" kern="1200" dirty="0">
                        <a:solidFill>
                          <a:srgbClr val="FF0000"/>
                        </a:solidFill>
                        <a:latin typeface="Segoe UI Semibold" panose="020B0702040204020203" pitchFamily="34" charset="0"/>
                        <a:ea typeface="+mj-ea"/>
                        <a:cs typeface="Segoe UI Semibold" panose="020B0702040204020203" pitchFamily="34" charset="0"/>
                      </a:endParaRPr>
                    </a:p>
                  </a:txBody>
                  <a:tcPr marL="9525" marR="9525" marT="9525" marB="0"/>
                </a:tc>
                <a:extLst>
                  <a:ext uri="{0D108BD9-81ED-4DB2-BD59-A6C34878D82A}">
                    <a16:rowId xmlns:a16="http://schemas.microsoft.com/office/drawing/2014/main" val="602271241"/>
                  </a:ext>
                </a:extLst>
              </a:tr>
              <a:tr h="965891">
                <a:tc>
                  <a:txBody>
                    <a:bodyPr/>
                    <a:lstStyle/>
                    <a:p>
                      <a:r>
                        <a:rPr lang="en-US" sz="1300" dirty="0">
                          <a:solidFill>
                            <a:schemeClr val="tx1"/>
                          </a:solidFill>
                        </a:rPr>
                        <a:t>4.1.1. Support development of a continental strategy for inclusion of gender in aquatic biodiversity and environmental management</a:t>
                      </a:r>
                    </a:p>
                    <a:p>
                      <a:endParaRPr lang="en-US" sz="1300" dirty="0">
                        <a:solidFill>
                          <a:schemeClr val="tx1"/>
                        </a:solidFill>
                      </a:endParaRPr>
                    </a:p>
                    <a:p>
                      <a:r>
                        <a:rPr lang="en-US" sz="1300" dirty="0">
                          <a:solidFill>
                            <a:schemeClr val="tx1"/>
                          </a:solidFill>
                        </a:rPr>
                        <a:t>4.1.1.3. Technical support to  3 AU MS to develop all inclusive and deliberate  biodiversity strategies as important entry points for women’s empowerment</a:t>
                      </a:r>
                    </a:p>
                    <a:p>
                      <a:endParaRPr lang="en-US" sz="1300" dirty="0">
                        <a:solidFill>
                          <a:schemeClr val="tx1"/>
                        </a:solidFill>
                      </a:endParaRPr>
                    </a:p>
                  </a:txBody>
                  <a:tcPr/>
                </a:tc>
                <a:tc>
                  <a:txBody>
                    <a:bodyPr/>
                    <a:lstStyle/>
                    <a:p>
                      <a:pPr marL="285750" indent="-285750">
                        <a:buFont typeface="Wingdings" panose="05000000000000000000" pitchFamily="2" charset="2"/>
                        <a:buChar char="ü"/>
                      </a:pPr>
                      <a:r>
                        <a:rPr lang="en-US" sz="1300" dirty="0">
                          <a:solidFill>
                            <a:srgbClr val="C00000"/>
                          </a:solidFill>
                        </a:rPr>
                        <a:t>A continental strategy for inclusion of gender in aquatic biodiversity and environmental management was developed.</a:t>
                      </a:r>
                    </a:p>
                    <a:p>
                      <a:pPr marL="285750" indent="-285750">
                        <a:buFont typeface="Wingdings" panose="05000000000000000000" pitchFamily="2" charset="2"/>
                        <a:buChar char="ü"/>
                      </a:pPr>
                      <a:endParaRPr lang="en-US" sz="1300" dirty="0">
                        <a:solidFill>
                          <a:srgbClr val="C00000"/>
                        </a:solidFill>
                      </a:endParaRPr>
                    </a:p>
                    <a:p>
                      <a:pPr marL="285750" indent="-285750">
                        <a:buFont typeface="Wingdings" panose="05000000000000000000" pitchFamily="2" charset="2"/>
                        <a:buChar char="ü"/>
                      </a:pPr>
                      <a:r>
                        <a:rPr lang="en-US" sz="1300" dirty="0">
                          <a:solidFill>
                            <a:srgbClr val="C00000"/>
                          </a:solidFill>
                        </a:rPr>
                        <a:t>A policy brief developed</a:t>
                      </a:r>
                    </a:p>
                    <a:p>
                      <a:pPr marL="285750" indent="-285750">
                        <a:buFont typeface="Wingdings" panose="05000000000000000000" pitchFamily="2" charset="2"/>
                        <a:buChar char="ü"/>
                      </a:pPr>
                      <a:endParaRPr lang="en-US" sz="1300" dirty="0">
                        <a:solidFill>
                          <a:srgbClr val="C00000"/>
                        </a:solidFill>
                      </a:endParaRPr>
                    </a:p>
                    <a:p>
                      <a:pPr marL="285750" indent="-285750">
                        <a:buFont typeface="Wingdings" panose="05000000000000000000" pitchFamily="2" charset="2"/>
                        <a:buChar char="ü"/>
                      </a:pPr>
                      <a:r>
                        <a:rPr lang="en-US" sz="1300" dirty="0">
                          <a:solidFill>
                            <a:srgbClr val="C00000"/>
                          </a:solidFill>
                        </a:rPr>
                        <a:t>The Republics of Malawi and Ethiopia supported to develop gender-sensitive strategies for the conservation of aquatic biodiversity and environmental management, based on the continental strategy</a:t>
                      </a:r>
                    </a:p>
                  </a:txBody>
                  <a:tcPr>
                    <a:noFill/>
                  </a:tcPr>
                </a:tc>
                <a:extLst>
                  <a:ext uri="{0D108BD9-81ED-4DB2-BD59-A6C34878D82A}">
                    <a16:rowId xmlns:a16="http://schemas.microsoft.com/office/drawing/2014/main" val="1219199749"/>
                  </a:ext>
                </a:extLst>
              </a:tr>
              <a:tr h="2615220">
                <a:tc>
                  <a:txBody>
                    <a:bodyPr/>
                    <a:lstStyle/>
                    <a:p>
                      <a:r>
                        <a:rPr lang="en-US" sz="1300" dirty="0">
                          <a:solidFill>
                            <a:schemeClr val="tx1"/>
                          </a:solidFill>
                        </a:rPr>
                        <a:t> Mapping of ongoing environmental based-NGOs focusing on  conserving biodiversity and environment protection and technical support to strengthen gender-sensitive workplans to enhance the role of women and youth in biodiversity protection and environmental governance </a:t>
                      </a:r>
                    </a:p>
                  </a:txBody>
                  <a:tcPr/>
                </a:tc>
                <a:tc>
                  <a:txBody>
                    <a:bodyPr/>
                    <a:lstStyle/>
                    <a:p>
                      <a:pPr marL="285750" indent="-285750">
                        <a:buFont typeface="Wingdings" panose="05000000000000000000" pitchFamily="2" charset="2"/>
                        <a:buChar char="ü"/>
                      </a:pPr>
                      <a:r>
                        <a:rPr lang="en-US" sz="1300" dirty="0">
                          <a:solidFill>
                            <a:srgbClr val="C00000"/>
                          </a:solidFill>
                        </a:rPr>
                        <a:t>In collaboration with the International Union for Conservation of Nature (IUCN), the project is supporting implementation of Gender specific activities to enhance sensitive  governance structures of the Community Resource Management Area (CREMA) establishments in the Keta Lagoon Complex along the Eastern Coast of Ghana. </a:t>
                      </a:r>
                    </a:p>
                    <a:p>
                      <a:pPr marL="0" indent="0">
                        <a:buFont typeface="Wingdings" panose="05000000000000000000" pitchFamily="2" charset="2"/>
                        <a:buNone/>
                      </a:pPr>
                      <a:r>
                        <a:rPr lang="en-US" sz="1300" dirty="0">
                          <a:solidFill>
                            <a:srgbClr val="C00000"/>
                          </a:solidFill>
                        </a:rPr>
                        <a:t>This includes:</a:t>
                      </a:r>
                    </a:p>
                    <a:p>
                      <a:pPr marL="285750" indent="-285750">
                        <a:buFont typeface="Wingdings" panose="05000000000000000000" pitchFamily="2" charset="2"/>
                        <a:buChar char="ü"/>
                      </a:pPr>
                      <a:r>
                        <a:rPr lang="en-US" sz="1300" dirty="0">
                          <a:solidFill>
                            <a:srgbClr val="C00000"/>
                          </a:solidFill>
                        </a:rPr>
                        <a:t> co-funding the drafting of a clear gender disaggregated roles management plan for the CREMA and </a:t>
                      </a:r>
                    </a:p>
                    <a:p>
                      <a:pPr marL="285750" indent="-285750">
                        <a:buFont typeface="Wingdings" panose="05000000000000000000" pitchFamily="2" charset="2"/>
                        <a:buChar char="ü"/>
                      </a:pPr>
                      <a:r>
                        <a:rPr lang="en-US" sz="1300" dirty="0">
                          <a:solidFill>
                            <a:srgbClr val="C00000"/>
                          </a:solidFill>
                        </a:rPr>
                        <a:t>funding some gender-specific livelihoods activities in the management plan</a:t>
                      </a:r>
                    </a:p>
                  </a:txBody>
                  <a:tcPr>
                    <a:noFill/>
                  </a:tcPr>
                </a:tc>
                <a:extLst>
                  <a:ext uri="{0D108BD9-81ED-4DB2-BD59-A6C34878D82A}">
                    <a16:rowId xmlns:a16="http://schemas.microsoft.com/office/drawing/2014/main" val="1189723241"/>
                  </a:ext>
                </a:extLst>
              </a:tr>
              <a:tr h="562005">
                <a:tc gridSpan="2">
                  <a:txBody>
                    <a:bodyPr/>
                    <a:lstStyle/>
                    <a:p>
                      <a:endParaRPr lang="en-US" sz="1300" b="1" dirty="0">
                        <a:solidFill>
                          <a:srgbClr val="FF0000"/>
                        </a:solidFill>
                      </a:endParaRPr>
                    </a:p>
                  </a:txBody>
                  <a:tcPr/>
                </a:tc>
                <a:tc hMerge="1">
                  <a:txBody>
                    <a:bodyPr/>
                    <a:lstStyle/>
                    <a:p>
                      <a:endParaRPr lang="en-KE"/>
                    </a:p>
                  </a:txBody>
                  <a:tcPr/>
                </a:tc>
                <a:extLst>
                  <a:ext uri="{0D108BD9-81ED-4DB2-BD59-A6C34878D82A}">
                    <a16:rowId xmlns:a16="http://schemas.microsoft.com/office/drawing/2014/main" val="3324417547"/>
                  </a:ext>
                </a:extLst>
              </a:tr>
            </a:tbl>
          </a:graphicData>
        </a:graphic>
      </p:graphicFrame>
    </p:spTree>
    <p:extLst>
      <p:ext uri="{BB962C8B-B14F-4D97-AF65-F5344CB8AC3E}">
        <p14:creationId xmlns:p14="http://schemas.microsoft.com/office/powerpoint/2010/main" val="2997372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77FDC-D506-44DE-B6D9-838333A8A59C}"/>
              </a:ext>
            </a:extLst>
          </p:cNvPr>
          <p:cNvSpPr>
            <a:spLocks noGrp="1"/>
          </p:cNvSpPr>
          <p:nvPr>
            <p:ph type="title"/>
          </p:nvPr>
        </p:nvSpPr>
        <p:spPr>
          <a:xfrm>
            <a:off x="498376" y="-78"/>
            <a:ext cx="8147248" cy="861863"/>
          </a:xfrm>
        </p:spPr>
        <p:txBody>
          <a:bodyPr>
            <a:normAutofit fontScale="90000"/>
          </a:bodyPr>
          <a:lstStyle/>
          <a:p>
            <a:br>
              <a:rPr lang="en-US" b="1" u="sng" dirty="0"/>
            </a:br>
            <a:r>
              <a:rPr lang="en-US" sz="3100" b="1" dirty="0"/>
              <a:t>Challenges and Emerging Issues </a:t>
            </a:r>
            <a:br>
              <a:rPr lang="en-KE" dirty="0"/>
            </a:br>
            <a:endParaRPr lang="en-KE" dirty="0"/>
          </a:p>
        </p:txBody>
      </p:sp>
      <p:sp>
        <p:nvSpPr>
          <p:cNvPr id="3" name="Content Placeholder 2">
            <a:extLst>
              <a:ext uri="{FF2B5EF4-FFF2-40B4-BE49-F238E27FC236}">
                <a16:creationId xmlns:a16="http://schemas.microsoft.com/office/drawing/2014/main" id="{8EB5B1EF-0844-4D23-9229-CAACC82B868A}"/>
              </a:ext>
            </a:extLst>
          </p:cNvPr>
          <p:cNvSpPr>
            <a:spLocks noGrp="1"/>
          </p:cNvSpPr>
          <p:nvPr>
            <p:ph idx="1"/>
          </p:nvPr>
        </p:nvSpPr>
        <p:spPr>
          <a:xfrm>
            <a:off x="827584" y="980728"/>
            <a:ext cx="8316416" cy="5760640"/>
          </a:xfrm>
        </p:spPr>
        <p:txBody>
          <a:bodyPr>
            <a:normAutofit/>
          </a:bodyPr>
          <a:lstStyle/>
          <a:p>
            <a:pPr algn="just">
              <a:lnSpc>
                <a:spcPct val="112000"/>
              </a:lnSpc>
            </a:pPr>
            <a:r>
              <a:rPr lang="en-US" sz="1800" dirty="0">
                <a:latin typeface="Comic Sans MS" panose="030F0702030302020204" pitchFamily="66" charset="0"/>
                <a:ea typeface="Calibri" panose="020F0502020204030204" pitchFamily="34" charset="0"/>
                <a:cs typeface="Times New Roman" panose="02020603050405020304" pitchFamily="18" charset="0"/>
              </a:rPr>
              <a:t>The implementation of the project continues according to the workplan but there are challenges. </a:t>
            </a:r>
          </a:p>
          <a:p>
            <a:pPr algn="just">
              <a:lnSpc>
                <a:spcPct val="112000"/>
              </a:lnSpc>
            </a:pPr>
            <a:r>
              <a:rPr lang="en-US" sz="1800" dirty="0">
                <a:latin typeface="Comic Sans MS" panose="030F0702030302020204" pitchFamily="66" charset="0"/>
                <a:ea typeface="Calibri" panose="020F0502020204030204" pitchFamily="34" charset="0"/>
                <a:cs typeface="Times New Roman" panose="02020603050405020304" pitchFamily="18" charset="0"/>
              </a:rPr>
              <a:t>The difficulty encountered in identification of suitable experts in the first year to conduct studies has hugely impacted progress in the second year. </a:t>
            </a:r>
          </a:p>
          <a:p>
            <a:pPr algn="just">
              <a:lnSpc>
                <a:spcPct val="112000"/>
              </a:lnSpc>
            </a:pPr>
            <a:r>
              <a:rPr lang="en-US" sz="1800" dirty="0">
                <a:latin typeface="Comic Sans MS" panose="030F0702030302020204" pitchFamily="66" charset="0"/>
                <a:ea typeface="Calibri" panose="020F0502020204030204" pitchFamily="34" charset="0"/>
                <a:cs typeface="Times New Roman" panose="02020603050405020304" pitchFamily="18" charset="0"/>
              </a:rPr>
              <a:t>These studies were mainly designed to inform or guide the intervention of the project in supporting regional or national institutions. </a:t>
            </a:r>
          </a:p>
          <a:p>
            <a:pPr algn="just">
              <a:lnSpc>
                <a:spcPct val="112000"/>
              </a:lnSpc>
            </a:pPr>
            <a:r>
              <a:rPr lang="en-US" sz="1800" dirty="0">
                <a:latin typeface="Comic Sans MS" panose="030F0702030302020204" pitchFamily="66" charset="0"/>
                <a:ea typeface="Calibri" panose="020F0502020204030204" pitchFamily="34" charset="0"/>
                <a:cs typeface="Times New Roman" panose="02020603050405020304" pitchFamily="18" charset="0"/>
              </a:rPr>
              <a:t>Piloting of critical outcomes of studies have therefore been delayed</a:t>
            </a:r>
          </a:p>
          <a:p>
            <a:pPr algn="just">
              <a:lnSpc>
                <a:spcPct val="112000"/>
              </a:lnSpc>
              <a:spcAft>
                <a:spcPts val="0"/>
              </a:spcAft>
            </a:pPr>
            <a:endParaRPr lang="en-US" sz="1800" dirty="0">
              <a:latin typeface="Comic Sans MS" panose="030F0702030302020204" pitchFamily="66" charset="0"/>
              <a:ea typeface="Calibri" panose="020F0502020204030204" pitchFamily="34" charset="0"/>
              <a:cs typeface="Times New Roman" panose="02020603050405020304" pitchFamily="18" charset="0"/>
            </a:endParaRPr>
          </a:p>
          <a:p>
            <a:pPr algn="just">
              <a:lnSpc>
                <a:spcPct val="112000"/>
              </a:lnSpc>
              <a:spcAft>
                <a:spcPts val="0"/>
              </a:spcAft>
            </a:pPr>
            <a:r>
              <a:rPr lang="en-US" sz="1800" dirty="0">
                <a:solidFill>
                  <a:srgbClr val="C00000"/>
                </a:solidFill>
                <a:latin typeface="Comic Sans MS" panose="030F0702030302020204" pitchFamily="66" charset="0"/>
                <a:ea typeface="Calibri" panose="020F0502020204030204" pitchFamily="34" charset="0"/>
                <a:cs typeface="Times New Roman" panose="02020603050405020304" pitchFamily="18" charset="0"/>
              </a:rPr>
              <a:t>Thus it is fair to state the implementation of certain activities or concluding the implementation of certain activities would certainly go beyond the current implementation period of the project.</a:t>
            </a:r>
            <a:endParaRPr lang="en-KE"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buAutoNum type="alphaLcPeriod"/>
            </a:pPr>
            <a:endParaRPr lang="en-US" sz="1800" dirty="0"/>
          </a:p>
          <a:p>
            <a:pPr marL="0" lvl="0" indent="0" algn="just">
              <a:lnSpc>
                <a:spcPct val="112000"/>
              </a:lnSpc>
              <a:buNone/>
            </a:pPr>
            <a:r>
              <a:rPr lang="en-US" sz="1800" dirty="0">
                <a:solidFill>
                  <a:srgbClr val="C00000"/>
                </a:solidFill>
                <a:latin typeface="Comic Sans MS" panose="030F0702030302020204" pitchFamily="66" charset="0"/>
                <a:ea typeface="Calibri" panose="020F0502020204030204" pitchFamily="34" charset="0"/>
                <a:cs typeface="Times New Roman" panose="02020603050405020304" pitchFamily="18" charset="0"/>
              </a:rPr>
              <a:t>.</a:t>
            </a:r>
            <a:endParaRPr lang="en-KE"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KE" sz="1800" dirty="0"/>
          </a:p>
          <a:p>
            <a:pPr marL="0" indent="0">
              <a:buNone/>
            </a:pPr>
            <a:endParaRPr lang="en-KE" sz="1600" dirty="0"/>
          </a:p>
        </p:txBody>
      </p:sp>
    </p:spTree>
    <p:extLst>
      <p:ext uri="{BB962C8B-B14F-4D97-AF65-F5344CB8AC3E}">
        <p14:creationId xmlns:p14="http://schemas.microsoft.com/office/powerpoint/2010/main" val="524745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DDCA6-B26C-4DC9-B72A-4E458953A772}"/>
              </a:ext>
            </a:extLst>
          </p:cNvPr>
          <p:cNvSpPr>
            <a:spLocks noGrp="1"/>
          </p:cNvSpPr>
          <p:nvPr>
            <p:ph type="title"/>
          </p:nvPr>
        </p:nvSpPr>
        <p:spPr>
          <a:xfrm>
            <a:off x="1115616" y="274638"/>
            <a:ext cx="7571184" cy="634082"/>
          </a:xfrm>
        </p:spPr>
        <p:txBody>
          <a:bodyPr>
            <a:normAutofit/>
          </a:bodyPr>
          <a:lstStyle/>
          <a:p>
            <a:r>
              <a:rPr lang="en-US" sz="2800" b="1" dirty="0"/>
              <a:t>Challenges and Emerging Issues Cont’d</a:t>
            </a:r>
            <a:endParaRPr lang="en-KE" sz="2800" dirty="0"/>
          </a:p>
        </p:txBody>
      </p:sp>
      <p:sp>
        <p:nvSpPr>
          <p:cNvPr id="3" name="Content Placeholder 2">
            <a:extLst>
              <a:ext uri="{FF2B5EF4-FFF2-40B4-BE49-F238E27FC236}">
                <a16:creationId xmlns:a16="http://schemas.microsoft.com/office/drawing/2014/main" id="{BABD548A-1A69-4674-BE57-BDDB643962D5}"/>
              </a:ext>
            </a:extLst>
          </p:cNvPr>
          <p:cNvSpPr>
            <a:spLocks noGrp="1"/>
          </p:cNvSpPr>
          <p:nvPr>
            <p:ph idx="1"/>
          </p:nvPr>
        </p:nvSpPr>
        <p:spPr>
          <a:xfrm>
            <a:off x="827584" y="980728"/>
            <a:ext cx="8316416" cy="5877272"/>
          </a:xfrm>
        </p:spPr>
        <p:txBody>
          <a:bodyPr>
            <a:normAutofit/>
          </a:bodyPr>
          <a:lstStyle/>
          <a:p>
            <a:r>
              <a:rPr lang="en-US" sz="1600" dirty="0">
                <a:highlight>
                  <a:srgbClr val="FFFF00"/>
                </a:highlight>
                <a:latin typeface="+mj-lt"/>
                <a:ea typeface="Calibri" panose="020F0502020204030204" pitchFamily="34" charset="0"/>
                <a:cs typeface="Times New Roman" panose="02020603050405020304" pitchFamily="18" charset="0"/>
              </a:rPr>
              <a:t>Demand on the project: </a:t>
            </a:r>
            <a:r>
              <a:rPr lang="en-US" sz="1600" dirty="0">
                <a:latin typeface="+mj-lt"/>
                <a:ea typeface="Calibri" panose="020F0502020204030204" pitchFamily="34" charset="0"/>
                <a:cs typeface="Times New Roman" panose="02020603050405020304" pitchFamily="18" charset="0"/>
              </a:rPr>
              <a:t>Whereas, the project has provided support to AU member states or collaborated with some regional institutions, there is increasing demand by AU member states and regional institutions for support to enhancing aquatic biodiversity conservation and environmental management and request for other critical areas in BE development</a:t>
            </a:r>
          </a:p>
          <a:p>
            <a:r>
              <a:rPr lang="en-US" sz="1600" dirty="0">
                <a:highlight>
                  <a:srgbClr val="FFFF00"/>
                </a:highlight>
                <a:latin typeface="+mj-lt"/>
                <a:ea typeface="Calibri" panose="020F0502020204030204" pitchFamily="34" charset="0"/>
                <a:cs typeface="Times New Roman" panose="02020603050405020304" pitchFamily="18" charset="0"/>
              </a:rPr>
              <a:t>Forging partnerships in rolling out project outcomes: </a:t>
            </a:r>
            <a:r>
              <a:rPr lang="en-US" sz="1600" dirty="0">
                <a:latin typeface="+mj-lt"/>
                <a:ea typeface="Calibri" panose="020F0502020204030204" pitchFamily="34" charset="0"/>
                <a:cs typeface="Times New Roman" panose="02020603050405020304" pitchFamily="18" charset="0"/>
              </a:rPr>
              <a:t>The project document acknowledged existence of other partners working in the same space with the project and thus a need for collaboration.  Due to AU procedures, developing a roadmap for collaboration with institutions on implementation of activities has often proved to be a challenge resulting in some delays</a:t>
            </a:r>
          </a:p>
          <a:p>
            <a:r>
              <a:rPr lang="en-US" sz="1600" dirty="0">
                <a:highlight>
                  <a:srgbClr val="FFFF00"/>
                </a:highlight>
              </a:rPr>
              <a:t>Utilizing project outcomes for policy reform in conservation of aquatic biodiversity</a:t>
            </a:r>
            <a:r>
              <a:rPr lang="en-US" sz="1600" dirty="0"/>
              <a:t>: With the finalization of various study reports, a key strategic challenge is utilization of project results for policy reform in AU member states or institutions for aquatic biodiversity conservation and environment. </a:t>
            </a:r>
          </a:p>
          <a:p>
            <a:r>
              <a:rPr lang="en-US" sz="1600" dirty="0">
                <a:highlight>
                  <a:srgbClr val="FFFF00"/>
                </a:highlight>
              </a:rPr>
              <a:t>The project has established that MSP </a:t>
            </a:r>
            <a:r>
              <a:rPr lang="en-US" sz="1600" dirty="0"/>
              <a:t>has remained an academic concept in most AU MSs and regional institutions.  The initiative on MSP is still at a rudimentary level and substantial support is needed to address technical and political challenges that are constraining MSP institutionalization at national and transboundary levels. </a:t>
            </a:r>
          </a:p>
          <a:p>
            <a:r>
              <a:rPr lang="en-US" sz="1600" dirty="0">
                <a:highlight>
                  <a:srgbClr val="FFFF00"/>
                </a:highlight>
              </a:rPr>
              <a:t>Thus project has discovered that interventions regarding transboundary issues e.g. MSP or MPAs</a:t>
            </a:r>
            <a:r>
              <a:rPr lang="en-US" sz="1600" dirty="0"/>
              <a:t>, between two or more coastal countries, requires total political commitments or consensus between countries. </a:t>
            </a:r>
          </a:p>
          <a:p>
            <a:r>
              <a:rPr lang="en-US" sz="1600" dirty="0"/>
              <a:t>Hence it is elemental to secure interests of participating countries as a necessary condition </a:t>
            </a:r>
            <a:endParaRPr lang="en-KE" sz="1600" dirty="0"/>
          </a:p>
        </p:txBody>
      </p:sp>
    </p:spTree>
    <p:extLst>
      <p:ext uri="{BB962C8B-B14F-4D97-AF65-F5344CB8AC3E}">
        <p14:creationId xmlns:p14="http://schemas.microsoft.com/office/powerpoint/2010/main" val="1566563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DEE33-6350-4815-8BD4-BF82310B1724}"/>
              </a:ext>
            </a:extLst>
          </p:cNvPr>
          <p:cNvSpPr>
            <a:spLocks noGrp="1"/>
          </p:cNvSpPr>
          <p:nvPr>
            <p:ph type="title"/>
          </p:nvPr>
        </p:nvSpPr>
        <p:spPr>
          <a:xfrm>
            <a:off x="1115616" y="274638"/>
            <a:ext cx="7571184" cy="457199"/>
          </a:xfrm>
        </p:spPr>
        <p:txBody>
          <a:bodyPr>
            <a:normAutofit fontScale="90000"/>
          </a:bodyPr>
          <a:lstStyle/>
          <a:p>
            <a:pPr marL="342900" lvl="0" indent="-342900">
              <a:lnSpc>
                <a:spcPct val="112000"/>
              </a:lnSpc>
              <a:spcAft>
                <a:spcPts val="0"/>
              </a:spcAft>
            </a:pPr>
            <a:br>
              <a:rPr lang="en-US" dirty="0">
                <a:latin typeface="Comic Sans MS" panose="030F0702030302020204" pitchFamily="66" charset="0"/>
                <a:ea typeface="Calibri" panose="020F0502020204030204" pitchFamily="34" charset="0"/>
                <a:cs typeface="Times New Roman" panose="02020603050405020304" pitchFamily="18" charset="0"/>
              </a:rPr>
            </a:br>
            <a:r>
              <a:rPr lang="en-US" sz="3100" dirty="0">
                <a:latin typeface="Calibri" panose="020F0502020204030204" pitchFamily="34" charset="0"/>
                <a:ea typeface="Calibri" panose="020F0502020204030204" pitchFamily="34" charset="0"/>
                <a:cs typeface="Calibri" panose="020F0502020204030204" pitchFamily="34" charset="0"/>
              </a:rPr>
              <a:t>Recommendations</a:t>
            </a:r>
            <a:br>
              <a:rPr lang="en-KE" sz="4000" dirty="0">
                <a:latin typeface="Calibri" panose="020F0502020204030204" pitchFamily="34" charset="0"/>
                <a:ea typeface="Calibri" panose="020F0502020204030204" pitchFamily="34" charset="0"/>
                <a:cs typeface="Times New Roman" panose="02020603050405020304" pitchFamily="18" charset="0"/>
              </a:rPr>
            </a:br>
            <a:endParaRPr lang="en-KE" dirty="0"/>
          </a:p>
        </p:txBody>
      </p:sp>
      <p:sp>
        <p:nvSpPr>
          <p:cNvPr id="3" name="Content Placeholder 2">
            <a:extLst>
              <a:ext uri="{FF2B5EF4-FFF2-40B4-BE49-F238E27FC236}">
                <a16:creationId xmlns:a16="http://schemas.microsoft.com/office/drawing/2014/main" id="{A62D0BF7-DF21-4FDE-8339-57D2ED1CC3D2}"/>
              </a:ext>
            </a:extLst>
          </p:cNvPr>
          <p:cNvSpPr>
            <a:spLocks noGrp="1"/>
          </p:cNvSpPr>
          <p:nvPr>
            <p:ph idx="1"/>
          </p:nvPr>
        </p:nvSpPr>
        <p:spPr>
          <a:xfrm>
            <a:off x="755575" y="980727"/>
            <a:ext cx="8208913" cy="5688633"/>
          </a:xfrm>
        </p:spPr>
        <p:txBody>
          <a:bodyPr>
            <a:normAutofit lnSpcReduction="10000"/>
          </a:bodyPr>
          <a:lstStyle/>
          <a:p>
            <a:pPr lvl="0"/>
            <a:r>
              <a:rPr lang="en-US" sz="2600" dirty="0"/>
              <a:t>To expand the project scope to cover studies and implementation of recommendations in more countries and regional institutions</a:t>
            </a:r>
            <a:endParaRPr lang="en-KE" sz="2600" dirty="0"/>
          </a:p>
          <a:p>
            <a:pPr lvl="0"/>
            <a:r>
              <a:rPr lang="en-US" sz="2600" dirty="0"/>
              <a:t>To allow more time for project implementation in order to consolidate achievements and also address gaps  or emerging issues</a:t>
            </a:r>
            <a:endParaRPr lang="en-KE" sz="2600" dirty="0"/>
          </a:p>
          <a:p>
            <a:pPr lvl="0"/>
            <a:r>
              <a:rPr lang="en-US" sz="2600" dirty="0"/>
              <a:t>To enhance political ownership through support for broader consultative processes at national and regional levels for reports that have been validated by experts</a:t>
            </a:r>
            <a:endParaRPr lang="en-KE" sz="2600" dirty="0"/>
          </a:p>
          <a:p>
            <a:pPr lvl="0"/>
            <a:r>
              <a:rPr lang="en-US" sz="2600" dirty="0"/>
              <a:t>Develop addendum to factor in budget for production and dissemination of report or publications</a:t>
            </a:r>
          </a:p>
          <a:p>
            <a:pPr lvl="0"/>
            <a:r>
              <a:rPr lang="en-US" sz="2600" dirty="0">
                <a:solidFill>
                  <a:srgbClr val="FF0000"/>
                </a:solidFill>
              </a:rPr>
              <a:t>Allow for no-cost extension of the project to ensure comprehensive implementation for the socio-economic  benefits of the citizens of this continent</a:t>
            </a:r>
            <a:endParaRPr lang="en-KE" sz="2600" dirty="0">
              <a:solidFill>
                <a:srgbClr val="FF0000"/>
              </a:solidFill>
            </a:endParaRPr>
          </a:p>
          <a:p>
            <a:endParaRPr lang="en-KE" dirty="0"/>
          </a:p>
        </p:txBody>
      </p:sp>
    </p:spTree>
    <p:extLst>
      <p:ext uri="{BB962C8B-B14F-4D97-AF65-F5344CB8AC3E}">
        <p14:creationId xmlns:p14="http://schemas.microsoft.com/office/powerpoint/2010/main" val="975989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idx="1"/>
          </p:nvPr>
        </p:nvSpPr>
        <p:spPr>
          <a:xfrm>
            <a:off x="571500" y="1214438"/>
            <a:ext cx="8358188" cy="5357812"/>
          </a:xfrm>
        </p:spPr>
        <p:txBody>
          <a:bodyPr/>
          <a:lstStyle/>
          <a:p>
            <a:pPr algn="ctr" eaLnBrk="1" hangingPunct="1">
              <a:buFontTx/>
              <a:buNone/>
            </a:pPr>
            <a:r>
              <a:rPr lang="en-GB" altLang="en-US" dirty="0"/>
              <a:t>THANK YOU</a:t>
            </a:r>
          </a:p>
          <a:p>
            <a:pPr algn="ctr" eaLnBrk="1" hangingPunct="1">
              <a:buFontTx/>
              <a:buNone/>
            </a:pPr>
            <a:endParaRPr lang="en-GB" altLang="en-US" dirty="0"/>
          </a:p>
          <a:p>
            <a:pPr algn="ctr" eaLnBrk="1" hangingPunct="1">
              <a:buFontTx/>
              <a:buNone/>
            </a:pPr>
            <a:endParaRPr lang="en-GB" altLang="en-US" dirty="0"/>
          </a:p>
        </p:txBody>
      </p:sp>
      <p:pic>
        <p:nvPicPr>
          <p:cNvPr id="59395" name="Picture 7" descr="IBAR office 0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799" y="1634808"/>
            <a:ext cx="5596747" cy="3794441"/>
          </a:xfrm>
          <a:prstGeom prst="rect">
            <a:avLst/>
          </a:prstGeom>
          <a:noFill/>
          <a:ln w="38100">
            <a:solidFill>
              <a:srgbClr val="339966"/>
            </a:solidFill>
            <a:miter lim="800000"/>
            <a:headEnd/>
            <a:tailEnd/>
          </a:ln>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bwMode="auto">
          <a:xfrm>
            <a:off x="304800" y="5619824"/>
            <a:ext cx="8196262" cy="1143000"/>
          </a:xfrm>
          <a:prstGeom prst="rect">
            <a:avLst/>
          </a:prstGeom>
          <a:noFill/>
          <a:ln w="9525">
            <a:noFill/>
            <a:miter lim="800000"/>
            <a:headEnd/>
            <a:tailEnd/>
          </a:ln>
        </p:spPr>
        <p:txBody>
          <a:bodyPr/>
          <a:lstStyle/>
          <a:p>
            <a:pPr algn="ctr" fontAlgn="base">
              <a:spcBef>
                <a:spcPct val="0"/>
              </a:spcBef>
              <a:spcAft>
                <a:spcPct val="0"/>
              </a:spcAft>
              <a:defRPr/>
            </a:pPr>
            <a:r>
              <a:rPr lang="en-US" sz="2000" b="1" kern="0" dirty="0">
                <a:solidFill>
                  <a:srgbClr val="000000"/>
                </a:solidFill>
                <a:latin typeface="Gill Sans MT" pitchFamily="34" charset="0"/>
              </a:rPr>
              <a:t>Providing Leadership in the Development of Animal Resources for Africa</a:t>
            </a:r>
          </a:p>
          <a:p>
            <a:pPr algn="ctr" fontAlgn="base">
              <a:spcBef>
                <a:spcPct val="0"/>
              </a:spcBef>
              <a:spcAft>
                <a:spcPct val="0"/>
              </a:spcAft>
              <a:defRPr/>
            </a:pPr>
            <a:endParaRPr lang="en-US" sz="2000" b="1" kern="0" dirty="0">
              <a:solidFill>
                <a:srgbClr val="A28B59"/>
              </a:solidFill>
              <a:latin typeface="Gill Sans MT" pitchFamily="34" charset="0"/>
            </a:endParaRPr>
          </a:p>
        </p:txBody>
      </p:sp>
    </p:spTree>
    <p:extLst>
      <p:ext uri="{BB962C8B-B14F-4D97-AF65-F5344CB8AC3E}">
        <p14:creationId xmlns:p14="http://schemas.microsoft.com/office/powerpoint/2010/main" val="36993208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U-IBAR">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99"/>
      </a:hlink>
      <a:folHlink>
        <a:srgbClr val="969696"/>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66"/>
        </a:hlink>
        <a:folHlink>
          <a:srgbClr val="99CC00"/>
        </a:folHlink>
      </a:clrScheme>
      <a:clrMap bg1="lt1" tx1="dk1" bg2="lt2" tx2="dk2" accent1="accent1" accent2="accent2" accent3="accent3" accent4="accent4" accent5="accent5" accent6="accent6" hlink="hlink" folHlink="folHlink"/>
    </a:extraClrScheme>
    <a:extraClrScheme>
      <a:clrScheme name="Blank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50021"/>
        </a:hlink>
        <a:folHlink>
          <a:srgbClr val="99CC00"/>
        </a:folHlink>
      </a:clrScheme>
      <a:clrMap bg1="lt1" tx1="dk1" bg2="lt2" tx2="dk2" accent1="accent1" accent2="accent2" accent3="accent3" accent4="accent4" accent5="accent5" accent6="accent6" hlink="hlink" folHlink="folHlink"/>
    </a:extraClrScheme>
    <a:extraClrScheme>
      <a:clrScheme name="Blank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99CC00"/>
        </a:folHlink>
      </a:clrScheme>
      <a:clrMap bg1="lt1" tx1="dk1" bg2="lt2" tx2="dk2" accent1="accent1" accent2="accent2" accent3="accent3" accent4="accent4" accent5="accent5" accent6="accent6" hlink="hlink" folHlink="folHlink"/>
    </a:extraClrScheme>
    <a:extraClrScheme>
      <a:clrScheme name="Blank 1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33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DBCDADAEF99CB4B95BA1CB990D385F3" ma:contentTypeVersion="10" ma:contentTypeDescription="Create a new document." ma:contentTypeScope="" ma:versionID="64993bf965abf7bebdec9bd49c28fa12">
  <xsd:schema xmlns:xsd="http://www.w3.org/2001/XMLSchema" xmlns:xs="http://www.w3.org/2001/XMLSchema" xmlns:p="http://schemas.microsoft.com/office/2006/metadata/properties" xmlns:ns3="0634901d-4d6f-4e0e-afc1-0ef93d2d67df" targetNamespace="http://schemas.microsoft.com/office/2006/metadata/properties" ma:root="true" ma:fieldsID="79c0d51f9503b63aa422a28991d0b147" ns3:_="">
    <xsd:import namespace="0634901d-4d6f-4e0e-afc1-0ef93d2d67df"/>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34901d-4d6f-4e0e-afc1-0ef93d2d67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3D403A-E839-4624-BA8A-0425394F25C9}">
  <ds:schemaRefs>
    <ds:schemaRef ds:uri="http://schemas.microsoft.com/sharepoint/v3/contenttype/forms"/>
  </ds:schemaRefs>
</ds:datastoreItem>
</file>

<file path=customXml/itemProps2.xml><?xml version="1.0" encoding="utf-8"?>
<ds:datastoreItem xmlns:ds="http://schemas.openxmlformats.org/officeDocument/2006/customXml" ds:itemID="{0D165C53-774F-41AC-8E85-B132396169DB}">
  <ds:schemaRefs>
    <ds:schemaRef ds:uri="http://schemas.microsoft.com/office/2006/documentManagement/types"/>
    <ds:schemaRef ds:uri="http://purl.org/dc/terms/"/>
    <ds:schemaRef ds:uri="http://www.w3.org/XML/1998/namespace"/>
    <ds:schemaRef ds:uri="http://purl.org/dc/dcmitype/"/>
    <ds:schemaRef ds:uri="http://purl.org/dc/elements/1.1/"/>
    <ds:schemaRef ds:uri="http://schemas.microsoft.com/office/infopath/2007/PartnerControls"/>
    <ds:schemaRef ds:uri="http://schemas.openxmlformats.org/package/2006/metadata/core-properties"/>
    <ds:schemaRef ds:uri="0634901d-4d6f-4e0e-afc1-0ef93d2d67df"/>
    <ds:schemaRef ds:uri="http://schemas.microsoft.com/office/2006/metadata/properties"/>
  </ds:schemaRefs>
</ds:datastoreItem>
</file>

<file path=customXml/itemProps3.xml><?xml version="1.0" encoding="utf-8"?>
<ds:datastoreItem xmlns:ds="http://schemas.openxmlformats.org/officeDocument/2006/customXml" ds:itemID="{48123075-2C3C-4679-A6BB-4FB407A587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34901d-4d6f-4e0e-afc1-0ef93d2d67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3rd  Live2Africa TC AND SC Meetings Presentation Template</Template>
  <TotalTime>4302</TotalTime>
  <Words>2044</Words>
  <Application>Microsoft Office PowerPoint</Application>
  <PresentationFormat>On-screen Show (4:3)</PresentationFormat>
  <Paragraphs>154</Paragraphs>
  <Slides>14</Slides>
  <Notes>1</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14</vt:i4>
      </vt:variant>
    </vt:vector>
  </HeadingPairs>
  <TitlesOfParts>
    <vt:vector size="25" baseType="lpstr">
      <vt:lpstr>Arial</vt:lpstr>
      <vt:lpstr>Calibri</vt:lpstr>
      <vt:lpstr>Comic Sans MS</vt:lpstr>
      <vt:lpstr>Gill Sans MT</vt:lpstr>
      <vt:lpstr>Segoe UI Semibold</vt:lpstr>
      <vt:lpstr>Times</vt:lpstr>
      <vt:lpstr>Times New Roman</vt:lpstr>
      <vt:lpstr>Wingdings</vt:lpstr>
      <vt:lpstr>Office Theme</vt:lpstr>
      <vt:lpstr>AU-IBAR</vt:lpstr>
      <vt:lpstr>Microsoft PowerPoint 97-2003 Presentation</vt:lpstr>
      <vt:lpstr>CONSERVING AQUATIC BIODIVERSITY IN AFRICAN BLUE ECONOMY </vt:lpstr>
      <vt:lpstr>PowerPoint Presentation</vt:lpstr>
      <vt:lpstr>2023 Workplan  Driving implementation of Project’s Strategic Objectives </vt:lpstr>
      <vt:lpstr>SO1: Ratify and/or Align relevant international/regional instruments related to blue economy themes (with specific reference to conserving biodiversity)– USD 167730</vt:lpstr>
      <vt:lpstr>SO1: Ratify and/or Align relevant international/regional instruments related to blue economy themes (with specific reference to conserving biodiversity)– USD 167730:  Cont’d</vt:lpstr>
      <vt:lpstr>SO2: Optimizing conservation and sustainable biodiversity while minimizing conflicts among users of  blue economy resources.– USD 1,067,600  </vt:lpstr>
      <vt:lpstr>SO2: Optimizing conservation and sustainable biodiversity while minimizing conflicts among users of  blue economy resources.– Cont’d USD 1,067,600 – </vt:lpstr>
      <vt:lpstr> SO2: Optimizing conservation and sustainable biodiversity while minimizing conflicts among users of  blue economy resources.–USD 1,067,600 Con’t   </vt:lpstr>
      <vt:lpstr>SO3.   Strengthening measures for mitigating the negative impacts of coastal and marine tourism, oil, gas, deep sea mining and climate change on aquatic biodiversity and environment  USD 134000</vt:lpstr>
      <vt:lpstr>SO4.  Strengthening gender inclusivity in aquatic biodiversity conservation and environmental management – USD 60000 – cont 1. </vt:lpstr>
      <vt:lpstr> Challenges and Emerging Issues  </vt:lpstr>
      <vt:lpstr>Challenges and Emerging Issues Cont’d</vt:lpstr>
      <vt:lpstr> Recommendations </vt:lpstr>
      <vt:lpstr>PowerPoint Presentation</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Kennedy Oroko</dc:creator>
  <cp:lastModifiedBy>Mohamed Seisay</cp:lastModifiedBy>
  <cp:revision>368</cp:revision>
  <dcterms:created xsi:type="dcterms:W3CDTF">2021-05-31T04:20:25Z</dcterms:created>
  <dcterms:modified xsi:type="dcterms:W3CDTF">2023-09-13T08:05:11Z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0x010100DDBCDADAEF99CB4B95BA1CB990D385F3</vt:lpwstr>
  </property>
</Properties>
</file>