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90" r:id="rId2"/>
    <p:sldId id="258" r:id="rId3"/>
    <p:sldId id="257" r:id="rId4"/>
    <p:sldId id="260" r:id="rId5"/>
    <p:sldId id="259" r:id="rId6"/>
    <p:sldId id="296" r:id="rId7"/>
    <p:sldId id="261" r:id="rId8"/>
    <p:sldId id="272" r:id="rId9"/>
    <p:sldId id="293" r:id="rId10"/>
    <p:sldId id="294" r:id="rId11"/>
    <p:sldId id="291" r:id="rId12"/>
    <p:sldId id="277" r:id="rId13"/>
    <p:sldId id="292" r:id="rId14"/>
    <p:sldId id="297" r:id="rId15"/>
    <p:sldId id="298" r:id="rId16"/>
    <p:sldId id="268" r:id="rId17"/>
    <p:sldId id="26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44" autoAdjust="0"/>
    <p:restoredTop sz="95274" autoAdjust="0"/>
  </p:normalViewPr>
  <p:slideViewPr>
    <p:cSldViewPr snapToGrid="0">
      <p:cViewPr varScale="1">
        <p:scale>
          <a:sx n="81" d="100"/>
          <a:sy n="81" d="100"/>
        </p:scale>
        <p:origin x="701" y="67"/>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6" d="100"/>
          <a:sy n="66" d="100"/>
        </p:scale>
        <p:origin x="3134" y="4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cap="all" baseline="0">
                <a:solidFill>
                  <a:schemeClr val="tx1">
                    <a:lumMod val="65000"/>
                    <a:lumOff val="35000"/>
                  </a:schemeClr>
                </a:solidFill>
                <a:latin typeface="Arial" panose="020B0604020202020204" pitchFamily="34" charset="0"/>
                <a:ea typeface="+mn-ea"/>
                <a:cs typeface="Arial" panose="020B0604020202020204" pitchFamily="34" charset="0"/>
              </a:defRPr>
            </a:pPr>
            <a:r>
              <a:rPr lang="en-GB" dirty="0">
                <a:solidFill>
                  <a:schemeClr val="tx1"/>
                </a:solidFill>
              </a:rPr>
              <a:t>% MPAs in Studied African Regions of 149 </a:t>
            </a:r>
            <a:r>
              <a:rPr lang="en-GB" dirty="0" err="1">
                <a:solidFill>
                  <a:schemeClr val="tx1"/>
                </a:solidFill>
              </a:rPr>
              <a:t>mpas</a:t>
            </a:r>
            <a:endParaRPr lang="en-GB" dirty="0">
              <a:solidFill>
                <a:schemeClr val="tx1"/>
              </a:solidFill>
            </a:endParaRPr>
          </a:p>
        </c:rich>
      </c:tx>
      <c:overlay val="0"/>
      <c:spPr>
        <a:noFill/>
        <a:ln>
          <a:noFill/>
        </a:ln>
        <a:effectLst/>
      </c:spPr>
      <c:txPr>
        <a:bodyPr rot="0" spcFirstLastPara="1" vertOverflow="ellipsis" vert="horz" wrap="square" anchor="ctr" anchorCtr="1"/>
        <a:lstStyle/>
        <a:p>
          <a:pPr>
            <a:defRPr sz="1440" b="1" i="0" u="none" strike="noStrike" kern="1200" cap="all"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KE"/>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F016-41C7-BB42-CC26707CDF8D}"/>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F016-41C7-BB42-CC26707CDF8D}"/>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F016-41C7-BB42-CC26707CDF8D}"/>
              </c:ext>
            </c:extLst>
          </c:dPt>
          <c:dLbls>
            <c:dLbl>
              <c:idx val="0"/>
              <c:tx>
                <c:rich>
                  <a:bodyPr rot="0" spcFirstLastPara="1" vertOverflow="ellipsis" vert="horz" wrap="square" anchor="ctr" anchorCtr="1"/>
                  <a:lstStyle/>
                  <a:p>
                    <a:pPr>
                      <a:defRPr sz="1200" b="1" i="0" u="none" strike="noStrike" kern="1200" spc="0" baseline="0">
                        <a:solidFill>
                          <a:schemeClr val="accent2"/>
                        </a:solidFill>
                        <a:latin typeface="Arial" panose="020B0604020202020204" pitchFamily="34" charset="0"/>
                        <a:ea typeface="+mn-ea"/>
                        <a:cs typeface="Arial" panose="020B0604020202020204" pitchFamily="34" charset="0"/>
                      </a:defRPr>
                    </a:pPr>
                    <a:fld id="{772ECADD-BDC5-4662-8BE9-6406C908E747}" type="CATEGORYNAME">
                      <a:rPr lang="en-US">
                        <a:solidFill>
                          <a:schemeClr val="accent2"/>
                        </a:solidFill>
                      </a:rPr>
                      <a:pPr>
                        <a:defRPr>
                          <a:solidFill>
                            <a:schemeClr val="accent2"/>
                          </a:solidFill>
                        </a:defRPr>
                      </a:pPr>
                      <a:t>[CATEGORY NAME]</a:t>
                    </a:fld>
                    <a:r>
                      <a:rPr lang="en-US" baseline="0">
                        <a:solidFill>
                          <a:schemeClr val="accent2"/>
                        </a:solidFill>
                      </a:rPr>
                      <a:t> </a:t>
                    </a:r>
                    <a:fld id="{0657F54F-89A4-4948-A6CA-768134DC59BC}" type="VALUE">
                      <a:rPr lang="en-US" baseline="0">
                        <a:solidFill>
                          <a:schemeClr val="accent2"/>
                        </a:solidFill>
                      </a:rPr>
                      <a:pPr>
                        <a:defRPr>
                          <a:solidFill>
                            <a:schemeClr val="accent2"/>
                          </a:solidFill>
                        </a:defRPr>
                      </a:pPr>
                      <a:t>[VALUE]</a:t>
                    </a:fld>
                    <a:r>
                      <a:rPr lang="en-US" baseline="0">
                        <a:solidFill>
                          <a:schemeClr val="accent2"/>
                        </a:solidFill>
                      </a:rPr>
                      <a:t>, </a:t>
                    </a:r>
                    <a:fld id="{8E12E259-4DF8-4D5A-BA5D-77BD959EFF1E}" type="PERCENTAGE">
                      <a:rPr lang="en-US" baseline="0">
                        <a:solidFill>
                          <a:schemeClr val="accent2"/>
                        </a:solidFill>
                      </a:rPr>
                      <a:pPr>
                        <a:defRPr>
                          <a:solidFill>
                            <a:schemeClr val="accent2"/>
                          </a:solidFill>
                        </a:defRPr>
                      </a:pPr>
                      <a:t>[PERCENTAGE]</a:t>
                    </a:fld>
                    <a:endParaRPr lang="en-US" baseline="0">
                      <a:solidFill>
                        <a:schemeClr val="accent2"/>
                      </a:solidFill>
                    </a:endParaRPr>
                  </a:p>
                </c:rich>
              </c:tx>
              <c:spPr>
                <a:noFill/>
                <a:ln>
                  <a:noFill/>
                </a:ln>
                <a:effectLst/>
              </c:spPr>
              <c:txPr>
                <a:bodyPr rot="0" spcFirstLastPara="1" vertOverflow="ellipsis" vert="horz" wrap="square" anchor="ctr" anchorCtr="1"/>
                <a:lstStyle/>
                <a:p>
                  <a:pPr>
                    <a:defRPr sz="1200" b="1" i="0" u="none" strike="noStrike" kern="1200" spc="0" baseline="0">
                      <a:solidFill>
                        <a:schemeClr val="accent2"/>
                      </a:solidFill>
                      <a:latin typeface="Arial" panose="020B0604020202020204" pitchFamily="34" charset="0"/>
                      <a:ea typeface="+mn-ea"/>
                      <a:cs typeface="Arial" panose="020B0604020202020204" pitchFamily="34" charset="0"/>
                    </a:defRPr>
                  </a:pPr>
                  <a:endParaRPr lang="en-KE"/>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F016-41C7-BB42-CC26707CDF8D}"/>
                </c:ext>
              </c:extLst>
            </c:dLbl>
            <c:dLbl>
              <c:idx val="1"/>
              <c:layout>
                <c:manualLayout>
                  <c:x val="6.7320410686818983E-8"/>
                  <c:y val="0.12628763969484619"/>
                </c:manualLayout>
              </c:layout>
              <c:tx>
                <c:rich>
                  <a:bodyPr rot="0" spcFirstLastPara="1" vertOverflow="ellipsis" vert="horz" wrap="square" anchor="ctr" anchorCtr="1"/>
                  <a:lstStyle/>
                  <a:p>
                    <a:pPr>
                      <a:defRPr sz="1200" b="1" i="0" u="none" strike="noStrike" kern="1200" spc="0" baseline="0">
                        <a:solidFill>
                          <a:schemeClr val="accent1"/>
                        </a:solidFill>
                        <a:latin typeface="Arial" panose="020B0604020202020204" pitchFamily="34" charset="0"/>
                        <a:ea typeface="+mn-ea"/>
                        <a:cs typeface="Arial" panose="020B0604020202020204" pitchFamily="34" charset="0"/>
                      </a:defRPr>
                    </a:pPr>
                    <a:fld id="{DAC734AC-3949-4B52-9F6A-599B857D6D7B}" type="CATEGORYNAME">
                      <a:rPr lang="en-US" smtClean="0">
                        <a:solidFill>
                          <a:schemeClr val="accent2"/>
                        </a:solidFill>
                      </a:rPr>
                      <a:pPr>
                        <a:defRPr>
                          <a:solidFill>
                            <a:schemeClr val="accent1"/>
                          </a:solidFill>
                        </a:defRPr>
                      </a:pPr>
                      <a:t>[CATEGORY NAME]</a:t>
                    </a:fld>
                    <a:endParaRPr lang="en-US" dirty="0">
                      <a:solidFill>
                        <a:schemeClr val="accent2"/>
                      </a:solidFill>
                    </a:endParaRPr>
                  </a:p>
                  <a:p>
                    <a:pPr>
                      <a:defRPr>
                        <a:solidFill>
                          <a:schemeClr val="accent1"/>
                        </a:solidFill>
                      </a:defRPr>
                    </a:pPr>
                    <a:r>
                      <a:rPr lang="en-US" baseline="0" dirty="0">
                        <a:solidFill>
                          <a:schemeClr val="accent2"/>
                        </a:solidFill>
                      </a:rPr>
                      <a:t> </a:t>
                    </a:r>
                    <a:fld id="{040DE1A6-0881-4D61-AF7B-389A9412729A}" type="VALUE">
                      <a:rPr lang="en-US" baseline="0">
                        <a:solidFill>
                          <a:schemeClr val="accent2"/>
                        </a:solidFill>
                      </a:rPr>
                      <a:pPr>
                        <a:defRPr>
                          <a:solidFill>
                            <a:schemeClr val="accent1"/>
                          </a:solidFill>
                        </a:defRPr>
                      </a:pPr>
                      <a:t>[VALUE]</a:t>
                    </a:fld>
                    <a:r>
                      <a:rPr lang="en-US" baseline="0" dirty="0">
                        <a:solidFill>
                          <a:schemeClr val="accent2"/>
                        </a:solidFill>
                      </a:rPr>
                      <a:t>, </a:t>
                    </a:r>
                    <a:fld id="{B4ABA3BA-C19F-49D2-A3FA-FCAC474910D4}" type="PERCENTAGE">
                      <a:rPr lang="en-US" baseline="0">
                        <a:solidFill>
                          <a:schemeClr val="accent2"/>
                        </a:solidFill>
                      </a:rPr>
                      <a:pPr>
                        <a:defRPr>
                          <a:solidFill>
                            <a:schemeClr val="accent1"/>
                          </a:solidFill>
                        </a:defRPr>
                      </a:pPr>
                      <a:t>[PERCENTAGE]</a:t>
                    </a:fld>
                    <a:endParaRPr lang="en-US" baseline="0" dirty="0">
                      <a:solidFill>
                        <a:schemeClr val="accent2"/>
                      </a:solidFill>
                    </a:endParaRPr>
                  </a:p>
                </c:rich>
              </c:tx>
              <c:spPr>
                <a:noFill/>
                <a:ln>
                  <a:noFill/>
                </a:ln>
                <a:effectLst/>
              </c:spPr>
              <c:txPr>
                <a:bodyPr rot="0" spcFirstLastPara="1" vertOverflow="ellipsis" vert="horz" wrap="square" anchor="ctr" anchorCtr="1"/>
                <a:lstStyle/>
                <a:p>
                  <a:pPr>
                    <a:defRPr sz="12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n-KE"/>
                </a:p>
              </c:txPr>
              <c:dLblPos val="bestFit"/>
              <c:showLegendKey val="0"/>
              <c:showVal val="1"/>
              <c:showCatName val="1"/>
              <c:showSerName val="0"/>
              <c:showPercent val="1"/>
              <c:showBubbleSize val="0"/>
              <c:extLst>
                <c:ext xmlns:c15="http://schemas.microsoft.com/office/drawing/2012/chart" uri="{CE6537A1-D6FC-4f65-9D91-7224C49458BB}">
                  <c15:layout>
                    <c:manualLayout>
                      <c:w val="0.14179641739002702"/>
                      <c:h val="0.11140039234322101"/>
                    </c:manualLayout>
                  </c15:layout>
                  <c15:dlblFieldTable/>
                  <c15:showDataLabelsRange val="0"/>
                </c:ext>
                <c:ext xmlns:c16="http://schemas.microsoft.com/office/drawing/2014/chart" uri="{C3380CC4-5D6E-409C-BE32-E72D297353CC}">
                  <c16:uniqueId val="{00000003-F016-41C7-BB42-CC26707CDF8D}"/>
                </c:ext>
              </c:extLst>
            </c:dLbl>
            <c:dLbl>
              <c:idx val="2"/>
              <c:tx>
                <c:rich>
                  <a:bodyPr rot="0" spcFirstLastPara="1" vertOverflow="ellipsis" vert="horz" wrap="square" anchor="ctr" anchorCtr="1"/>
                  <a:lstStyle/>
                  <a:p>
                    <a:pPr>
                      <a:defRPr sz="1200" b="1" i="0" u="none" strike="noStrike" kern="1200" spc="0" baseline="0">
                        <a:solidFill>
                          <a:schemeClr val="accent2"/>
                        </a:solidFill>
                        <a:latin typeface="Arial" panose="020B0604020202020204" pitchFamily="34" charset="0"/>
                        <a:ea typeface="+mn-ea"/>
                        <a:cs typeface="Arial" panose="020B0604020202020204" pitchFamily="34" charset="0"/>
                      </a:defRPr>
                    </a:pPr>
                    <a:fld id="{EEBFEF07-58D0-4126-A317-3DE0938D7C37}" type="CATEGORYNAME">
                      <a:rPr lang="en-US">
                        <a:solidFill>
                          <a:schemeClr val="accent2"/>
                        </a:solidFill>
                      </a:rPr>
                      <a:pPr>
                        <a:defRPr>
                          <a:solidFill>
                            <a:schemeClr val="accent2"/>
                          </a:solidFill>
                        </a:defRPr>
                      </a:pPr>
                      <a:t>[CATEGORY NAME]</a:t>
                    </a:fld>
                    <a:endParaRPr lang="en-US" baseline="0">
                      <a:solidFill>
                        <a:schemeClr val="accent2"/>
                      </a:solidFill>
                    </a:endParaRPr>
                  </a:p>
                  <a:p>
                    <a:pPr>
                      <a:defRPr>
                        <a:solidFill>
                          <a:schemeClr val="accent2"/>
                        </a:solidFill>
                      </a:defRPr>
                    </a:pPr>
                    <a:r>
                      <a:rPr lang="en-US" baseline="0">
                        <a:solidFill>
                          <a:schemeClr val="accent2"/>
                        </a:solidFill>
                      </a:rPr>
                      <a:t> </a:t>
                    </a:r>
                    <a:fld id="{48B5EA33-D792-4B75-8D72-81D1E9D34692}" type="VALUE">
                      <a:rPr lang="en-US" baseline="0">
                        <a:solidFill>
                          <a:schemeClr val="accent2"/>
                        </a:solidFill>
                      </a:rPr>
                      <a:pPr>
                        <a:defRPr>
                          <a:solidFill>
                            <a:schemeClr val="accent2"/>
                          </a:solidFill>
                        </a:defRPr>
                      </a:pPr>
                      <a:t>[VALUE]</a:t>
                    </a:fld>
                    <a:r>
                      <a:rPr lang="en-US" baseline="0">
                        <a:solidFill>
                          <a:schemeClr val="accent2"/>
                        </a:solidFill>
                      </a:rPr>
                      <a:t>, </a:t>
                    </a:r>
                    <a:fld id="{6EDCC689-E15F-4864-A786-33656BE0F295}" type="PERCENTAGE">
                      <a:rPr lang="en-US" baseline="0">
                        <a:solidFill>
                          <a:schemeClr val="accent2"/>
                        </a:solidFill>
                      </a:rPr>
                      <a:pPr>
                        <a:defRPr>
                          <a:solidFill>
                            <a:schemeClr val="accent2"/>
                          </a:solidFill>
                        </a:defRPr>
                      </a:pPr>
                      <a:t>[PERCENTAGE]</a:t>
                    </a:fld>
                    <a:endParaRPr lang="en-US" baseline="0">
                      <a:solidFill>
                        <a:schemeClr val="accent2"/>
                      </a:solidFill>
                    </a:endParaRPr>
                  </a:p>
                </c:rich>
              </c:tx>
              <c:spPr>
                <a:noFill/>
                <a:ln>
                  <a:noFill/>
                </a:ln>
                <a:effectLst/>
              </c:spPr>
              <c:txPr>
                <a:bodyPr rot="0" spcFirstLastPara="1" vertOverflow="ellipsis" vert="horz" wrap="square" anchor="ctr" anchorCtr="1"/>
                <a:lstStyle/>
                <a:p>
                  <a:pPr>
                    <a:defRPr sz="1200" b="1" i="0" u="none" strike="noStrike" kern="1200" spc="0" baseline="0">
                      <a:solidFill>
                        <a:schemeClr val="accent2"/>
                      </a:solidFill>
                      <a:latin typeface="Arial" panose="020B0604020202020204" pitchFamily="34" charset="0"/>
                      <a:ea typeface="+mn-ea"/>
                      <a:cs typeface="Arial" panose="020B0604020202020204" pitchFamily="34" charset="0"/>
                    </a:defRPr>
                  </a:pPr>
                  <a:endParaRPr lang="en-KE"/>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F016-41C7-BB42-CC26707CDF8D}"/>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2"/>
                    </a:solidFill>
                    <a:latin typeface="Arial" panose="020B0604020202020204" pitchFamily="34" charset="0"/>
                    <a:ea typeface="+mn-ea"/>
                    <a:cs typeface="Arial" panose="020B0604020202020204" pitchFamily="34" charset="0"/>
                  </a:defRPr>
                </a:pPr>
                <a:endParaRPr lang="en-KE"/>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Sheet1!$F$2:$H$2</c:f>
              <c:strCache>
                <c:ptCount val="3"/>
                <c:pt idx="0">
                  <c:v>West Africa</c:v>
                </c:pt>
                <c:pt idx="1">
                  <c:v>Central Africa</c:v>
                </c:pt>
                <c:pt idx="2">
                  <c:v>Northern Africa</c:v>
                </c:pt>
              </c:strCache>
            </c:strRef>
          </c:cat>
          <c:val>
            <c:numRef>
              <c:f>Sheet1!$F$3:$H$3</c:f>
              <c:numCache>
                <c:formatCode>0.0</c:formatCode>
                <c:ptCount val="3"/>
                <c:pt idx="0">
                  <c:v>62.7</c:v>
                </c:pt>
                <c:pt idx="1">
                  <c:v>17.600000000000001</c:v>
                </c:pt>
                <c:pt idx="2">
                  <c:v>19.7</c:v>
                </c:pt>
              </c:numCache>
            </c:numRef>
          </c:val>
          <c:extLst>
            <c:ext xmlns:c16="http://schemas.microsoft.com/office/drawing/2014/chart" uri="{C3380CC4-5D6E-409C-BE32-E72D297353CC}">
              <c16:uniqueId val="{00000006-F016-41C7-BB42-CC26707CDF8D}"/>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sz="1200">
          <a:latin typeface="Arial" panose="020B0604020202020204" pitchFamily="34" charset="0"/>
          <a:cs typeface="Arial" panose="020B0604020202020204" pitchFamily="34" charset="0"/>
        </a:defRPr>
      </a:pPr>
      <a:endParaRPr lang="en-K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fr-FR" b="1"/>
              <a:t>Conkouati Douli National Park (Congo)</a:t>
            </a:r>
            <a:endParaRPr lang="en-GB" b="1"/>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KE"/>
        </a:p>
      </c:txPr>
    </c:title>
    <c:autoTitleDeleted val="0"/>
    <c:plotArea>
      <c:layout/>
      <c:barChart>
        <c:barDir val="col"/>
        <c:grouping val="clustered"/>
        <c:varyColors val="0"/>
        <c:ser>
          <c:idx val="0"/>
          <c:order val="0"/>
          <c:tx>
            <c:strRef>
              <c:f>Sheet1!$G$6</c:f>
              <c:strCache>
                <c:ptCount val="1"/>
                <c:pt idx="0">
                  <c:v>Continental part (ha)</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K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Sheet1!$F$7:$F$8</c:f>
              <c:strCache>
                <c:ptCount val="2"/>
                <c:pt idx="0">
                  <c:v>In 1999</c:v>
                </c:pt>
                <c:pt idx="1">
                  <c:v>In 2023</c:v>
                </c:pt>
              </c:strCache>
            </c:strRef>
          </c:cat>
          <c:val>
            <c:numRef>
              <c:f>Sheet1!$G$7:$G$8</c:f>
              <c:numCache>
                <c:formatCode>General</c:formatCode>
                <c:ptCount val="2"/>
                <c:pt idx="0">
                  <c:v>384950</c:v>
                </c:pt>
                <c:pt idx="1">
                  <c:v>368050</c:v>
                </c:pt>
              </c:numCache>
            </c:numRef>
          </c:val>
          <c:extLst>
            <c:ext xmlns:c16="http://schemas.microsoft.com/office/drawing/2014/chart" uri="{C3380CC4-5D6E-409C-BE32-E72D297353CC}">
              <c16:uniqueId val="{00000000-D8B5-458B-AA40-783E0D47A926}"/>
            </c:ext>
          </c:extLst>
        </c:ser>
        <c:ser>
          <c:idx val="1"/>
          <c:order val="1"/>
          <c:tx>
            <c:strRef>
              <c:f>Sheet1!$H$6</c:f>
              <c:strCache>
                <c:ptCount val="1"/>
                <c:pt idx="0">
                  <c:v>Marine part (ha)</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K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Sheet1!$F$7:$F$8</c:f>
              <c:strCache>
                <c:ptCount val="2"/>
                <c:pt idx="0">
                  <c:v>In 1999</c:v>
                </c:pt>
                <c:pt idx="1">
                  <c:v>In 2023</c:v>
                </c:pt>
              </c:strCache>
            </c:strRef>
          </c:cat>
          <c:val>
            <c:numRef>
              <c:f>Sheet1!$H$7:$H$8</c:f>
              <c:numCache>
                <c:formatCode>General</c:formatCode>
                <c:ptCount val="2"/>
                <c:pt idx="0">
                  <c:v>120000</c:v>
                </c:pt>
                <c:pt idx="1">
                  <c:v>427500</c:v>
                </c:pt>
              </c:numCache>
            </c:numRef>
          </c:val>
          <c:extLst>
            <c:ext xmlns:c16="http://schemas.microsoft.com/office/drawing/2014/chart" uri="{C3380CC4-5D6E-409C-BE32-E72D297353CC}">
              <c16:uniqueId val="{00000001-D8B5-458B-AA40-783E0D47A926}"/>
            </c:ext>
          </c:extLst>
        </c:ser>
        <c:dLbls>
          <c:showLegendKey val="0"/>
          <c:showVal val="0"/>
          <c:showCatName val="0"/>
          <c:showSerName val="0"/>
          <c:showPercent val="0"/>
          <c:showBubbleSize val="0"/>
        </c:dLbls>
        <c:gapWidth val="219"/>
        <c:overlap val="-27"/>
        <c:axId val="425405128"/>
        <c:axId val="425405784"/>
      </c:barChart>
      <c:catAx>
        <c:axId val="425405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KE"/>
          </a:p>
        </c:txPr>
        <c:crossAx val="425405784"/>
        <c:crosses val="autoZero"/>
        <c:auto val="1"/>
        <c:lblAlgn val="ctr"/>
        <c:lblOffset val="100"/>
        <c:noMultiLvlLbl val="0"/>
      </c:catAx>
      <c:valAx>
        <c:axId val="425405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KE"/>
          </a:p>
        </c:txPr>
        <c:crossAx val="42540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KE"/>
        </a:p>
      </c:txPr>
    </c:legend>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K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B4C55C-DB22-487D-A90D-FF6F500EFAC8}" type="datetimeFigureOut">
              <a:rPr lang="en-GB" smtClean="0"/>
              <a:t>25/09/2024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AD6B6-4E8C-42C2-9A46-7E3ADC23561C}" type="slidenum">
              <a:rPr lang="en-GB" smtClean="0"/>
              <a:t>‹#›</a:t>
            </a:fld>
            <a:endParaRPr lang="en-GB"/>
          </a:p>
        </p:txBody>
      </p:sp>
    </p:spTree>
    <p:extLst>
      <p:ext uri="{BB962C8B-B14F-4D97-AF65-F5344CB8AC3E}">
        <p14:creationId xmlns:p14="http://schemas.microsoft.com/office/powerpoint/2010/main" val="3401885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93AD6B6-4E8C-42C2-9A46-7E3ADC23561C}" type="slidenum">
              <a:rPr lang="en-GB" smtClean="0"/>
              <a:t>8</a:t>
            </a:fld>
            <a:endParaRPr lang="en-GB"/>
          </a:p>
        </p:txBody>
      </p:sp>
    </p:spTree>
    <p:extLst>
      <p:ext uri="{BB962C8B-B14F-4D97-AF65-F5344CB8AC3E}">
        <p14:creationId xmlns:p14="http://schemas.microsoft.com/office/powerpoint/2010/main" val="1728911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93AD6B6-4E8C-42C2-9A46-7E3ADC23561C}" type="slidenum">
              <a:rPr lang="en-GB" smtClean="0"/>
              <a:t>9</a:t>
            </a:fld>
            <a:endParaRPr lang="en-GB"/>
          </a:p>
        </p:txBody>
      </p:sp>
    </p:spTree>
    <p:extLst>
      <p:ext uri="{BB962C8B-B14F-4D97-AF65-F5344CB8AC3E}">
        <p14:creationId xmlns:p14="http://schemas.microsoft.com/office/powerpoint/2010/main" val="3990844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93AD6B6-4E8C-42C2-9A46-7E3ADC23561C}" type="slidenum">
              <a:rPr lang="en-GB" smtClean="0"/>
              <a:t>10</a:t>
            </a:fld>
            <a:endParaRPr lang="en-GB"/>
          </a:p>
        </p:txBody>
      </p:sp>
    </p:spTree>
    <p:extLst>
      <p:ext uri="{BB962C8B-B14F-4D97-AF65-F5344CB8AC3E}">
        <p14:creationId xmlns:p14="http://schemas.microsoft.com/office/powerpoint/2010/main" val="3832110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93AD6B6-4E8C-42C2-9A46-7E3ADC23561C}" type="slidenum">
              <a:rPr lang="en-GB" smtClean="0"/>
              <a:t>12</a:t>
            </a:fld>
            <a:endParaRPr lang="en-GB"/>
          </a:p>
        </p:txBody>
      </p:sp>
    </p:spTree>
    <p:extLst>
      <p:ext uri="{BB962C8B-B14F-4D97-AF65-F5344CB8AC3E}">
        <p14:creationId xmlns:p14="http://schemas.microsoft.com/office/powerpoint/2010/main" val="368413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A06BDF-A348-4A9D-B7A7-7E3D33E9DA2F}" type="datetimeFigureOut">
              <a:rPr lang="en-GB" smtClean="0"/>
              <a:t>25/09/2024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86F1C1-C529-4B2A-A007-B390757E3CC2}" type="slidenum">
              <a:rPr lang="en-GB" smtClean="0"/>
              <a:t>‹#›</a:t>
            </a:fld>
            <a:endParaRPr lang="en-GB"/>
          </a:p>
        </p:txBody>
      </p:sp>
    </p:spTree>
    <p:extLst>
      <p:ext uri="{BB962C8B-B14F-4D97-AF65-F5344CB8AC3E}">
        <p14:creationId xmlns:p14="http://schemas.microsoft.com/office/powerpoint/2010/main" val="3842880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A06BDF-A348-4A9D-B7A7-7E3D33E9DA2F}" type="datetimeFigureOut">
              <a:rPr lang="en-GB" smtClean="0"/>
              <a:t>25/09/2024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86F1C1-C529-4B2A-A007-B390757E3CC2}" type="slidenum">
              <a:rPr lang="en-GB" smtClean="0"/>
              <a:t>‹#›</a:t>
            </a:fld>
            <a:endParaRPr lang="en-GB"/>
          </a:p>
        </p:txBody>
      </p:sp>
    </p:spTree>
    <p:extLst>
      <p:ext uri="{BB962C8B-B14F-4D97-AF65-F5344CB8AC3E}">
        <p14:creationId xmlns:p14="http://schemas.microsoft.com/office/powerpoint/2010/main" val="2469631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DA06BDF-A348-4A9D-B7A7-7E3D33E9DA2F}" type="datetimeFigureOut">
              <a:rPr lang="en-GB" smtClean="0"/>
              <a:t>25/09/2024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86F1C1-C529-4B2A-A007-B390757E3CC2}" type="slidenum">
              <a:rPr lang="en-GB" smtClean="0"/>
              <a:t>‹#›</a:t>
            </a:fld>
            <a:endParaRPr lang="en-GB"/>
          </a:p>
        </p:txBody>
      </p:sp>
    </p:spTree>
    <p:extLst>
      <p:ext uri="{BB962C8B-B14F-4D97-AF65-F5344CB8AC3E}">
        <p14:creationId xmlns:p14="http://schemas.microsoft.com/office/powerpoint/2010/main" val="1533023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A06BDF-A348-4A9D-B7A7-7E3D33E9DA2F}" type="datetimeFigureOut">
              <a:rPr lang="en-GB" smtClean="0"/>
              <a:t>25/09/2024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F86F1C1-C529-4B2A-A007-B390757E3CC2}" type="slidenum">
              <a:rPr lang="en-GB" smtClean="0"/>
              <a:t>‹#›</a:t>
            </a:fld>
            <a:endParaRPr lang="en-GB"/>
          </a:p>
        </p:txBody>
      </p:sp>
    </p:spTree>
    <p:extLst>
      <p:ext uri="{BB962C8B-B14F-4D97-AF65-F5344CB8AC3E}">
        <p14:creationId xmlns:p14="http://schemas.microsoft.com/office/powerpoint/2010/main" val="2623281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A06BDF-A348-4A9D-B7A7-7E3D33E9DA2F}" type="datetimeFigureOut">
              <a:rPr lang="en-GB" smtClean="0"/>
              <a:t>25/09/2024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F86F1C1-C529-4B2A-A007-B390757E3CC2}" type="slidenum">
              <a:rPr lang="en-GB" smtClean="0"/>
              <a:t>‹#›</a:t>
            </a:fld>
            <a:endParaRPr lang="en-GB"/>
          </a:p>
        </p:txBody>
      </p:sp>
    </p:spTree>
    <p:extLst>
      <p:ext uri="{BB962C8B-B14F-4D97-AF65-F5344CB8AC3E}">
        <p14:creationId xmlns:p14="http://schemas.microsoft.com/office/powerpoint/2010/main" val="1494945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A06BDF-A348-4A9D-B7A7-7E3D33E9DA2F}" type="datetimeFigureOut">
              <a:rPr lang="en-GB" smtClean="0"/>
              <a:t>25/09/2024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F86F1C1-C529-4B2A-A007-B390757E3CC2}" type="slidenum">
              <a:rPr lang="en-GB" smtClean="0"/>
              <a:t>‹#›</a:t>
            </a:fld>
            <a:endParaRPr lang="en-GB"/>
          </a:p>
        </p:txBody>
      </p:sp>
    </p:spTree>
    <p:extLst>
      <p:ext uri="{BB962C8B-B14F-4D97-AF65-F5344CB8AC3E}">
        <p14:creationId xmlns:p14="http://schemas.microsoft.com/office/powerpoint/2010/main" val="4169388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A06BDF-A348-4A9D-B7A7-7E3D33E9DA2F}" type="datetimeFigureOut">
              <a:rPr lang="en-GB" smtClean="0"/>
              <a:t>25/09/2024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F86F1C1-C529-4B2A-A007-B390757E3CC2}" type="slidenum">
              <a:rPr lang="en-GB" smtClean="0"/>
              <a:t>‹#›</a:t>
            </a:fld>
            <a:endParaRPr lang="en-GB"/>
          </a:p>
        </p:txBody>
      </p:sp>
    </p:spTree>
    <p:extLst>
      <p:ext uri="{BB962C8B-B14F-4D97-AF65-F5344CB8AC3E}">
        <p14:creationId xmlns:p14="http://schemas.microsoft.com/office/powerpoint/2010/main" val="3394450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DA06BDF-A348-4A9D-B7A7-7E3D33E9DA2F}" type="datetimeFigureOut">
              <a:rPr lang="en-GB" smtClean="0"/>
              <a:t>25/09/2024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F86F1C1-C529-4B2A-A007-B390757E3CC2}" type="slidenum">
              <a:rPr lang="en-GB" smtClean="0"/>
              <a:t>‹#›</a:t>
            </a:fld>
            <a:endParaRPr lang="en-GB"/>
          </a:p>
        </p:txBody>
      </p:sp>
    </p:spTree>
    <p:extLst>
      <p:ext uri="{BB962C8B-B14F-4D97-AF65-F5344CB8AC3E}">
        <p14:creationId xmlns:p14="http://schemas.microsoft.com/office/powerpoint/2010/main" val="2473016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DA06BDF-A348-4A9D-B7A7-7E3D33E9DA2F}" type="datetimeFigureOut">
              <a:rPr lang="en-GB" smtClean="0"/>
              <a:t>25/09/2024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F86F1C1-C529-4B2A-A007-B390757E3CC2}" type="slidenum">
              <a:rPr lang="en-GB" smtClean="0"/>
              <a:t>‹#›</a:t>
            </a:fld>
            <a:endParaRPr lang="en-GB"/>
          </a:p>
        </p:txBody>
      </p:sp>
    </p:spTree>
    <p:extLst>
      <p:ext uri="{BB962C8B-B14F-4D97-AF65-F5344CB8AC3E}">
        <p14:creationId xmlns:p14="http://schemas.microsoft.com/office/powerpoint/2010/main" val="1896192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A06BDF-A348-4A9D-B7A7-7E3D33E9DA2F}" type="datetimeFigureOut">
              <a:rPr lang="en-GB" smtClean="0"/>
              <a:t>25/09/2024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86F1C1-C529-4B2A-A007-B390757E3CC2}" type="slidenum">
              <a:rPr lang="en-GB" smtClean="0"/>
              <a:t>‹#›</a:t>
            </a:fld>
            <a:endParaRPr lang="en-GB"/>
          </a:p>
        </p:txBody>
      </p:sp>
    </p:spTree>
    <p:extLst>
      <p:ext uri="{BB962C8B-B14F-4D97-AF65-F5344CB8AC3E}">
        <p14:creationId xmlns:p14="http://schemas.microsoft.com/office/powerpoint/2010/main" val="281060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A06BDF-A348-4A9D-B7A7-7E3D33E9DA2F}" type="datetimeFigureOut">
              <a:rPr lang="en-GB" smtClean="0"/>
              <a:t>25/09/2024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86F1C1-C529-4B2A-A007-B390757E3CC2}" type="slidenum">
              <a:rPr lang="en-GB" smtClean="0"/>
              <a:t>‹#›</a:t>
            </a:fld>
            <a:endParaRPr lang="en-GB"/>
          </a:p>
        </p:txBody>
      </p:sp>
    </p:spTree>
    <p:extLst>
      <p:ext uri="{BB962C8B-B14F-4D97-AF65-F5344CB8AC3E}">
        <p14:creationId xmlns:p14="http://schemas.microsoft.com/office/powerpoint/2010/main" val="1508908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A06BDF-A348-4A9D-B7A7-7E3D33E9DA2F}" type="datetimeFigureOut">
              <a:rPr lang="en-GB" smtClean="0"/>
              <a:t>25/09/2024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86F1C1-C529-4B2A-A007-B390757E3CC2}" type="slidenum">
              <a:rPr lang="en-GB" smtClean="0"/>
              <a:t>‹#›</a:t>
            </a:fld>
            <a:endParaRPr lang="en-GB"/>
          </a:p>
        </p:txBody>
      </p:sp>
    </p:spTree>
    <p:extLst>
      <p:ext uri="{BB962C8B-B14F-4D97-AF65-F5344CB8AC3E}">
        <p14:creationId xmlns:p14="http://schemas.microsoft.com/office/powerpoint/2010/main" val="296966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hyperlink" Target="mailto:rodrigue.pelebe@ucc.edu.gh" TargetMode="External"/><Relationship Id="rId7" Type="http://schemas.openxmlformats.org/officeDocument/2006/relationships/image" Target="../media/image4.png"/><Relationship Id="rId2" Type="http://schemas.openxmlformats.org/officeDocument/2006/relationships/hyperlink" Target="mailto:peleberodrigue@yahoo.fr" TargetMode="Externa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s://demaribus.net/2022/09/13/republic-of-congo-establishment-of-three-marine-protected-areas/"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doi.org/10.1111/conl.12872" TargetMode="External"/><Relationship Id="rId2" Type="http://schemas.openxmlformats.org/officeDocument/2006/relationships/hyperlink" Target="https://www.iucn.org/theme/protected-areas/about/protected-area-categories" TargetMode="External"/><Relationship Id="rId1" Type="http://schemas.openxmlformats.org/officeDocument/2006/relationships/slideLayout" Target="../slideLayouts/slideLayout1.xml"/><Relationship Id="rId6" Type="http://schemas.openxmlformats.org/officeDocument/2006/relationships/hyperlink" Target="https://doi.org/10.3354/meps07065" TargetMode="External"/><Relationship Id="rId5" Type="http://schemas.openxmlformats.org/officeDocument/2006/relationships/hyperlink" Target="https://doi.org/10.2305/IUCN.CH.2016.04.en" TargetMode="External"/><Relationship Id="rId4" Type="http://schemas.openxmlformats.org/officeDocument/2006/relationships/hyperlink" Target="https://doi.org/10.1016/j.ocecoaman.2019.01.008"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83771" y="1903445"/>
            <a:ext cx="10120899" cy="1569660"/>
          </a:xfrm>
          <a:prstGeom prst="rect">
            <a:avLst/>
          </a:prstGeom>
        </p:spPr>
        <p:txBody>
          <a:bodyPr wrap="square">
            <a:spAutoFit/>
          </a:bodyPr>
          <a:lstStyle/>
          <a:p>
            <a:pPr algn="ctr"/>
            <a:r>
              <a:rPr lang="en-GB" sz="3200" b="1" dirty="0">
                <a:latin typeface="Arial" panose="020B0604020202020204" pitchFamily="34" charset="0"/>
                <a:ea typeface="Calibri" panose="020F0502020204030204" pitchFamily="34" charset="0"/>
                <a:cs typeface="Arial" panose="020B0604020202020204" pitchFamily="34" charset="0"/>
              </a:rPr>
              <a:t>Enhancing sustainable Governance of</a:t>
            </a:r>
          </a:p>
          <a:p>
            <a:pPr algn="ctr"/>
            <a:r>
              <a:rPr lang="en-GB" sz="3200" b="1" dirty="0">
                <a:latin typeface="Arial" panose="020B0604020202020204" pitchFamily="34" charset="0"/>
                <a:ea typeface="Calibri" panose="020F0502020204030204" pitchFamily="34" charset="0"/>
                <a:cs typeface="Arial" panose="020B0604020202020204" pitchFamily="34" charset="0"/>
              </a:rPr>
              <a:t>transboundary MPA between Rep of Gabon and</a:t>
            </a:r>
          </a:p>
          <a:p>
            <a:pPr algn="ctr"/>
            <a:r>
              <a:rPr lang="en-GB" sz="3200" b="1" dirty="0">
                <a:latin typeface="Arial" panose="020B0604020202020204" pitchFamily="34" charset="0"/>
                <a:ea typeface="Calibri" panose="020F0502020204030204" pitchFamily="34" charset="0"/>
                <a:cs typeface="Arial" panose="020B0604020202020204" pitchFamily="34" charset="0"/>
              </a:rPr>
              <a:t>Rep of Congo</a:t>
            </a:r>
            <a:endParaRPr lang="en-GB" sz="3200" b="1" dirty="0">
              <a:latin typeface="Arial" panose="020B0604020202020204" pitchFamily="34" charset="0"/>
              <a:cs typeface="Arial" panose="020B0604020202020204" pitchFamily="34" charset="0"/>
            </a:endParaRPr>
          </a:p>
        </p:txBody>
      </p:sp>
      <p:sp>
        <p:nvSpPr>
          <p:cNvPr id="10" name="Rectangle 9"/>
          <p:cNvSpPr/>
          <p:nvPr/>
        </p:nvSpPr>
        <p:spPr>
          <a:xfrm>
            <a:off x="659508" y="3669670"/>
            <a:ext cx="10702513" cy="2654766"/>
          </a:xfrm>
          <a:prstGeom prst="rect">
            <a:avLst/>
          </a:prstGeom>
        </p:spPr>
        <p:txBody>
          <a:bodyPr wrap="square">
            <a:spAutoFit/>
          </a:bodyPr>
          <a:lstStyle/>
          <a:p>
            <a:pPr algn="ctr">
              <a:lnSpc>
                <a:spcPct val="107000"/>
              </a:lnSpc>
              <a:spcAft>
                <a:spcPts val="800"/>
              </a:spcAft>
            </a:pPr>
            <a:r>
              <a:rPr lang="en-GB" sz="2000" b="1" dirty="0" err="1">
                <a:solidFill>
                  <a:schemeClr val="accent1"/>
                </a:solidFill>
                <a:latin typeface="Arial" panose="020B0604020202020204" pitchFamily="34" charset="0"/>
                <a:ea typeface="Calibri" panose="020F0502020204030204" pitchFamily="34" charset="0"/>
                <a:cs typeface="Arial" panose="020B0604020202020204" pitchFamily="34" charset="0"/>
              </a:rPr>
              <a:t>Dr.</a:t>
            </a:r>
            <a:r>
              <a:rPr lang="en-GB" sz="2000" b="1" dirty="0">
                <a:solidFill>
                  <a:schemeClr val="accent1"/>
                </a:solidFill>
                <a:latin typeface="Arial" panose="020B0604020202020204" pitchFamily="34" charset="0"/>
                <a:ea typeface="Calibri" panose="020F0502020204030204" pitchFamily="34" charset="0"/>
                <a:cs typeface="Arial" panose="020B0604020202020204" pitchFamily="34" charset="0"/>
              </a:rPr>
              <a:t> Edéya Orobiyi Rodrigue </a:t>
            </a:r>
            <a:r>
              <a:rPr lang="en-GB" sz="2000" b="1" dirty="0" err="1">
                <a:solidFill>
                  <a:schemeClr val="accent1"/>
                </a:solidFill>
                <a:latin typeface="Arial" panose="020B0604020202020204" pitchFamily="34" charset="0"/>
                <a:ea typeface="Calibri" panose="020F0502020204030204" pitchFamily="34" charset="0"/>
                <a:cs typeface="Arial" panose="020B0604020202020204" pitchFamily="34" charset="0"/>
              </a:rPr>
              <a:t>Pelebe</a:t>
            </a:r>
            <a:endParaRPr lang="en-GB" sz="2000" b="1" dirty="0">
              <a:solidFill>
                <a:schemeClr val="accent1"/>
              </a:solidFill>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r>
              <a:rPr lang="en-GB" sz="1100" b="1" i="1" dirty="0">
                <a:solidFill>
                  <a:schemeClr val="accent2"/>
                </a:solidFill>
                <a:latin typeface="Arial" panose="020B0604020202020204" pitchFamily="34" charset="0"/>
                <a:ea typeface="Calibri" panose="020F0502020204030204" pitchFamily="34" charset="0"/>
                <a:cs typeface="Arial" panose="020B0604020202020204" pitchFamily="34" charset="0"/>
              </a:rPr>
              <a:t>Dual Degree PhD in Fisheries and Aquaculture (Benin) and in Hydrobiology (Côte d’Ivoire)</a:t>
            </a:r>
            <a:endParaRPr lang="en-GB" sz="1100" b="1" dirty="0">
              <a:solidFill>
                <a:schemeClr val="accent1"/>
              </a:solidFill>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GB" sz="1600" b="1" dirty="0">
                <a:latin typeface="Arial" panose="020B0604020202020204" pitchFamily="34" charset="0"/>
                <a:ea typeface="Calibri" panose="020F0502020204030204" pitchFamily="34" charset="0"/>
                <a:cs typeface="Arial" panose="020B0604020202020204" pitchFamily="34" charset="0"/>
              </a:rPr>
              <a:t>MPA Consultant </a:t>
            </a:r>
          </a:p>
          <a:p>
            <a:pPr algn="ctr">
              <a:lnSpc>
                <a:spcPct val="107000"/>
              </a:lnSpc>
              <a:spcAft>
                <a:spcPts val="800"/>
              </a:spcAft>
            </a:pPr>
            <a:r>
              <a:rPr lang="en-GB" sz="1600" b="1" i="1" dirty="0">
                <a:latin typeface="Arial" panose="020B0604020202020204" pitchFamily="34" charset="0"/>
                <a:ea typeface="Calibri" panose="020F0502020204030204" pitchFamily="34" charset="0"/>
                <a:cs typeface="Arial" panose="020B0604020202020204" pitchFamily="34" charset="0"/>
              </a:rPr>
              <a:t>Researcher, Part-Time Lecturer and International Consultant </a:t>
            </a:r>
          </a:p>
          <a:p>
            <a:pPr algn="ctr">
              <a:lnSpc>
                <a:spcPct val="107000"/>
              </a:lnSpc>
              <a:spcAft>
                <a:spcPts val="800"/>
              </a:spcAft>
            </a:pPr>
            <a:endParaRPr lang="en-GB" sz="1600" b="1" i="1"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GB" sz="1100" b="1" dirty="0">
                <a:latin typeface="Arial" panose="020B0604020202020204" pitchFamily="34" charset="0"/>
                <a:ea typeface="Calibri" panose="020F0502020204030204" pitchFamily="34" charset="0"/>
                <a:cs typeface="Arial" panose="020B0604020202020204" pitchFamily="34" charset="0"/>
              </a:rPr>
              <a:t>1. Research Laboratory in Aquaculture and Aquatic Ecotoxicology, Faculty of Agronomy , University of </a:t>
            </a:r>
            <a:r>
              <a:rPr lang="en-GB" sz="1100" b="1" dirty="0" err="1">
                <a:latin typeface="Arial" panose="020B0604020202020204" pitchFamily="34" charset="0"/>
                <a:ea typeface="Calibri" panose="020F0502020204030204" pitchFamily="34" charset="0"/>
                <a:cs typeface="Arial" panose="020B0604020202020204" pitchFamily="34" charset="0"/>
              </a:rPr>
              <a:t>Parakou</a:t>
            </a:r>
            <a:r>
              <a:rPr lang="en-GB" sz="1100" b="1" dirty="0">
                <a:latin typeface="Arial" panose="020B0604020202020204" pitchFamily="34" charset="0"/>
                <a:ea typeface="Calibri" panose="020F0502020204030204" pitchFamily="34" charset="0"/>
                <a:cs typeface="Arial" panose="020B0604020202020204" pitchFamily="34" charset="0"/>
              </a:rPr>
              <a:t>, Benin</a:t>
            </a:r>
          </a:p>
          <a:p>
            <a:pPr>
              <a:lnSpc>
                <a:spcPct val="107000"/>
              </a:lnSpc>
              <a:spcAft>
                <a:spcPts val="800"/>
              </a:spcAft>
            </a:pPr>
            <a:r>
              <a:rPr lang="en-GB" sz="1100" b="1" dirty="0">
                <a:latin typeface="Arial" panose="020B0604020202020204" pitchFamily="34" charset="0"/>
                <a:ea typeface="Calibri" panose="020F0502020204030204" pitchFamily="34" charset="0"/>
                <a:cs typeface="Arial" panose="020B0604020202020204" pitchFamily="34" charset="0"/>
              </a:rPr>
              <a:t>2. Africa Centre of Excellence in Coastal Resilience, Centre for Coastal Management, University of Cape Coast, Ghana</a:t>
            </a:r>
            <a:endParaRPr lang="en-GB" sz="1100" b="1"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GB" sz="1100" b="1" dirty="0">
                <a:latin typeface="Arial" panose="020B0604020202020204" pitchFamily="34" charset="0"/>
                <a:ea typeface="Calibri" panose="020F0502020204030204" pitchFamily="34" charset="0"/>
                <a:cs typeface="Arial" panose="020B0604020202020204" pitchFamily="34" charset="0"/>
                <a:hlinkClick r:id="rId2"/>
              </a:rPr>
              <a:t>peleberodrigue@yahoo.fr</a:t>
            </a:r>
            <a:r>
              <a:rPr lang="en-GB" sz="1100" b="1" dirty="0">
                <a:latin typeface="Arial" panose="020B0604020202020204" pitchFamily="34" charset="0"/>
                <a:ea typeface="Calibri" panose="020F0502020204030204" pitchFamily="34" charset="0"/>
                <a:cs typeface="Arial" panose="020B0604020202020204" pitchFamily="34" charset="0"/>
              </a:rPr>
              <a:t>  or  </a:t>
            </a:r>
            <a:r>
              <a:rPr lang="en-GB" sz="1100" b="1" dirty="0">
                <a:latin typeface="Arial" panose="020B0604020202020204" pitchFamily="34" charset="0"/>
                <a:ea typeface="Calibri" panose="020F0502020204030204" pitchFamily="34" charset="0"/>
                <a:cs typeface="Arial" panose="020B0604020202020204" pitchFamily="34" charset="0"/>
                <a:hlinkClick r:id="rId3"/>
              </a:rPr>
              <a:t>rodrigue.pelebe@ucc.edu.gh</a:t>
            </a:r>
            <a:r>
              <a:rPr lang="en-GB" sz="1100" b="1" dirty="0">
                <a:latin typeface="Arial" panose="020B0604020202020204" pitchFamily="34" charset="0"/>
                <a:ea typeface="Calibri" panose="020F0502020204030204" pitchFamily="34" charset="0"/>
                <a:cs typeface="Arial" panose="020B0604020202020204" pitchFamily="34" charset="0"/>
              </a:rPr>
              <a:t>   </a:t>
            </a:r>
            <a:endParaRPr lang="en-GB" sz="1100"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Rectangle 10"/>
          <p:cNvSpPr/>
          <p:nvPr/>
        </p:nvSpPr>
        <p:spPr>
          <a:xfrm>
            <a:off x="10137646" y="5801216"/>
            <a:ext cx="1702902" cy="523220"/>
          </a:xfrm>
          <a:prstGeom prst="rect">
            <a:avLst/>
          </a:prstGeom>
        </p:spPr>
        <p:txBody>
          <a:bodyPr wrap="square">
            <a:spAutoFit/>
          </a:bodyPr>
          <a:lstStyle/>
          <a:p>
            <a:pPr algn="ctr"/>
            <a:r>
              <a:rPr lang="en-GB" sz="1400" b="1" dirty="0">
                <a:latin typeface="Arial" panose="020B0604020202020204" pitchFamily="34" charset="0"/>
                <a:ea typeface="Calibri" panose="020F0502020204030204" pitchFamily="34" charset="0"/>
                <a:cs typeface="Arial" panose="020B0604020202020204" pitchFamily="34" charset="0"/>
              </a:rPr>
              <a:t>07 October 2024, Mombasa, Kenya</a:t>
            </a:r>
            <a:endParaRPr lang="en-GB" sz="1400" dirty="0"/>
          </a:p>
        </p:txBody>
      </p:sp>
      <p:pic>
        <p:nvPicPr>
          <p:cNvPr id="13" name="Picture 12" descr="C:\Users\peleb\Downloads\R (2).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03773" y="292277"/>
            <a:ext cx="1218527" cy="1146919"/>
          </a:xfrm>
          <a:prstGeom prst="rect">
            <a:avLst/>
          </a:prstGeom>
          <a:noFill/>
          <a:ln>
            <a:noFill/>
          </a:ln>
        </p:spPr>
      </p:pic>
      <p:pic>
        <p:nvPicPr>
          <p:cNvPr id="14" name="Picture 13" descr="Republic Of Congo Official National Flag And Coat Of Arms Stock Vector ..."/>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73726" y="219692"/>
            <a:ext cx="1221066" cy="1186517"/>
          </a:xfrm>
          <a:prstGeom prst="rect">
            <a:avLst/>
          </a:prstGeom>
          <a:noFill/>
          <a:ln>
            <a:noFill/>
          </a:ln>
        </p:spPr>
      </p:pic>
      <p:pic>
        <p:nvPicPr>
          <p:cNvPr id="16" name="Picture 15" descr="Gabon (69583) Free EPS, SVG Download / 4 Vecto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04639" y="151706"/>
            <a:ext cx="1323541" cy="1254503"/>
          </a:xfrm>
          <a:prstGeom prst="rect">
            <a:avLst/>
          </a:prstGeom>
          <a:noFill/>
          <a:ln>
            <a:noFill/>
          </a:ln>
        </p:spPr>
      </p:pic>
      <p:pic>
        <p:nvPicPr>
          <p:cNvPr id="17" name="Picture 16" descr="C:\Users\peleb\Downloads\sverige-sweden-logo-984E83BDB0-seeklogo.com.png"/>
          <p:cNvPicPr/>
          <p:nvPr/>
        </p:nvPicPr>
        <p:blipFill>
          <a:blip r:embed="rId7">
            <a:extLst>
              <a:ext uri="{28A0092B-C50C-407E-A947-70E740481C1C}">
                <a14:useLocalDpi xmlns:a14="http://schemas.microsoft.com/office/drawing/2010/main" val="0"/>
              </a:ext>
            </a:extLst>
          </a:blip>
          <a:srcRect/>
          <a:stretch>
            <a:fillRect/>
          </a:stretch>
        </p:blipFill>
        <p:spPr bwMode="auto">
          <a:xfrm>
            <a:off x="8738028" y="292277"/>
            <a:ext cx="3102520" cy="967048"/>
          </a:xfrm>
          <a:prstGeom prst="rect">
            <a:avLst/>
          </a:prstGeom>
          <a:noFill/>
          <a:ln>
            <a:noFill/>
          </a:ln>
        </p:spPr>
      </p:pic>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7493" y="356939"/>
            <a:ext cx="3694854" cy="912021"/>
          </a:xfrm>
          <a:prstGeom prst="rect">
            <a:avLst/>
          </a:prstGeom>
        </p:spPr>
      </p:pic>
    </p:spTree>
    <p:extLst>
      <p:ext uri="{BB962C8B-B14F-4D97-AF65-F5344CB8AC3E}">
        <p14:creationId xmlns:p14="http://schemas.microsoft.com/office/powerpoint/2010/main" val="1893489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44824" y="1082352"/>
            <a:ext cx="10266201" cy="5691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latin typeface="Arial" panose="020B0604020202020204" pitchFamily="34" charset="0"/>
                <a:cs typeface="Arial" panose="020B0604020202020204" pitchFamily="34" charset="0"/>
              </a:rPr>
              <a:t>Rationale for the study, framework and </a:t>
            </a:r>
            <a:r>
              <a:rPr lang="en-GB" sz="2400" b="1" dirty="0">
                <a:latin typeface="Arial" panose="020B0604020202020204" pitchFamily="34" charset="0"/>
                <a:cs typeface="Arial" panose="020B0604020202020204" pitchFamily="34" charset="0"/>
              </a:rPr>
              <a:t>deliverables</a:t>
            </a:r>
          </a:p>
        </p:txBody>
      </p:sp>
      <p:sp>
        <p:nvSpPr>
          <p:cNvPr id="5" name="Rectangle 4"/>
          <p:cNvSpPr/>
          <p:nvPr/>
        </p:nvSpPr>
        <p:spPr>
          <a:xfrm>
            <a:off x="1" y="0"/>
            <a:ext cx="12192000" cy="55983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Presentation Outline </a:t>
            </a:r>
            <a:r>
              <a:rPr lang="fr-FR" sz="2400" b="1" dirty="0">
                <a:latin typeface="Arial" panose="020B0604020202020204" pitchFamily="34" charset="0"/>
                <a:cs typeface="Arial" panose="020B0604020202020204" pitchFamily="34" charset="0"/>
              </a:rPr>
              <a:t>(1/1)</a:t>
            </a:r>
            <a:endParaRPr lang="en-GB" sz="2400" b="1" dirty="0">
              <a:latin typeface="Arial" panose="020B0604020202020204" pitchFamily="34" charset="0"/>
              <a:cs typeface="Arial" panose="020B0604020202020204" pitchFamily="34" charset="0"/>
            </a:endParaRPr>
          </a:p>
        </p:txBody>
      </p:sp>
      <p:sp>
        <p:nvSpPr>
          <p:cNvPr id="13" name="Rectangle 12"/>
          <p:cNvSpPr/>
          <p:nvPr/>
        </p:nvSpPr>
        <p:spPr>
          <a:xfrm>
            <a:off x="1744823" y="1796728"/>
            <a:ext cx="10266202" cy="6199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b="1" dirty="0">
                <a:latin typeface="Arial" panose="020B0604020202020204" pitchFamily="34" charset="0"/>
                <a:cs typeface="Arial" panose="020B0604020202020204" pitchFamily="34" charset="0"/>
              </a:rPr>
              <a:t>Clarification of the concept of MPAs for the study</a:t>
            </a:r>
          </a:p>
        </p:txBody>
      </p:sp>
      <p:sp>
        <p:nvSpPr>
          <p:cNvPr id="14" name="Rectangle 13"/>
          <p:cNvSpPr/>
          <p:nvPr/>
        </p:nvSpPr>
        <p:spPr>
          <a:xfrm>
            <a:off x="1744823" y="2531222"/>
            <a:ext cx="10266202" cy="6505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b="1" dirty="0">
                <a:latin typeface="Arial" panose="020B0604020202020204" pitchFamily="34" charset="0"/>
                <a:cs typeface="Arial" panose="020B0604020202020204" pitchFamily="34" charset="0"/>
              </a:rPr>
              <a:t>Overview of MPAs in Central Africa, Congo and Gabon</a:t>
            </a:r>
          </a:p>
        </p:txBody>
      </p:sp>
      <p:sp>
        <p:nvSpPr>
          <p:cNvPr id="15" name="Rectangle 14"/>
          <p:cNvSpPr/>
          <p:nvPr/>
        </p:nvSpPr>
        <p:spPr>
          <a:xfrm>
            <a:off x="1744823" y="3316450"/>
            <a:ext cx="10266202" cy="6303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b="1" dirty="0">
                <a:latin typeface="Arial" panose="020B0604020202020204" pitchFamily="34" charset="0"/>
                <a:cs typeface="Arial" panose="020B0604020202020204" pitchFamily="34" charset="0"/>
              </a:rPr>
              <a:t>Institutional and Governance Challenges of MPAs in Central Africa</a:t>
            </a:r>
          </a:p>
        </p:txBody>
      </p:sp>
      <p:sp>
        <p:nvSpPr>
          <p:cNvPr id="16" name="Rectangle 15"/>
          <p:cNvSpPr/>
          <p:nvPr/>
        </p:nvSpPr>
        <p:spPr>
          <a:xfrm>
            <a:off x="1744823" y="4142792"/>
            <a:ext cx="10266202" cy="7143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2400" b="1" dirty="0">
                <a:latin typeface="Arial" panose="020B0604020202020204" pitchFamily="34" charset="0"/>
                <a:cs typeface="Arial" panose="020B0604020202020204" pitchFamily="34" charset="0"/>
              </a:rPr>
              <a:t>The </a:t>
            </a:r>
            <a:r>
              <a:rPr lang="en-GB" sz="2400" b="1" dirty="0" err="1">
                <a:latin typeface="Arial" panose="020B0604020202020204" pitchFamily="34" charset="0"/>
                <a:cs typeface="Arial" panose="020B0604020202020204" pitchFamily="34" charset="0"/>
              </a:rPr>
              <a:t>Mayumba-Conkouati</a:t>
            </a:r>
            <a:r>
              <a:rPr lang="en-GB" sz="2400" b="1" dirty="0">
                <a:latin typeface="Arial" panose="020B0604020202020204" pitchFamily="34" charset="0"/>
                <a:cs typeface="Arial" panose="020B0604020202020204" pitchFamily="34" charset="0"/>
              </a:rPr>
              <a:t> Trans-boundary Park (PTMC) between Rep of Gabon and Rep of Congo</a:t>
            </a:r>
          </a:p>
        </p:txBody>
      </p:sp>
      <p:sp>
        <p:nvSpPr>
          <p:cNvPr id="17" name="Rectangle 16"/>
          <p:cNvSpPr/>
          <p:nvPr/>
        </p:nvSpPr>
        <p:spPr>
          <a:xfrm>
            <a:off x="1744822" y="4991878"/>
            <a:ext cx="10266203" cy="7420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2400" b="1" dirty="0">
                <a:latin typeface="Arial" panose="020B0604020202020204" pitchFamily="34" charset="0"/>
                <a:cs typeface="Arial" panose="020B0604020202020204" pitchFamily="34" charset="0"/>
              </a:rPr>
              <a:t>Key </a:t>
            </a:r>
            <a:r>
              <a:rPr lang="fr-FR" sz="2400" b="1" dirty="0" err="1">
                <a:latin typeface="Arial" panose="020B0604020202020204" pitchFamily="34" charset="0"/>
                <a:cs typeface="Arial" panose="020B0604020202020204" pitchFamily="34" charset="0"/>
              </a:rPr>
              <a:t>rec</a:t>
            </a:r>
            <a:r>
              <a:rPr lang="en-US" sz="2400" b="1" dirty="0" err="1">
                <a:latin typeface="Arial" panose="020B0604020202020204" pitchFamily="34" charset="0"/>
                <a:cs typeface="Arial" panose="020B0604020202020204" pitchFamily="34" charset="0"/>
              </a:rPr>
              <a:t>ommendations</a:t>
            </a:r>
            <a:r>
              <a:rPr lang="fr-FR" sz="2400" b="1" dirty="0">
                <a:latin typeface="Arial" panose="020B0604020202020204" pitchFamily="34" charset="0"/>
                <a:cs typeface="Arial" panose="020B0604020202020204" pitchFamily="34" charset="0"/>
              </a:rPr>
              <a:t> and </a:t>
            </a:r>
            <a:r>
              <a:rPr lang="en-US" sz="2400" b="1" dirty="0">
                <a:latin typeface="Arial" panose="020B0604020202020204" pitchFamily="34" charset="0"/>
                <a:cs typeface="Arial" panose="020B0604020202020204" pitchFamily="34" charset="0"/>
              </a:rPr>
              <a:t>priority actions for enhancing the implementation and  governance </a:t>
            </a:r>
            <a:r>
              <a:rPr lang="fr-FR" sz="2400" b="1" dirty="0">
                <a:latin typeface="Arial" panose="020B0604020202020204" pitchFamily="34" charset="0"/>
                <a:cs typeface="Arial" panose="020B0604020202020204" pitchFamily="34" charset="0"/>
              </a:rPr>
              <a:t>of the </a:t>
            </a:r>
            <a:r>
              <a:rPr lang="en-GB" sz="2400" b="1" dirty="0">
                <a:latin typeface="Arial" panose="020B0604020202020204" pitchFamily="34" charset="0"/>
                <a:cs typeface="Arial" panose="020B0604020202020204" pitchFamily="34" charset="0"/>
              </a:rPr>
              <a:t>PTMC</a:t>
            </a:r>
          </a:p>
        </p:txBody>
      </p:sp>
      <p:sp>
        <p:nvSpPr>
          <p:cNvPr id="18" name="Rectangle 17"/>
          <p:cNvSpPr/>
          <p:nvPr/>
        </p:nvSpPr>
        <p:spPr>
          <a:xfrm>
            <a:off x="1744822" y="5840964"/>
            <a:ext cx="10266203" cy="6228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b="1" dirty="0">
                <a:latin typeface="Arial" panose="020B0604020202020204" pitchFamily="34" charset="0"/>
                <a:cs typeface="Arial" panose="020B0604020202020204" pitchFamily="34" charset="0"/>
              </a:rPr>
              <a:t>Cited References</a:t>
            </a:r>
          </a:p>
        </p:txBody>
      </p:sp>
      <p:sp>
        <p:nvSpPr>
          <p:cNvPr id="19" name="Oval 18"/>
          <p:cNvSpPr/>
          <p:nvPr/>
        </p:nvSpPr>
        <p:spPr>
          <a:xfrm>
            <a:off x="821089" y="1816845"/>
            <a:ext cx="886411" cy="7143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400" dirty="0">
                <a:latin typeface="Arial" panose="020B0604020202020204" pitchFamily="34" charset="0"/>
                <a:cs typeface="Arial" panose="020B0604020202020204" pitchFamily="34" charset="0"/>
              </a:rPr>
              <a:t>2</a:t>
            </a:r>
            <a:endParaRPr lang="en-GB" sz="5400" dirty="0">
              <a:latin typeface="Arial" panose="020B0604020202020204" pitchFamily="34" charset="0"/>
              <a:cs typeface="Arial" panose="020B0604020202020204" pitchFamily="34" charset="0"/>
            </a:endParaRPr>
          </a:p>
        </p:txBody>
      </p:sp>
      <p:sp>
        <p:nvSpPr>
          <p:cNvPr id="20" name="Oval 19"/>
          <p:cNvSpPr/>
          <p:nvPr/>
        </p:nvSpPr>
        <p:spPr>
          <a:xfrm>
            <a:off x="821088" y="2614903"/>
            <a:ext cx="886411" cy="7143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400" dirty="0">
                <a:latin typeface="Arial" panose="020B0604020202020204" pitchFamily="34" charset="0"/>
                <a:cs typeface="Arial" panose="020B0604020202020204" pitchFamily="34" charset="0"/>
              </a:rPr>
              <a:t>3</a:t>
            </a:r>
            <a:endParaRPr lang="en-GB" sz="5400" dirty="0">
              <a:latin typeface="Arial" panose="020B0604020202020204" pitchFamily="34" charset="0"/>
              <a:cs typeface="Arial" panose="020B0604020202020204" pitchFamily="34" charset="0"/>
            </a:endParaRPr>
          </a:p>
        </p:txBody>
      </p:sp>
      <p:sp>
        <p:nvSpPr>
          <p:cNvPr id="21" name="Oval 20"/>
          <p:cNvSpPr/>
          <p:nvPr/>
        </p:nvSpPr>
        <p:spPr>
          <a:xfrm>
            <a:off x="858411" y="995458"/>
            <a:ext cx="886411" cy="7143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400" dirty="0">
                <a:latin typeface="Arial" panose="020B0604020202020204" pitchFamily="34" charset="0"/>
                <a:cs typeface="Arial" panose="020B0604020202020204" pitchFamily="34" charset="0"/>
              </a:rPr>
              <a:t>1</a:t>
            </a:r>
            <a:endParaRPr lang="en-GB" sz="5400" dirty="0">
              <a:latin typeface="Arial" panose="020B0604020202020204" pitchFamily="34" charset="0"/>
              <a:cs typeface="Arial" panose="020B0604020202020204" pitchFamily="34" charset="0"/>
            </a:endParaRPr>
          </a:p>
        </p:txBody>
      </p:sp>
      <p:sp>
        <p:nvSpPr>
          <p:cNvPr id="22" name="Oval 21"/>
          <p:cNvSpPr/>
          <p:nvPr/>
        </p:nvSpPr>
        <p:spPr>
          <a:xfrm>
            <a:off x="821088" y="3431041"/>
            <a:ext cx="886411" cy="7143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400" dirty="0">
                <a:latin typeface="Arial" panose="020B0604020202020204" pitchFamily="34" charset="0"/>
                <a:cs typeface="Arial" panose="020B0604020202020204" pitchFamily="34" charset="0"/>
              </a:rPr>
              <a:t>4</a:t>
            </a:r>
            <a:endParaRPr lang="en-GB" sz="5400" dirty="0">
              <a:latin typeface="Arial" panose="020B0604020202020204" pitchFamily="34" charset="0"/>
              <a:cs typeface="Arial" panose="020B0604020202020204" pitchFamily="34" charset="0"/>
            </a:endParaRPr>
          </a:p>
        </p:txBody>
      </p:sp>
      <p:sp>
        <p:nvSpPr>
          <p:cNvPr id="23" name="Oval 22"/>
          <p:cNvSpPr/>
          <p:nvPr/>
        </p:nvSpPr>
        <p:spPr>
          <a:xfrm>
            <a:off x="821087" y="4226768"/>
            <a:ext cx="886411" cy="7143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400" dirty="0">
                <a:latin typeface="Arial" panose="020B0604020202020204" pitchFamily="34" charset="0"/>
                <a:cs typeface="Arial" panose="020B0604020202020204" pitchFamily="34" charset="0"/>
              </a:rPr>
              <a:t>5</a:t>
            </a:r>
            <a:endParaRPr lang="en-GB" sz="5400" dirty="0">
              <a:latin typeface="Arial" panose="020B0604020202020204" pitchFamily="34" charset="0"/>
              <a:cs typeface="Arial" panose="020B0604020202020204" pitchFamily="34" charset="0"/>
            </a:endParaRPr>
          </a:p>
        </p:txBody>
      </p:sp>
      <p:sp>
        <p:nvSpPr>
          <p:cNvPr id="24" name="Oval 23"/>
          <p:cNvSpPr/>
          <p:nvPr/>
        </p:nvSpPr>
        <p:spPr>
          <a:xfrm>
            <a:off x="821086" y="5019577"/>
            <a:ext cx="886411" cy="7143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400" dirty="0">
                <a:latin typeface="Arial" panose="020B0604020202020204" pitchFamily="34" charset="0"/>
                <a:cs typeface="Arial" panose="020B0604020202020204" pitchFamily="34" charset="0"/>
              </a:rPr>
              <a:t>6</a:t>
            </a:r>
            <a:endParaRPr lang="en-GB" sz="5400" dirty="0">
              <a:latin typeface="Arial" panose="020B0604020202020204" pitchFamily="34" charset="0"/>
              <a:cs typeface="Arial" panose="020B0604020202020204" pitchFamily="34" charset="0"/>
            </a:endParaRPr>
          </a:p>
        </p:txBody>
      </p:sp>
      <p:sp>
        <p:nvSpPr>
          <p:cNvPr id="25" name="Oval 24"/>
          <p:cNvSpPr/>
          <p:nvPr/>
        </p:nvSpPr>
        <p:spPr>
          <a:xfrm>
            <a:off x="821085" y="5840964"/>
            <a:ext cx="886411" cy="7143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400" dirty="0">
                <a:latin typeface="Arial" panose="020B0604020202020204" pitchFamily="34" charset="0"/>
                <a:cs typeface="Arial" panose="020B0604020202020204" pitchFamily="34" charset="0"/>
              </a:rPr>
              <a:t>7</a:t>
            </a:r>
            <a:endParaRPr lang="en-GB" sz="5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7835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1" y="0"/>
            <a:ext cx="12192000" cy="55983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sz="2400" b="1" dirty="0">
                <a:latin typeface="Arial" panose="020B0604020202020204" pitchFamily="34" charset="0"/>
                <a:cs typeface="Arial" panose="020B0604020202020204" pitchFamily="34" charset="0"/>
              </a:rPr>
              <a:t>1-</a:t>
            </a:r>
            <a:r>
              <a:rPr lang="en-GB" sz="2400" b="1" dirty="0">
                <a:latin typeface="Arial" panose="020B0604020202020204" pitchFamily="34" charset="0"/>
                <a:cs typeface="Arial" panose="020B0604020202020204" pitchFamily="34" charset="0"/>
              </a:rPr>
              <a:t>Rationale for the study, Framework and Deliverables </a:t>
            </a:r>
            <a:r>
              <a:rPr lang="fr-FR" sz="2400" b="1" dirty="0">
                <a:latin typeface="Arial" panose="020B0604020202020204" pitchFamily="34" charset="0"/>
                <a:cs typeface="Arial" panose="020B0604020202020204" pitchFamily="34" charset="0"/>
              </a:rPr>
              <a:t>(1/4)</a:t>
            </a:r>
            <a:endParaRPr lang="en-GB" sz="2400" b="1" dirty="0">
              <a:latin typeface="Arial" panose="020B0604020202020204" pitchFamily="34" charset="0"/>
              <a:cs typeface="Arial" panose="020B0604020202020204" pitchFamily="34" charset="0"/>
            </a:endParaRPr>
          </a:p>
        </p:txBody>
      </p:sp>
      <p:pic>
        <p:nvPicPr>
          <p:cNvPr id="29" name="Picture 28"/>
          <p:cNvPicPr>
            <a:picLocks noChangeAspect="1"/>
          </p:cNvPicPr>
          <p:nvPr/>
        </p:nvPicPr>
        <p:blipFill>
          <a:blip r:embed="rId2"/>
          <a:stretch>
            <a:fillRect/>
          </a:stretch>
        </p:blipFill>
        <p:spPr>
          <a:xfrm>
            <a:off x="-631391" y="2262247"/>
            <a:ext cx="6276480" cy="3319405"/>
          </a:xfrm>
          <a:prstGeom prst="rect">
            <a:avLst/>
          </a:prstGeom>
        </p:spPr>
      </p:pic>
      <p:sp>
        <p:nvSpPr>
          <p:cNvPr id="32" name="Rectangle 31"/>
          <p:cNvSpPr/>
          <p:nvPr/>
        </p:nvSpPr>
        <p:spPr>
          <a:xfrm>
            <a:off x="267305" y="5474544"/>
            <a:ext cx="4020226" cy="373757"/>
          </a:xfrm>
          <a:prstGeom prst="rect">
            <a:avLst/>
          </a:prstGeom>
        </p:spPr>
        <p:txBody>
          <a:bodyPr wrap="square">
            <a:spAutoFit/>
          </a:bodyPr>
          <a:lstStyle/>
          <a:p>
            <a:pPr algn="ctr">
              <a:lnSpc>
                <a:spcPct val="107000"/>
              </a:lnSpc>
            </a:pPr>
            <a:r>
              <a:rPr lang="en-GB" b="1" dirty="0">
                <a:solidFill>
                  <a:schemeClr val="accent2"/>
                </a:solidFill>
                <a:latin typeface="AdvTTa9c1b374"/>
                <a:ea typeface="Calibri" panose="020F0502020204030204" pitchFamily="34" charset="0"/>
                <a:cs typeface="AdvTTa9c1b374"/>
              </a:rPr>
              <a:t>From </a:t>
            </a:r>
            <a:r>
              <a:rPr lang="en-GB" b="1" dirty="0" err="1">
                <a:solidFill>
                  <a:schemeClr val="accent2"/>
                </a:solidFill>
                <a:latin typeface="AdvTTa9c1b374"/>
                <a:ea typeface="Calibri" panose="020F0502020204030204" pitchFamily="34" charset="0"/>
                <a:cs typeface="AdvTTa9c1b374"/>
              </a:rPr>
              <a:t>Polidoro</a:t>
            </a:r>
            <a:r>
              <a:rPr lang="en-GB" b="1" dirty="0">
                <a:solidFill>
                  <a:schemeClr val="accent2"/>
                </a:solidFill>
                <a:latin typeface="AdvTTa9c1b374"/>
                <a:ea typeface="Calibri" panose="020F0502020204030204" pitchFamily="34" charset="0"/>
                <a:cs typeface="AdvTTa9c1b374"/>
              </a:rPr>
              <a:t> et al. (2017) </a:t>
            </a:r>
            <a:endParaRPr lang="en-GB" b="1" dirty="0">
              <a:solidFill>
                <a:schemeClr val="accent2"/>
              </a:solidFill>
            </a:endParaRPr>
          </a:p>
        </p:txBody>
      </p:sp>
      <p:grpSp>
        <p:nvGrpSpPr>
          <p:cNvPr id="2" name="Group 1"/>
          <p:cNvGrpSpPr/>
          <p:nvPr/>
        </p:nvGrpSpPr>
        <p:grpSpPr>
          <a:xfrm>
            <a:off x="5001208" y="1746747"/>
            <a:ext cx="7109927" cy="4741960"/>
            <a:chOff x="4474627" y="1545492"/>
            <a:chExt cx="7189987" cy="4698697"/>
          </a:xfrm>
        </p:grpSpPr>
        <p:grpSp>
          <p:nvGrpSpPr>
            <p:cNvPr id="9" name="Group 8"/>
            <p:cNvGrpSpPr/>
            <p:nvPr/>
          </p:nvGrpSpPr>
          <p:grpSpPr>
            <a:xfrm>
              <a:off x="4832484" y="1545492"/>
              <a:ext cx="6832130" cy="4698697"/>
              <a:chOff x="143787" y="1002034"/>
              <a:chExt cx="8483824" cy="6827169"/>
            </a:xfrm>
          </p:grpSpPr>
          <p:sp>
            <p:nvSpPr>
              <p:cNvPr id="11" name="Right Arrow 10"/>
              <p:cNvSpPr/>
              <p:nvPr/>
            </p:nvSpPr>
            <p:spPr>
              <a:xfrm rot="19124179">
                <a:off x="2994290" y="4818580"/>
                <a:ext cx="975036" cy="480446"/>
              </a:xfrm>
              <a:prstGeom prst="rightArrow">
                <a:avLst>
                  <a:gd name="adj1" fmla="val 52858"/>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 name="Group 11"/>
              <p:cNvGrpSpPr/>
              <p:nvPr/>
            </p:nvGrpSpPr>
            <p:grpSpPr>
              <a:xfrm>
                <a:off x="143787" y="1002034"/>
                <a:ext cx="8483824" cy="6827169"/>
                <a:chOff x="103146" y="1092248"/>
                <a:chExt cx="8483824" cy="6827169"/>
              </a:xfrm>
            </p:grpSpPr>
            <p:sp>
              <p:nvSpPr>
                <p:cNvPr id="13" name="Oval 12"/>
                <p:cNvSpPr/>
                <p:nvPr/>
              </p:nvSpPr>
              <p:spPr>
                <a:xfrm>
                  <a:off x="103146" y="1512277"/>
                  <a:ext cx="2741360" cy="145952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latin typeface="Arial" panose="020B0604020202020204" pitchFamily="34" charset="0"/>
                      <a:cs typeface="Arial" panose="020B0604020202020204" pitchFamily="34" charset="0"/>
                    </a:rPr>
                    <a:t>Climate</a:t>
                  </a:r>
                  <a:r>
                    <a:rPr lang="fr-FR" sz="2000" b="1" dirty="0">
                      <a:latin typeface="Arial" panose="020B0604020202020204" pitchFamily="34" charset="0"/>
                      <a:cs typeface="Arial" panose="020B0604020202020204" pitchFamily="34" charset="0"/>
                    </a:rPr>
                    <a:t> Change</a:t>
                  </a:r>
                  <a:endParaRPr lang="en-GB" sz="2000" b="1" dirty="0">
                    <a:latin typeface="Arial" panose="020B0604020202020204" pitchFamily="34" charset="0"/>
                    <a:cs typeface="Arial" panose="020B0604020202020204" pitchFamily="34" charset="0"/>
                  </a:endParaRPr>
                </a:p>
              </p:txBody>
            </p:sp>
            <p:sp>
              <p:nvSpPr>
                <p:cNvPr id="14" name="Oval 13"/>
                <p:cNvSpPr/>
                <p:nvPr/>
              </p:nvSpPr>
              <p:spPr>
                <a:xfrm>
                  <a:off x="2745788" y="1092248"/>
                  <a:ext cx="2794282" cy="17740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latin typeface="Arial" panose="020B0604020202020204" pitchFamily="34" charset="0"/>
                      <a:cs typeface="Arial" panose="020B0604020202020204" pitchFamily="34" charset="0"/>
                    </a:rPr>
                    <a:t>Pollution</a:t>
                  </a:r>
                  <a:endParaRPr lang="en-GB" sz="2000" b="1" dirty="0">
                    <a:latin typeface="Arial" panose="020B0604020202020204" pitchFamily="34" charset="0"/>
                    <a:cs typeface="Arial" panose="020B0604020202020204" pitchFamily="34" charset="0"/>
                  </a:endParaRPr>
                </a:p>
              </p:txBody>
            </p:sp>
            <p:sp>
              <p:nvSpPr>
                <p:cNvPr id="15" name="Oval 14"/>
                <p:cNvSpPr/>
                <p:nvPr/>
              </p:nvSpPr>
              <p:spPr>
                <a:xfrm>
                  <a:off x="5540069" y="1152508"/>
                  <a:ext cx="3046901" cy="17587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latin typeface="Arial" panose="020B0604020202020204" pitchFamily="34" charset="0"/>
                      <a:cs typeface="Arial" panose="020B0604020202020204" pitchFamily="34" charset="0"/>
                    </a:rPr>
                    <a:t>Habitat degradation and loss</a:t>
                  </a:r>
                </a:p>
              </p:txBody>
            </p:sp>
            <p:sp>
              <p:nvSpPr>
                <p:cNvPr id="18" name="Oval 17"/>
                <p:cNvSpPr/>
                <p:nvPr/>
              </p:nvSpPr>
              <p:spPr>
                <a:xfrm>
                  <a:off x="4868368" y="5537126"/>
                  <a:ext cx="3568246" cy="23822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latin typeface="Arial" panose="020B0604020202020204" pitchFamily="34" charset="0"/>
                      <a:cs typeface="Arial" panose="020B0604020202020204" pitchFamily="34" charset="0"/>
                    </a:rPr>
                    <a:t>Inadequate policy responses, legislation and enforcement</a:t>
                  </a:r>
                </a:p>
              </p:txBody>
            </p:sp>
            <p:sp>
              <p:nvSpPr>
                <p:cNvPr id="19" name="Rounded Rectangle 18"/>
                <p:cNvSpPr/>
                <p:nvPr/>
              </p:nvSpPr>
              <p:spPr>
                <a:xfrm>
                  <a:off x="2899790" y="3323526"/>
                  <a:ext cx="2927961" cy="132744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2000" b="1" dirty="0">
                      <a:latin typeface="Arial" panose="020B0604020202020204" pitchFamily="34" charset="0"/>
                      <a:cs typeface="Arial" panose="020B0604020202020204" pitchFamily="34" charset="0"/>
                    </a:rPr>
                    <a:t>THREATS TO MARINE BIODIVERSITY </a:t>
                  </a:r>
                </a:p>
              </p:txBody>
            </p:sp>
            <p:sp>
              <p:nvSpPr>
                <p:cNvPr id="20" name="Right Arrow 19"/>
                <p:cNvSpPr/>
                <p:nvPr/>
              </p:nvSpPr>
              <p:spPr>
                <a:xfrm rot="5400000">
                  <a:off x="4170546" y="2904453"/>
                  <a:ext cx="416048" cy="467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ight Arrow 20"/>
                <p:cNvSpPr/>
                <p:nvPr/>
              </p:nvSpPr>
              <p:spPr>
                <a:xfrm rot="1473889">
                  <a:off x="2157188" y="3090734"/>
                  <a:ext cx="744181" cy="467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ight Arrow 22"/>
                <p:cNvSpPr/>
                <p:nvPr/>
              </p:nvSpPr>
              <p:spPr>
                <a:xfrm rot="9412095">
                  <a:off x="5858349" y="3033162"/>
                  <a:ext cx="660088" cy="467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ight Arrow 23"/>
                <p:cNvSpPr/>
                <p:nvPr/>
              </p:nvSpPr>
              <p:spPr>
                <a:xfrm rot="12940082">
                  <a:off x="4991283" y="4920779"/>
                  <a:ext cx="1063274" cy="5130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28" name="Oval 27"/>
            <p:cNvSpPr/>
            <p:nvPr/>
          </p:nvSpPr>
          <p:spPr>
            <a:xfrm>
              <a:off x="4474627" y="4463179"/>
              <a:ext cx="3242747" cy="17810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latin typeface="Arial" panose="020B0604020202020204" pitchFamily="34" charset="0"/>
                  <a:cs typeface="Arial" panose="020B0604020202020204" pitchFamily="34" charset="0"/>
                </a:rPr>
                <a:t>Illegal, Unreported and Unregulated (IUU) Fishing &amp; Weak MCS capacity</a:t>
              </a:r>
            </a:p>
          </p:txBody>
        </p:sp>
      </p:grpSp>
      <p:sp>
        <p:nvSpPr>
          <p:cNvPr id="3" name="Rectangle 2"/>
          <p:cNvSpPr/>
          <p:nvPr/>
        </p:nvSpPr>
        <p:spPr>
          <a:xfrm>
            <a:off x="121383" y="1288930"/>
            <a:ext cx="5286625" cy="915635"/>
          </a:xfrm>
          <a:prstGeom prst="rect">
            <a:avLst/>
          </a:prstGeom>
        </p:spPr>
        <p:txBody>
          <a:bodyPr wrap="square">
            <a:spAutoFit/>
          </a:bodyPr>
          <a:lstStyle/>
          <a:p>
            <a:pPr algn="ctr">
              <a:lnSpc>
                <a:spcPct val="107000"/>
              </a:lnSpc>
              <a:spcAft>
                <a:spcPts val="0"/>
              </a:spcAft>
            </a:pPr>
            <a:r>
              <a:rPr lang="en-GB" b="1" dirty="0">
                <a:solidFill>
                  <a:schemeClr val="accent1"/>
                </a:solidFill>
                <a:latin typeface="AdvTTa9c1b374"/>
                <a:ea typeface="Calibri" panose="020F0502020204030204" pitchFamily="34" charset="0"/>
                <a:cs typeface="AdvTTa9c1b374"/>
              </a:rPr>
              <a:t>ECA: Eastern Central</a:t>
            </a:r>
            <a:r>
              <a:rPr lang="en-GB" sz="3200" b="1" dirty="0">
                <a:solidFill>
                  <a:schemeClr val="accent1"/>
                </a:solidFill>
                <a:latin typeface="Calibri" panose="020F0502020204030204" pitchFamily="34" charset="0"/>
                <a:ea typeface="Calibri" panose="020F0502020204030204" pitchFamily="34" charset="0"/>
                <a:cs typeface="Arial" panose="020B0604020202020204" pitchFamily="34" charset="0"/>
              </a:rPr>
              <a:t> </a:t>
            </a:r>
            <a:r>
              <a:rPr lang="en-GB" b="1" dirty="0">
                <a:solidFill>
                  <a:schemeClr val="accent1"/>
                </a:solidFill>
                <a:latin typeface="AdvTTa9c1b374"/>
                <a:ea typeface="Calibri" panose="020F0502020204030204" pitchFamily="34" charset="0"/>
                <a:cs typeface="AdvTTa9c1b374"/>
              </a:rPr>
              <a:t>Atlantic (West and Central Africa)</a:t>
            </a:r>
            <a:endParaRPr lang="en-GB" b="1" dirty="0">
              <a:solidFill>
                <a:schemeClr val="accent1"/>
              </a:solidFill>
            </a:endParaRPr>
          </a:p>
        </p:txBody>
      </p:sp>
      <p:sp>
        <p:nvSpPr>
          <p:cNvPr id="4" name="Down Arrow Callout 3"/>
          <p:cNvSpPr/>
          <p:nvPr/>
        </p:nvSpPr>
        <p:spPr>
          <a:xfrm>
            <a:off x="461596" y="2895677"/>
            <a:ext cx="2621903" cy="391704"/>
          </a:xfrm>
          <a:prstGeom prst="downArrowCallou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b="1" dirty="0">
                <a:solidFill>
                  <a:schemeClr val="bg1"/>
                </a:solidFill>
                <a:latin typeface="Arial" panose="020B0604020202020204" pitchFamily="34" charset="0"/>
                <a:cs typeface="Arial" panose="020B0604020202020204" pitchFamily="34" charset="0"/>
              </a:rPr>
              <a:t>145 </a:t>
            </a:r>
            <a:r>
              <a:rPr lang="fr-FR" b="1" dirty="0" err="1">
                <a:solidFill>
                  <a:schemeClr val="bg1"/>
                </a:solidFill>
                <a:latin typeface="Arial" panose="020B0604020202020204" pitchFamily="34" charset="0"/>
                <a:cs typeface="Arial" panose="020B0604020202020204" pitchFamily="34" charset="0"/>
              </a:rPr>
              <a:t>species</a:t>
            </a:r>
            <a:endParaRPr lang="en-GB"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1291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 grpId="0"/>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1" y="0"/>
            <a:ext cx="12192000" cy="55983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sz="2400" b="1" dirty="0">
                <a:latin typeface="Arial" panose="020B0604020202020204" pitchFamily="34" charset="0"/>
                <a:cs typeface="Arial" panose="020B0604020202020204" pitchFamily="34" charset="0"/>
              </a:rPr>
              <a:t>1-</a:t>
            </a:r>
            <a:r>
              <a:rPr lang="en-GB" sz="2400" b="1" dirty="0">
                <a:latin typeface="Arial" panose="020B0604020202020204" pitchFamily="34" charset="0"/>
                <a:cs typeface="Arial" panose="020B0604020202020204" pitchFamily="34" charset="0"/>
              </a:rPr>
              <a:t>Rationale for the study, Framework and </a:t>
            </a:r>
            <a:r>
              <a:rPr lang="en-GB" sz="2400" b="1" dirty="0" err="1">
                <a:latin typeface="Arial" panose="020B0604020202020204" pitchFamily="34" charset="0"/>
                <a:cs typeface="Arial" panose="020B0604020202020204" pitchFamily="34" charset="0"/>
              </a:rPr>
              <a:t>Delivrables</a:t>
            </a:r>
            <a:r>
              <a:rPr lang="en-GB" sz="2400" b="1" dirty="0">
                <a:latin typeface="Arial" panose="020B0604020202020204" pitchFamily="34" charset="0"/>
                <a:cs typeface="Arial" panose="020B0604020202020204" pitchFamily="34" charset="0"/>
              </a:rPr>
              <a:t> </a:t>
            </a:r>
            <a:r>
              <a:rPr lang="fr-FR" sz="2400" b="1" dirty="0">
                <a:latin typeface="Arial" panose="020B0604020202020204" pitchFamily="34" charset="0"/>
                <a:cs typeface="Arial" panose="020B0604020202020204" pitchFamily="34" charset="0"/>
              </a:rPr>
              <a:t>(2/4)</a:t>
            </a:r>
            <a:endParaRPr lang="en-GB" sz="2400" b="1" dirty="0">
              <a:latin typeface="Arial" panose="020B0604020202020204" pitchFamily="34" charset="0"/>
              <a:cs typeface="Arial" panose="020B0604020202020204" pitchFamily="34" charset="0"/>
            </a:endParaRPr>
          </a:p>
        </p:txBody>
      </p:sp>
      <p:sp>
        <p:nvSpPr>
          <p:cNvPr id="2" name="Rectangle 1"/>
          <p:cNvSpPr/>
          <p:nvPr/>
        </p:nvSpPr>
        <p:spPr>
          <a:xfrm>
            <a:off x="292360" y="754300"/>
            <a:ext cx="4649754" cy="1631216"/>
          </a:xfrm>
          <a:prstGeom prst="rect">
            <a:avLst/>
          </a:prstGeom>
        </p:spPr>
        <p:txBody>
          <a:bodyPr wrap="square">
            <a:spAutoFit/>
          </a:bodyPr>
          <a:lstStyle/>
          <a:p>
            <a:pPr algn="ctr"/>
            <a:r>
              <a:rPr lang="en-GB" sz="2000" b="1" dirty="0">
                <a:latin typeface="Arial" panose="020B0604020202020204" pitchFamily="34" charset="0"/>
                <a:ea typeface="Calibri" panose="020F0502020204030204" pitchFamily="34" charset="0"/>
                <a:cs typeface="Arial" panose="020B0604020202020204" pitchFamily="34" charset="0"/>
              </a:rPr>
              <a:t>The creation of MPAs: an important tool for the conservation of coastal, marine and fishery resources from human-induced threats (</a:t>
            </a:r>
            <a:r>
              <a:rPr lang="en-GB" sz="2000" b="1" dirty="0" err="1">
                <a:latin typeface="Arial" panose="020B0604020202020204" pitchFamily="34" charset="0"/>
                <a:ea typeface="Calibri" panose="020F0502020204030204" pitchFamily="34" charset="0"/>
                <a:cs typeface="Arial" panose="020B0604020202020204" pitchFamily="34" charset="0"/>
              </a:rPr>
              <a:t>Sumaila</a:t>
            </a:r>
            <a:r>
              <a:rPr lang="en-GB" sz="2000" b="1" dirty="0">
                <a:latin typeface="Arial" panose="020B0604020202020204" pitchFamily="34" charset="0"/>
                <a:ea typeface="Calibri" panose="020F0502020204030204" pitchFamily="34" charset="0"/>
                <a:cs typeface="Arial" panose="020B0604020202020204" pitchFamily="34" charset="0"/>
              </a:rPr>
              <a:t> et al., 2007; </a:t>
            </a:r>
            <a:r>
              <a:rPr lang="en-GB" sz="2000" b="1" dirty="0" err="1">
                <a:latin typeface="Arial" panose="020B0604020202020204" pitchFamily="34" charset="0"/>
                <a:ea typeface="Calibri" panose="020F0502020204030204" pitchFamily="34" charset="0"/>
                <a:cs typeface="Arial" panose="020B0604020202020204" pitchFamily="34" charset="0"/>
              </a:rPr>
              <a:t>Maestroa</a:t>
            </a:r>
            <a:r>
              <a:rPr lang="en-GB" sz="2000" b="1" dirty="0">
                <a:latin typeface="Arial" panose="020B0604020202020204" pitchFamily="34" charset="0"/>
                <a:ea typeface="Calibri" panose="020F0502020204030204" pitchFamily="34" charset="0"/>
                <a:cs typeface="Arial" panose="020B0604020202020204" pitchFamily="34" charset="0"/>
              </a:rPr>
              <a:t> et al., 2019)</a:t>
            </a:r>
            <a:endParaRPr lang="en-GB" sz="2000" b="1" dirty="0">
              <a:solidFill>
                <a:schemeClr val="accent1"/>
              </a:solidFill>
              <a:latin typeface="Arial" panose="020B0604020202020204" pitchFamily="34" charset="0"/>
              <a:cs typeface="Arial" panose="020B0604020202020204" pitchFamily="34" charset="0"/>
            </a:endParaRPr>
          </a:p>
        </p:txBody>
      </p:sp>
      <p:sp>
        <p:nvSpPr>
          <p:cNvPr id="3" name="Rectangle 2"/>
          <p:cNvSpPr/>
          <p:nvPr/>
        </p:nvSpPr>
        <p:spPr>
          <a:xfrm>
            <a:off x="1" y="2519265"/>
            <a:ext cx="5234472" cy="1015663"/>
          </a:xfrm>
          <a:prstGeom prst="rect">
            <a:avLst/>
          </a:prstGeom>
        </p:spPr>
        <p:txBody>
          <a:bodyPr wrap="square">
            <a:spAutoFit/>
          </a:bodyPr>
          <a:lstStyle/>
          <a:p>
            <a:pPr algn="ctr"/>
            <a:r>
              <a:rPr lang="en-GB" sz="2000" b="1" dirty="0">
                <a:latin typeface="Arial" panose="020B0604020202020204" pitchFamily="34" charset="0"/>
                <a:ea typeface="Calibri" panose="020F0502020204030204" pitchFamily="34" charset="0"/>
                <a:cs typeface="Arial" panose="020B0604020202020204" pitchFamily="34" charset="0"/>
              </a:rPr>
              <a:t>MPAs have been established in various parts of the world </a:t>
            </a:r>
            <a:r>
              <a:rPr lang="en-GB" sz="2000" b="1" dirty="0">
                <a:solidFill>
                  <a:schemeClr val="accent1"/>
                </a:solidFill>
                <a:latin typeface="Arial" panose="020B0604020202020204" pitchFamily="34" charset="0"/>
                <a:ea typeface="Calibri" panose="020F0502020204030204" pitchFamily="34" charset="0"/>
                <a:cs typeface="Arial" panose="020B0604020202020204" pitchFamily="34" charset="0"/>
              </a:rPr>
              <a:t>including Africa </a:t>
            </a:r>
            <a:r>
              <a:rPr lang="en-GB" sz="2000" b="1" dirty="0">
                <a:latin typeface="Arial" panose="020B0604020202020204" pitchFamily="34" charset="0"/>
                <a:ea typeface="Calibri" panose="020F0502020204030204" pitchFamily="34" charset="0"/>
                <a:cs typeface="Arial" panose="020B0604020202020204" pitchFamily="34" charset="0"/>
              </a:rPr>
              <a:t>(</a:t>
            </a:r>
            <a:r>
              <a:rPr lang="en-GB" sz="2000" b="1" dirty="0" err="1">
                <a:latin typeface="Arial" panose="020B0604020202020204" pitchFamily="34" charset="0"/>
                <a:ea typeface="Calibri" panose="020F0502020204030204" pitchFamily="34" charset="0"/>
                <a:cs typeface="Arial" panose="020B0604020202020204" pitchFamily="34" charset="0"/>
              </a:rPr>
              <a:t>Maestroa</a:t>
            </a:r>
            <a:r>
              <a:rPr lang="en-GB" sz="2000" b="1" dirty="0">
                <a:latin typeface="Arial" panose="020B0604020202020204" pitchFamily="34" charset="0"/>
                <a:ea typeface="Calibri" panose="020F0502020204030204" pitchFamily="34" charset="0"/>
                <a:cs typeface="Arial" panose="020B0604020202020204" pitchFamily="34" charset="0"/>
              </a:rPr>
              <a:t> et al., 2019)</a:t>
            </a:r>
            <a:endParaRPr lang="en-GB" sz="2000" b="1" dirty="0">
              <a:latin typeface="Arial" panose="020B0604020202020204" pitchFamily="34" charset="0"/>
              <a:cs typeface="Arial" panose="020B0604020202020204" pitchFamily="34" charset="0"/>
            </a:endParaRPr>
          </a:p>
        </p:txBody>
      </p:sp>
      <p:sp>
        <p:nvSpPr>
          <p:cNvPr id="4" name="Rectangle 3"/>
          <p:cNvSpPr/>
          <p:nvPr/>
        </p:nvSpPr>
        <p:spPr>
          <a:xfrm>
            <a:off x="0" y="3776044"/>
            <a:ext cx="5460426" cy="1200329"/>
          </a:xfrm>
          <a:prstGeom prst="rect">
            <a:avLst/>
          </a:prstGeom>
        </p:spPr>
        <p:txBody>
          <a:bodyPr wrap="square">
            <a:spAutoFit/>
          </a:bodyPr>
          <a:lstStyle/>
          <a:p>
            <a:pPr algn="ctr"/>
            <a:r>
              <a:rPr lang="en-GB" b="1" dirty="0">
                <a:latin typeface="Arial" panose="020B0604020202020204" pitchFamily="34" charset="0"/>
                <a:ea typeface="Calibri" panose="020F0502020204030204" pitchFamily="34" charset="0"/>
                <a:cs typeface="Arial" panose="020B0604020202020204" pitchFamily="34" charset="0"/>
              </a:rPr>
              <a:t>In West, Central and Northern Africa, the implementation of the few MPAs established within EEZs in coastal counties </a:t>
            </a:r>
            <a:r>
              <a:rPr lang="en-GB" b="1" dirty="0">
                <a:solidFill>
                  <a:schemeClr val="accent1"/>
                </a:solidFill>
                <a:latin typeface="Arial" panose="020B0604020202020204" pitchFamily="34" charset="0"/>
                <a:ea typeface="Calibri" panose="020F0502020204030204" pitchFamily="34" charset="0"/>
                <a:cs typeface="Arial" panose="020B0604020202020204" pitchFamily="34" charset="0"/>
              </a:rPr>
              <a:t>is limited as noted by AU-IBAR</a:t>
            </a:r>
            <a:endParaRPr lang="en-GB" b="1" dirty="0">
              <a:solidFill>
                <a:schemeClr val="accent1"/>
              </a:solidFill>
              <a:latin typeface="Arial" panose="020B0604020202020204" pitchFamily="34" charset="0"/>
              <a:cs typeface="Arial" panose="020B0604020202020204" pitchFamily="34" charset="0"/>
            </a:endParaRPr>
          </a:p>
        </p:txBody>
      </p:sp>
      <p:pic>
        <p:nvPicPr>
          <p:cNvPr id="12" name="Picture 11" descr="C:\Users\peleb\Dropbox\ACECoR DOCUMENTS\PROPOSALS &amp; PROJECTS\AU-IBAR WITH ALBERTA CONSULTANCY\ALONE PELEBE\IMPLEMENTATION\MAPS\Final\study map (Mauritanian north).jpg"/>
          <p:cNvPicPr/>
          <p:nvPr/>
        </p:nvPicPr>
        <p:blipFill>
          <a:blip r:embed="rId2">
            <a:extLst>
              <a:ext uri="{28A0092B-C50C-407E-A947-70E740481C1C}">
                <a14:useLocalDpi xmlns:a14="http://schemas.microsoft.com/office/drawing/2010/main" val="0"/>
              </a:ext>
            </a:extLst>
          </a:blip>
          <a:srcRect/>
          <a:stretch>
            <a:fillRect/>
          </a:stretch>
        </p:blipFill>
        <p:spPr bwMode="auto">
          <a:xfrm>
            <a:off x="5640272" y="895739"/>
            <a:ext cx="6391470" cy="4800395"/>
          </a:xfrm>
          <a:prstGeom prst="rect">
            <a:avLst/>
          </a:prstGeom>
          <a:noFill/>
          <a:ln>
            <a:noFill/>
          </a:ln>
        </p:spPr>
      </p:pic>
      <p:sp>
        <p:nvSpPr>
          <p:cNvPr id="5" name="Rectangle 4"/>
          <p:cNvSpPr/>
          <p:nvPr/>
        </p:nvSpPr>
        <p:spPr>
          <a:xfrm>
            <a:off x="6096001" y="5806737"/>
            <a:ext cx="5874250" cy="646331"/>
          </a:xfrm>
          <a:prstGeom prst="rect">
            <a:avLst/>
          </a:prstGeom>
        </p:spPr>
        <p:txBody>
          <a:bodyPr wrap="square">
            <a:spAutoFit/>
          </a:bodyPr>
          <a:lstStyle/>
          <a:p>
            <a:pPr algn="ctr"/>
            <a:r>
              <a:rPr lang="fr-FR" b="1" dirty="0" err="1">
                <a:latin typeface="Arial" panose="020B0604020202020204" pitchFamily="34" charset="0"/>
                <a:ea typeface="Calibri" panose="020F0502020204030204" pitchFamily="34" charset="0"/>
                <a:cs typeface="Arial" panose="020B0604020202020204" pitchFamily="34" charset="0"/>
              </a:rPr>
              <a:t>Map</a:t>
            </a:r>
            <a:r>
              <a:rPr lang="fr-FR" b="1" dirty="0">
                <a:latin typeface="Arial" panose="020B0604020202020204" pitchFamily="34" charset="0"/>
                <a:ea typeface="Calibri" panose="020F0502020204030204" pitchFamily="34" charset="0"/>
                <a:cs typeface="Arial" panose="020B0604020202020204" pitchFamily="34" charset="0"/>
              </a:rPr>
              <a:t> of </a:t>
            </a:r>
            <a:r>
              <a:rPr lang="fr-FR" b="1" dirty="0" err="1">
                <a:latin typeface="Arial" panose="020B0604020202020204" pitchFamily="34" charset="0"/>
                <a:ea typeface="Calibri" panose="020F0502020204030204" pitchFamily="34" charset="0"/>
                <a:cs typeface="Arial" panose="020B0604020202020204" pitchFamily="34" charset="0"/>
              </a:rPr>
              <a:t>Africa</a:t>
            </a:r>
            <a:r>
              <a:rPr lang="fr-FR" b="1" dirty="0">
                <a:latin typeface="Arial" panose="020B0604020202020204" pitchFamily="34" charset="0"/>
                <a:ea typeface="Calibri" panose="020F0502020204030204" pitchFamily="34" charset="0"/>
                <a:cs typeface="Arial" panose="020B0604020202020204" pitchFamily="34" charset="0"/>
              </a:rPr>
              <a:t> </a:t>
            </a:r>
            <a:r>
              <a:rPr lang="fr-FR" b="1" dirty="0" err="1">
                <a:latin typeface="Arial" panose="020B0604020202020204" pitchFamily="34" charset="0"/>
                <a:ea typeface="Calibri" panose="020F0502020204030204" pitchFamily="34" charset="0"/>
                <a:cs typeface="Arial" panose="020B0604020202020204" pitchFamily="34" charset="0"/>
              </a:rPr>
              <a:t>including</a:t>
            </a:r>
            <a:r>
              <a:rPr lang="fr-FR" b="1" dirty="0">
                <a:latin typeface="Arial" panose="020B0604020202020204" pitchFamily="34" charset="0"/>
                <a:ea typeface="Calibri" panose="020F0502020204030204" pitchFamily="34" charset="0"/>
                <a:cs typeface="Arial" panose="020B0604020202020204" pitchFamily="34" charset="0"/>
              </a:rPr>
              <a:t> the 25 </a:t>
            </a:r>
            <a:r>
              <a:rPr lang="fr-FR" b="1" dirty="0" err="1">
                <a:latin typeface="Arial" panose="020B0604020202020204" pitchFamily="34" charset="0"/>
                <a:ea typeface="Calibri" panose="020F0502020204030204" pitchFamily="34" charset="0"/>
                <a:cs typeface="Arial" panose="020B0604020202020204" pitchFamily="34" charset="0"/>
              </a:rPr>
              <a:t>coastal</a:t>
            </a:r>
            <a:r>
              <a:rPr lang="fr-FR" b="1" dirty="0">
                <a:latin typeface="Arial" panose="020B0604020202020204" pitchFamily="34" charset="0"/>
                <a:ea typeface="Calibri" panose="020F0502020204030204" pitchFamily="34" charset="0"/>
                <a:cs typeface="Arial" panose="020B0604020202020204" pitchFamily="34" charset="0"/>
              </a:rPr>
              <a:t> countries in the WCN </a:t>
            </a:r>
            <a:r>
              <a:rPr lang="fr-FR" b="1" dirty="0" err="1">
                <a:latin typeface="Arial" panose="020B0604020202020204" pitchFamily="34" charset="0"/>
                <a:ea typeface="Calibri" panose="020F0502020204030204" pitchFamily="34" charset="0"/>
                <a:cs typeface="Arial" panose="020B0604020202020204" pitchFamily="34" charset="0"/>
              </a:rPr>
              <a:t>Africa</a:t>
            </a:r>
            <a:endParaRPr lang="en-GB" b="1" dirty="0">
              <a:latin typeface="Arial" panose="020B0604020202020204" pitchFamily="34" charset="0"/>
              <a:cs typeface="Arial" panose="020B0604020202020204" pitchFamily="34" charset="0"/>
            </a:endParaRPr>
          </a:p>
        </p:txBody>
      </p:sp>
      <p:sp>
        <p:nvSpPr>
          <p:cNvPr id="6" name="Rectangle 5"/>
          <p:cNvSpPr/>
          <p:nvPr/>
        </p:nvSpPr>
        <p:spPr>
          <a:xfrm>
            <a:off x="179846" y="5086343"/>
            <a:ext cx="5460426" cy="1477328"/>
          </a:xfrm>
          <a:prstGeom prst="rect">
            <a:avLst/>
          </a:prstGeom>
        </p:spPr>
        <p:txBody>
          <a:bodyPr wrap="square">
            <a:spAutoFit/>
          </a:bodyPr>
          <a:lstStyle/>
          <a:p>
            <a:pPr algn="ctr">
              <a:spcAft>
                <a:spcPts val="800"/>
              </a:spcAft>
            </a:pPr>
            <a:r>
              <a:rPr lang="en-GB" b="1" dirty="0">
                <a:solidFill>
                  <a:schemeClr val="accent1"/>
                </a:solidFill>
                <a:latin typeface="Arial" panose="020B0604020202020204" pitchFamily="34" charset="0"/>
                <a:ea typeface="Calibri" panose="020F0502020204030204" pitchFamily="34" charset="0"/>
                <a:cs typeface="Arial" panose="020B0604020202020204" pitchFamily="34" charset="0"/>
              </a:rPr>
              <a:t>Study to:  review existing MPAs, document lessons, best practices and formulate guidelines for their sustainable implementation and governance in conservation of aquatic biodiversity resources in the WCN</a:t>
            </a:r>
            <a:endParaRPr lang="en-GB" sz="1600" b="1" dirty="0">
              <a:solidFill>
                <a:schemeClr val="accent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5603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192588" y="2191766"/>
            <a:ext cx="1714851" cy="2425532"/>
          </a:xfrm>
          <a:prstGeom prst="rect">
            <a:avLst/>
          </a:prstGeom>
        </p:spPr>
      </p:pic>
      <p:pic>
        <p:nvPicPr>
          <p:cNvPr id="2" name="Picture 1"/>
          <p:cNvPicPr>
            <a:picLocks noChangeAspect="1"/>
          </p:cNvPicPr>
          <p:nvPr/>
        </p:nvPicPr>
        <p:blipFill>
          <a:blip r:embed="rId3"/>
          <a:stretch>
            <a:fillRect/>
          </a:stretch>
        </p:blipFill>
        <p:spPr>
          <a:xfrm>
            <a:off x="4315721" y="1993775"/>
            <a:ext cx="1806857" cy="2555668"/>
          </a:xfrm>
          <a:prstGeom prst="rect">
            <a:avLst/>
          </a:prstGeom>
        </p:spPr>
      </p:pic>
      <p:pic>
        <p:nvPicPr>
          <p:cNvPr id="5" name="Picture 4"/>
          <p:cNvPicPr/>
          <p:nvPr/>
        </p:nvPicPr>
        <p:blipFill rotWithShape="1">
          <a:blip r:embed="rId4"/>
          <a:srcRect l="33237" t="10000" r="33320" b="6712"/>
          <a:stretch/>
        </p:blipFill>
        <p:spPr bwMode="auto">
          <a:xfrm>
            <a:off x="10564138" y="627542"/>
            <a:ext cx="1446005" cy="2497886"/>
          </a:xfrm>
          <a:prstGeom prst="rect">
            <a:avLst/>
          </a:prstGeom>
          <a:ln>
            <a:noFill/>
          </a:ln>
          <a:extLst>
            <a:ext uri="{53640926-AAD7-44D8-BBD7-CCE9431645EC}">
              <a14:shadowObscured xmlns:a14="http://schemas.microsoft.com/office/drawing/2010/main"/>
            </a:ext>
          </a:extLst>
        </p:spPr>
      </p:pic>
      <p:pic>
        <p:nvPicPr>
          <p:cNvPr id="6" name="Picture 5"/>
          <p:cNvPicPr/>
          <p:nvPr/>
        </p:nvPicPr>
        <p:blipFill rotWithShape="1">
          <a:blip r:embed="rId5"/>
          <a:srcRect l="33238" t="10909" r="33315" b="5989"/>
          <a:stretch/>
        </p:blipFill>
        <p:spPr bwMode="auto">
          <a:xfrm>
            <a:off x="10644208" y="3475410"/>
            <a:ext cx="1446005" cy="2283775"/>
          </a:xfrm>
          <a:prstGeom prst="rect">
            <a:avLst/>
          </a:prstGeom>
          <a:ln>
            <a:noFill/>
          </a:ln>
          <a:extLst>
            <a:ext uri="{53640926-AAD7-44D8-BBD7-CCE9431645EC}">
              <a14:shadowObscured xmlns:a14="http://schemas.microsoft.com/office/drawing/2010/main"/>
            </a:ext>
          </a:extLst>
        </p:spPr>
      </p:pic>
      <p:pic>
        <p:nvPicPr>
          <p:cNvPr id="7" name="Picture 6"/>
          <p:cNvPicPr/>
          <p:nvPr/>
        </p:nvPicPr>
        <p:blipFill rotWithShape="1">
          <a:blip r:embed="rId6"/>
          <a:srcRect l="29873" t="11819" r="34334" b="6718"/>
          <a:stretch/>
        </p:blipFill>
        <p:spPr bwMode="auto">
          <a:xfrm>
            <a:off x="211384" y="4129874"/>
            <a:ext cx="1490197" cy="2130967"/>
          </a:xfrm>
          <a:prstGeom prst="rect">
            <a:avLst/>
          </a:prstGeom>
          <a:ln>
            <a:noFill/>
          </a:ln>
          <a:extLst>
            <a:ext uri="{53640926-AAD7-44D8-BBD7-CCE9431645EC}">
              <a14:shadowObscured xmlns:a14="http://schemas.microsoft.com/office/drawing/2010/main"/>
            </a:ext>
          </a:extLst>
        </p:spPr>
      </p:pic>
      <p:pic>
        <p:nvPicPr>
          <p:cNvPr id="9" name="Picture 8"/>
          <p:cNvPicPr/>
          <p:nvPr/>
        </p:nvPicPr>
        <p:blipFill rotWithShape="1">
          <a:blip r:embed="rId7"/>
          <a:srcRect l="32420" t="10545" r="36468" b="10488"/>
          <a:stretch/>
        </p:blipFill>
        <p:spPr bwMode="auto">
          <a:xfrm>
            <a:off x="255576" y="743501"/>
            <a:ext cx="1533343" cy="1947873"/>
          </a:xfrm>
          <a:prstGeom prst="rect">
            <a:avLst/>
          </a:prstGeom>
          <a:ln>
            <a:noFill/>
          </a:ln>
          <a:extLst>
            <a:ext uri="{53640926-AAD7-44D8-BBD7-CCE9431645EC}">
              <a14:shadowObscured xmlns:a14="http://schemas.microsoft.com/office/drawing/2010/main"/>
            </a:ext>
          </a:extLst>
        </p:spPr>
      </p:pic>
      <p:sp>
        <p:nvSpPr>
          <p:cNvPr id="10" name="Rectangle 9"/>
          <p:cNvSpPr/>
          <p:nvPr/>
        </p:nvSpPr>
        <p:spPr>
          <a:xfrm>
            <a:off x="117392" y="2892667"/>
            <a:ext cx="1702616" cy="11342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latin typeface="Arial" panose="020B0604020202020204" pitchFamily="34" charset="0"/>
                <a:cs typeface="Arial" panose="020B0604020202020204" pitchFamily="34" charset="0"/>
              </a:rPr>
              <a:t>INCEPTION MEETING WITH AU-IBAR</a:t>
            </a:r>
            <a:endParaRPr lang="en-GB" sz="1600" dirty="0">
              <a:latin typeface="Arial" panose="020B0604020202020204" pitchFamily="34" charset="0"/>
              <a:cs typeface="Arial" panose="020B0604020202020204" pitchFamily="34" charset="0"/>
            </a:endParaRPr>
          </a:p>
        </p:txBody>
      </p:sp>
      <p:sp>
        <p:nvSpPr>
          <p:cNvPr id="12" name="Rectangle 11"/>
          <p:cNvSpPr/>
          <p:nvPr/>
        </p:nvSpPr>
        <p:spPr>
          <a:xfrm>
            <a:off x="2325586" y="2268415"/>
            <a:ext cx="1500002" cy="20172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latin typeface="Arial" panose="020B0604020202020204" pitchFamily="34" charset="0"/>
                <a:cs typeface="Arial" panose="020B0604020202020204" pitchFamily="34" charset="0"/>
              </a:rPr>
              <a:t>1.DATA COLLECTION</a:t>
            </a:r>
          </a:p>
          <a:p>
            <a:pPr algn="ctr"/>
            <a:r>
              <a:rPr lang="fr-FR" sz="1600" dirty="0">
                <a:latin typeface="Arial" panose="020B0604020202020204" pitchFamily="34" charset="0"/>
                <a:cs typeface="Arial" panose="020B0604020202020204" pitchFamily="34" charset="0"/>
              </a:rPr>
              <a:t>2. REPORTING</a:t>
            </a:r>
          </a:p>
          <a:p>
            <a:pPr algn="ctr"/>
            <a:endParaRPr lang="fr-FR" dirty="0"/>
          </a:p>
        </p:txBody>
      </p:sp>
      <p:sp>
        <p:nvSpPr>
          <p:cNvPr id="13" name="Right Arrow 12"/>
          <p:cNvSpPr/>
          <p:nvPr/>
        </p:nvSpPr>
        <p:spPr>
          <a:xfrm>
            <a:off x="3896171" y="2962271"/>
            <a:ext cx="398558" cy="7473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6616159" y="2189993"/>
            <a:ext cx="993555" cy="2291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REVIEW </a:t>
            </a:r>
            <a:r>
              <a:rPr lang="fr-FR" sz="1600" dirty="0">
                <a:latin typeface="Arial" panose="020B0604020202020204" pitchFamily="34" charset="0"/>
                <a:cs typeface="Arial" panose="020B0604020202020204" pitchFamily="34" charset="0"/>
              </a:rPr>
              <a:t>BY</a:t>
            </a:r>
          </a:p>
          <a:p>
            <a:pPr algn="ctr"/>
            <a:r>
              <a:rPr lang="fr-FR" sz="1600" dirty="0">
                <a:latin typeface="Arial" panose="020B0604020202020204" pitchFamily="34" charset="0"/>
                <a:cs typeface="Arial" panose="020B0604020202020204" pitchFamily="34" charset="0"/>
              </a:rPr>
              <a:t>AU-IBAR AND CORRECTION MADE</a:t>
            </a:r>
          </a:p>
          <a:p>
            <a:pPr algn="ctr"/>
            <a:endParaRPr lang="fr-FR" dirty="0"/>
          </a:p>
        </p:txBody>
      </p:sp>
      <p:sp>
        <p:nvSpPr>
          <p:cNvPr id="15" name="Right Arrow 14"/>
          <p:cNvSpPr/>
          <p:nvPr/>
        </p:nvSpPr>
        <p:spPr>
          <a:xfrm>
            <a:off x="6168365" y="2962270"/>
            <a:ext cx="398558" cy="7473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ight Arrow 15"/>
          <p:cNvSpPr/>
          <p:nvPr/>
        </p:nvSpPr>
        <p:spPr>
          <a:xfrm>
            <a:off x="7716037" y="2981764"/>
            <a:ext cx="398558" cy="7473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Arrow 16"/>
          <p:cNvSpPr/>
          <p:nvPr/>
        </p:nvSpPr>
        <p:spPr>
          <a:xfrm rot="18859347">
            <a:off x="10042206" y="2471871"/>
            <a:ext cx="499954" cy="3692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ight Arrow 17"/>
          <p:cNvSpPr/>
          <p:nvPr/>
        </p:nvSpPr>
        <p:spPr>
          <a:xfrm rot="2035479">
            <a:off x="10042044" y="3671139"/>
            <a:ext cx="545550" cy="3692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ight Arrow 18"/>
          <p:cNvSpPr/>
          <p:nvPr/>
        </p:nvSpPr>
        <p:spPr>
          <a:xfrm>
            <a:off x="1905178" y="2981764"/>
            <a:ext cx="371172" cy="7561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p:cNvSpPr/>
          <p:nvPr/>
        </p:nvSpPr>
        <p:spPr>
          <a:xfrm>
            <a:off x="4105469" y="4702629"/>
            <a:ext cx="4554853" cy="20685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latin typeface="Arial" panose="020B0604020202020204" pitchFamily="34" charset="0"/>
                <a:cs typeface="Arial" panose="020B0604020202020204" pitchFamily="34" charset="0"/>
              </a:rPr>
              <a:t>APPROVED BY AU-IBAR</a:t>
            </a:r>
          </a:p>
          <a:p>
            <a:pPr algn="ctr"/>
            <a:r>
              <a:rPr lang="fr-FR" b="1" dirty="0">
                <a:latin typeface="Arial" panose="020B0604020202020204" pitchFamily="34" charset="0"/>
                <a:cs typeface="Arial" panose="020B0604020202020204" pitchFamily="34" charset="0"/>
              </a:rPr>
              <a:t>&amp;</a:t>
            </a:r>
            <a:endParaRPr lang="fr-FR" b="1" dirty="0">
              <a:solidFill>
                <a:schemeClr val="bg1"/>
              </a:solidFill>
              <a:latin typeface="Arial" panose="020B0604020202020204" pitchFamily="34" charset="0"/>
              <a:cs typeface="Arial" panose="020B0604020202020204" pitchFamily="34" charset="0"/>
            </a:endParaRPr>
          </a:p>
          <a:p>
            <a:pPr algn="ctr"/>
            <a:r>
              <a:rPr lang="fr-FR" b="1" dirty="0">
                <a:solidFill>
                  <a:schemeClr val="bg1"/>
                </a:solidFill>
                <a:latin typeface="Arial" panose="020B0604020202020204" pitchFamily="34" charset="0"/>
                <a:cs typeface="Arial" panose="020B0604020202020204" pitchFamily="34" charset="0"/>
              </a:rPr>
              <a:t>VALIDATED BY CONTINENTAL </a:t>
            </a:r>
            <a:r>
              <a:rPr lang="fr-FR" b="1" dirty="0">
                <a:latin typeface="Arial" panose="020B0604020202020204" pitchFamily="34" charset="0"/>
                <a:cs typeface="Arial" panose="020B0604020202020204" pitchFamily="34" charset="0"/>
              </a:rPr>
              <a:t>STAKEHOLDERS</a:t>
            </a:r>
            <a:endParaRPr lang="en-GB" b="1" dirty="0">
              <a:latin typeface="Arial" panose="020B0604020202020204" pitchFamily="34" charset="0"/>
              <a:cs typeface="Arial" panose="020B0604020202020204" pitchFamily="34" charset="0"/>
            </a:endParaRPr>
          </a:p>
        </p:txBody>
      </p:sp>
      <p:sp>
        <p:nvSpPr>
          <p:cNvPr id="23" name="Right Arrow 22"/>
          <p:cNvSpPr/>
          <p:nvPr/>
        </p:nvSpPr>
        <p:spPr>
          <a:xfrm rot="7643416">
            <a:off x="8506971" y="4910604"/>
            <a:ext cx="881861" cy="3692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nvSpPr>
        <p:spPr>
          <a:xfrm>
            <a:off x="2334933" y="676979"/>
            <a:ext cx="7450906" cy="10681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latin typeface="Arial" panose="020B0604020202020204" pitchFamily="34" charset="0"/>
                <a:cs typeface="Arial" panose="020B0604020202020204" pitchFamily="34" charset="0"/>
              </a:rPr>
              <a:t>Overall framework  for the study (home-based assignment) and deliverables submitted</a:t>
            </a:r>
          </a:p>
        </p:txBody>
      </p:sp>
      <p:sp>
        <p:nvSpPr>
          <p:cNvPr id="26" name="Rectangle 25"/>
          <p:cNvSpPr/>
          <p:nvPr/>
        </p:nvSpPr>
        <p:spPr>
          <a:xfrm>
            <a:off x="1" y="0"/>
            <a:ext cx="12192000" cy="55983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2400" b="1" dirty="0">
              <a:latin typeface="Arial" panose="020B0604020202020204" pitchFamily="34" charset="0"/>
              <a:cs typeface="Arial" panose="020B0604020202020204" pitchFamily="34" charset="0"/>
            </a:endParaRPr>
          </a:p>
          <a:p>
            <a:pPr algn="ctr"/>
            <a:r>
              <a:rPr lang="fr-FR" sz="2400" b="1" dirty="0">
                <a:latin typeface="Arial" panose="020B0604020202020204" pitchFamily="34" charset="0"/>
                <a:cs typeface="Arial" panose="020B0604020202020204" pitchFamily="34" charset="0"/>
              </a:rPr>
              <a:t>1-</a:t>
            </a:r>
            <a:r>
              <a:rPr lang="en-GB" sz="2400" b="1" dirty="0">
                <a:latin typeface="Arial" panose="020B0604020202020204" pitchFamily="34" charset="0"/>
                <a:cs typeface="Arial" panose="020B0604020202020204" pitchFamily="34" charset="0"/>
              </a:rPr>
              <a:t>Rationale for the study, Framework and </a:t>
            </a:r>
            <a:r>
              <a:rPr lang="en-GB" sz="2400" b="1" dirty="0" err="1">
                <a:latin typeface="Arial" panose="020B0604020202020204" pitchFamily="34" charset="0"/>
                <a:cs typeface="Arial" panose="020B0604020202020204" pitchFamily="34" charset="0"/>
              </a:rPr>
              <a:t>Delivrables</a:t>
            </a:r>
            <a:r>
              <a:rPr lang="en-GB" sz="2400" b="1" dirty="0">
                <a:latin typeface="Arial" panose="020B0604020202020204" pitchFamily="34" charset="0"/>
                <a:cs typeface="Arial" panose="020B0604020202020204" pitchFamily="34" charset="0"/>
              </a:rPr>
              <a:t> </a:t>
            </a:r>
            <a:r>
              <a:rPr lang="fr-FR" sz="2400" b="1" dirty="0">
                <a:latin typeface="Arial" panose="020B0604020202020204" pitchFamily="34" charset="0"/>
                <a:cs typeface="Arial" panose="020B0604020202020204" pitchFamily="34" charset="0"/>
              </a:rPr>
              <a:t>(3/4)</a:t>
            </a:r>
            <a:endParaRPr lang="en-GB" sz="2400" b="1" dirty="0">
              <a:latin typeface="Arial" panose="020B0604020202020204" pitchFamily="34" charset="0"/>
              <a:cs typeface="Arial" panose="020B0604020202020204" pitchFamily="34" charset="0"/>
            </a:endParaRPr>
          </a:p>
          <a:p>
            <a:pPr algn="ctr"/>
            <a:endParaRPr lang="en-GB"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305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1" y="0"/>
            <a:ext cx="12192000" cy="55983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2400" b="1" dirty="0">
              <a:latin typeface="Arial" panose="020B0604020202020204" pitchFamily="34" charset="0"/>
              <a:cs typeface="Arial" panose="020B0604020202020204" pitchFamily="34" charset="0"/>
            </a:endParaRPr>
          </a:p>
          <a:p>
            <a:pPr algn="ctr"/>
            <a:r>
              <a:rPr lang="fr-FR" sz="2400" b="1" dirty="0">
                <a:latin typeface="Arial" panose="020B0604020202020204" pitchFamily="34" charset="0"/>
                <a:cs typeface="Arial" panose="020B0604020202020204" pitchFamily="34" charset="0"/>
              </a:rPr>
              <a:t>1-</a:t>
            </a:r>
            <a:r>
              <a:rPr lang="en-GB" sz="2400" b="1" dirty="0">
                <a:latin typeface="Arial" panose="020B0604020202020204" pitchFamily="34" charset="0"/>
                <a:cs typeface="Arial" panose="020B0604020202020204" pitchFamily="34" charset="0"/>
              </a:rPr>
              <a:t>Rationale for the study, Framework and </a:t>
            </a:r>
            <a:r>
              <a:rPr lang="en-GB" sz="2400" b="1" dirty="0" err="1">
                <a:latin typeface="Arial" panose="020B0604020202020204" pitchFamily="34" charset="0"/>
                <a:cs typeface="Arial" panose="020B0604020202020204" pitchFamily="34" charset="0"/>
              </a:rPr>
              <a:t>Delivrables</a:t>
            </a:r>
            <a:r>
              <a:rPr lang="en-GB" sz="2400" b="1" dirty="0">
                <a:latin typeface="Arial" panose="020B0604020202020204" pitchFamily="34" charset="0"/>
                <a:cs typeface="Arial" panose="020B0604020202020204" pitchFamily="34" charset="0"/>
              </a:rPr>
              <a:t> </a:t>
            </a:r>
            <a:r>
              <a:rPr lang="fr-FR" sz="2400" b="1" dirty="0">
                <a:latin typeface="Arial" panose="020B0604020202020204" pitchFamily="34" charset="0"/>
                <a:cs typeface="Arial" panose="020B0604020202020204" pitchFamily="34" charset="0"/>
              </a:rPr>
              <a:t>(4/4)</a:t>
            </a:r>
            <a:endParaRPr lang="en-GB" sz="2400" b="1" dirty="0">
              <a:latin typeface="Arial" panose="020B0604020202020204" pitchFamily="34" charset="0"/>
              <a:cs typeface="Arial" panose="020B0604020202020204" pitchFamily="34" charset="0"/>
            </a:endParaRPr>
          </a:p>
          <a:p>
            <a:pPr algn="ctr"/>
            <a:endParaRPr lang="en-GB" sz="2400" b="1" dirty="0">
              <a:latin typeface="Arial" panose="020B0604020202020204" pitchFamily="34" charset="0"/>
              <a:cs typeface="Arial" panose="020B0604020202020204" pitchFamily="34" charset="0"/>
            </a:endParaRPr>
          </a:p>
        </p:txBody>
      </p:sp>
      <p:pic>
        <p:nvPicPr>
          <p:cNvPr id="21" name="Picture 20"/>
          <p:cNvPicPr/>
          <p:nvPr/>
        </p:nvPicPr>
        <p:blipFill>
          <a:blip r:embed="rId2"/>
          <a:stretch>
            <a:fillRect/>
          </a:stretch>
        </p:blipFill>
        <p:spPr>
          <a:xfrm>
            <a:off x="519016" y="750843"/>
            <a:ext cx="3544278" cy="2570856"/>
          </a:xfrm>
          <a:prstGeom prst="rect">
            <a:avLst/>
          </a:prstGeom>
        </p:spPr>
      </p:pic>
      <p:pic>
        <p:nvPicPr>
          <p:cNvPr id="24" name="Picture 23"/>
          <p:cNvPicPr/>
          <p:nvPr/>
        </p:nvPicPr>
        <p:blipFill>
          <a:blip r:embed="rId3"/>
          <a:stretch>
            <a:fillRect/>
          </a:stretch>
        </p:blipFill>
        <p:spPr>
          <a:xfrm>
            <a:off x="7421316" y="702453"/>
            <a:ext cx="3766088" cy="2488615"/>
          </a:xfrm>
          <a:prstGeom prst="rect">
            <a:avLst/>
          </a:prstGeom>
        </p:spPr>
      </p:pic>
      <p:pic>
        <p:nvPicPr>
          <p:cNvPr id="27" name="Picture 26"/>
          <p:cNvPicPr/>
          <p:nvPr/>
        </p:nvPicPr>
        <p:blipFill>
          <a:blip r:embed="rId4"/>
          <a:stretch>
            <a:fillRect/>
          </a:stretch>
        </p:blipFill>
        <p:spPr>
          <a:xfrm>
            <a:off x="436530" y="3847190"/>
            <a:ext cx="3626764" cy="2534097"/>
          </a:xfrm>
          <a:prstGeom prst="rect">
            <a:avLst/>
          </a:prstGeom>
        </p:spPr>
      </p:pic>
      <p:pic>
        <p:nvPicPr>
          <p:cNvPr id="28" name="Picture 27"/>
          <p:cNvPicPr/>
          <p:nvPr/>
        </p:nvPicPr>
        <p:blipFill>
          <a:blip r:embed="rId5"/>
          <a:stretch>
            <a:fillRect/>
          </a:stretch>
        </p:blipFill>
        <p:spPr>
          <a:xfrm>
            <a:off x="7425385" y="3592812"/>
            <a:ext cx="3762019" cy="2697104"/>
          </a:xfrm>
          <a:prstGeom prst="rect">
            <a:avLst/>
          </a:prstGeom>
        </p:spPr>
      </p:pic>
      <p:sp>
        <p:nvSpPr>
          <p:cNvPr id="8" name="Rectangle 7"/>
          <p:cNvSpPr/>
          <p:nvPr/>
        </p:nvSpPr>
        <p:spPr>
          <a:xfrm>
            <a:off x="4383646" y="2550348"/>
            <a:ext cx="2614311" cy="2068195"/>
          </a:xfrm>
          <a:prstGeom prst="rect">
            <a:avLst/>
          </a:prstGeom>
        </p:spPr>
        <p:txBody>
          <a:bodyPr wrap="square">
            <a:spAutoFit/>
          </a:bodyPr>
          <a:lstStyle/>
          <a:p>
            <a:pPr algn="ctr">
              <a:lnSpc>
                <a:spcPct val="107000"/>
              </a:lnSpc>
              <a:spcBef>
                <a:spcPts val="200"/>
              </a:spcBef>
              <a:spcAft>
                <a:spcPts val="0"/>
              </a:spcAft>
            </a:pPr>
            <a:r>
              <a:rPr lang="en-US" sz="2400" b="1" dirty="0">
                <a:latin typeface="Arial" panose="020B0604020202020204" pitchFamily="34" charset="0"/>
                <a:ea typeface="Times New Roman" panose="02020603050405020304" pitchFamily="18" charset="0"/>
                <a:cs typeface="Arial" panose="020B0604020202020204" pitchFamily="34" charset="0"/>
              </a:rPr>
              <a:t>Some photos taken during the fieldwork activities for the study</a:t>
            </a:r>
            <a:endParaRPr lang="en-GB" sz="2400" b="1"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29" name="Rectangle 28"/>
          <p:cNvSpPr/>
          <p:nvPr/>
        </p:nvSpPr>
        <p:spPr>
          <a:xfrm>
            <a:off x="861331" y="3431390"/>
            <a:ext cx="2859648" cy="306109"/>
          </a:xfrm>
          <a:prstGeom prst="rect">
            <a:avLst/>
          </a:prstGeom>
        </p:spPr>
        <p:txBody>
          <a:bodyPr wrap="square">
            <a:spAutoFit/>
          </a:bodyPr>
          <a:lstStyle/>
          <a:p>
            <a:pPr algn="ctr">
              <a:lnSpc>
                <a:spcPct val="107000"/>
              </a:lnSpc>
              <a:spcBef>
                <a:spcPts val="200"/>
              </a:spcBef>
              <a:spcAft>
                <a:spcPts val="0"/>
              </a:spcAft>
            </a:pPr>
            <a:r>
              <a:rPr lang="en-US" sz="1400" b="1" dirty="0">
                <a:solidFill>
                  <a:schemeClr val="accent1"/>
                </a:solidFill>
                <a:latin typeface="Arial" panose="020B0604020202020204" pitchFamily="34" charset="0"/>
                <a:ea typeface="Times New Roman" panose="02020603050405020304" pitchFamily="18" charset="0"/>
                <a:cs typeface="Arial" panose="020B0604020202020204" pitchFamily="34" charset="0"/>
              </a:rPr>
              <a:t>With fishermen in Gabon</a:t>
            </a:r>
            <a:endParaRPr lang="en-GB" sz="1400" b="1" dirty="0">
              <a:solidFill>
                <a:schemeClr val="accent1"/>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30" name="Rectangle 29"/>
          <p:cNvSpPr/>
          <p:nvPr/>
        </p:nvSpPr>
        <p:spPr>
          <a:xfrm>
            <a:off x="754408" y="6455997"/>
            <a:ext cx="2859648" cy="306109"/>
          </a:xfrm>
          <a:prstGeom prst="rect">
            <a:avLst/>
          </a:prstGeom>
        </p:spPr>
        <p:txBody>
          <a:bodyPr wrap="square">
            <a:spAutoFit/>
          </a:bodyPr>
          <a:lstStyle/>
          <a:p>
            <a:pPr algn="ctr">
              <a:lnSpc>
                <a:spcPct val="107000"/>
              </a:lnSpc>
              <a:spcBef>
                <a:spcPts val="200"/>
              </a:spcBef>
              <a:spcAft>
                <a:spcPts val="0"/>
              </a:spcAft>
            </a:pPr>
            <a:r>
              <a:rPr lang="en-US" sz="1400" b="1" dirty="0">
                <a:solidFill>
                  <a:schemeClr val="accent1"/>
                </a:solidFill>
                <a:latin typeface="Arial" panose="020B0604020202020204" pitchFamily="34" charset="0"/>
                <a:ea typeface="Times New Roman" panose="02020603050405020304" pitchFamily="18" charset="0"/>
                <a:cs typeface="Arial" panose="020B0604020202020204" pitchFamily="34" charset="0"/>
              </a:rPr>
              <a:t>With ECCAS in Gabon</a:t>
            </a:r>
            <a:endParaRPr lang="en-GB" sz="1400" b="1" dirty="0">
              <a:solidFill>
                <a:schemeClr val="accent1"/>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31" name="Rectangle 30"/>
          <p:cNvSpPr/>
          <p:nvPr/>
        </p:nvSpPr>
        <p:spPr>
          <a:xfrm>
            <a:off x="7998073" y="3269967"/>
            <a:ext cx="2859648" cy="322845"/>
          </a:xfrm>
          <a:prstGeom prst="rect">
            <a:avLst/>
          </a:prstGeom>
        </p:spPr>
        <p:txBody>
          <a:bodyPr wrap="square">
            <a:spAutoFit/>
          </a:bodyPr>
          <a:lstStyle/>
          <a:p>
            <a:pPr algn="ctr">
              <a:lnSpc>
                <a:spcPct val="107000"/>
              </a:lnSpc>
              <a:spcBef>
                <a:spcPts val="200"/>
              </a:spcBef>
              <a:spcAft>
                <a:spcPts val="0"/>
              </a:spcAft>
            </a:pPr>
            <a:r>
              <a:rPr lang="en-US" sz="1400" b="1" dirty="0">
                <a:solidFill>
                  <a:schemeClr val="accent1"/>
                </a:solidFill>
                <a:latin typeface="Arial" panose="020B0604020202020204" pitchFamily="34" charset="0"/>
                <a:ea typeface="Times New Roman" panose="02020603050405020304" pitchFamily="18" charset="0"/>
                <a:cs typeface="Arial" panose="020B0604020202020204" pitchFamily="34" charset="0"/>
              </a:rPr>
              <a:t>With COREP in Gabon</a:t>
            </a:r>
            <a:endParaRPr lang="en-GB" sz="1400" b="1" dirty="0">
              <a:solidFill>
                <a:schemeClr val="accent1"/>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32" name="Rectangle 31"/>
          <p:cNvSpPr/>
          <p:nvPr/>
        </p:nvSpPr>
        <p:spPr>
          <a:xfrm>
            <a:off x="7738369" y="6385551"/>
            <a:ext cx="3379055" cy="306109"/>
          </a:xfrm>
          <a:prstGeom prst="rect">
            <a:avLst/>
          </a:prstGeom>
        </p:spPr>
        <p:txBody>
          <a:bodyPr wrap="square">
            <a:spAutoFit/>
          </a:bodyPr>
          <a:lstStyle/>
          <a:p>
            <a:pPr algn="ctr">
              <a:lnSpc>
                <a:spcPct val="107000"/>
              </a:lnSpc>
              <a:spcBef>
                <a:spcPts val="200"/>
              </a:spcBef>
              <a:spcAft>
                <a:spcPts val="0"/>
              </a:spcAft>
            </a:pPr>
            <a:r>
              <a:rPr lang="en-US" sz="1400" b="1" dirty="0">
                <a:solidFill>
                  <a:schemeClr val="accent1"/>
                </a:solidFill>
                <a:latin typeface="Arial" panose="020B0604020202020204" pitchFamily="34" charset="0"/>
                <a:ea typeface="Times New Roman" panose="02020603050405020304" pitchFamily="18" charset="0"/>
                <a:cs typeface="Arial" panose="020B0604020202020204" pitchFamily="34" charset="0"/>
              </a:rPr>
              <a:t>A the Fisheries Directorate in Tunisia</a:t>
            </a:r>
            <a:endParaRPr lang="en-GB" sz="1400" b="1" dirty="0">
              <a:solidFill>
                <a:schemeClr val="accent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175543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1" y="0"/>
            <a:ext cx="12192000" cy="55983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sz="2400" b="1" dirty="0">
                <a:latin typeface="Arial" panose="020B0604020202020204" pitchFamily="34" charset="0"/>
                <a:cs typeface="Arial" panose="020B0604020202020204" pitchFamily="34" charset="0"/>
              </a:rPr>
              <a:t>2-</a:t>
            </a:r>
            <a:r>
              <a:rPr lang="en-GB" sz="2400" b="1" dirty="0">
                <a:latin typeface="Arial" panose="020B0604020202020204" pitchFamily="34" charset="0"/>
                <a:cs typeface="Arial" panose="020B0604020202020204" pitchFamily="34" charset="0"/>
              </a:rPr>
              <a:t>Clarification of the concept of MPAs for the study (1/1)</a:t>
            </a:r>
          </a:p>
        </p:txBody>
      </p:sp>
      <p:sp>
        <p:nvSpPr>
          <p:cNvPr id="7" name="Rectangle 6"/>
          <p:cNvSpPr/>
          <p:nvPr/>
        </p:nvSpPr>
        <p:spPr>
          <a:xfrm>
            <a:off x="248817" y="1520519"/>
            <a:ext cx="6096000" cy="1938992"/>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a:spcAft>
                <a:spcPts val="0"/>
              </a:spcAft>
            </a:pPr>
            <a:r>
              <a:rPr lang="en-GB" sz="2000" b="1" dirty="0">
                <a:solidFill>
                  <a:srgbClr val="231F20"/>
                </a:solidFill>
                <a:latin typeface="Arial" panose="020B0604020202020204" pitchFamily="34" charset="0"/>
                <a:ea typeface="Calibri" panose="020F0502020204030204" pitchFamily="34" charset="0"/>
                <a:cs typeface="Arial" panose="020B0604020202020204" pitchFamily="34" charset="0"/>
              </a:rPr>
              <a:t>MPA: </a:t>
            </a:r>
            <a:r>
              <a:rPr lang="en-GB" sz="2000" b="1" dirty="0">
                <a:latin typeface="Arial" panose="020B0604020202020204" pitchFamily="34" charset="0"/>
                <a:ea typeface="Calibri" panose="020F0502020204030204" pitchFamily="34" charset="0"/>
                <a:cs typeface="Arial" panose="020B0604020202020204" pitchFamily="34" charset="0"/>
              </a:rPr>
              <a:t>any area of intertidal or subtidal terrain, together with its overlying water and associated flora, fauna, historical and cultural features, which has been reserved by law or other effective means to protect part or the entire enclosed environment (Kelleher, 1999)</a:t>
            </a:r>
            <a:endParaRPr lang="en-GB" sz="2000" b="1" dirty="0">
              <a:effectLst/>
              <a:latin typeface="Arial" panose="020B0604020202020204" pitchFamily="34" charset="0"/>
              <a:ea typeface="Calibri" panose="020F0502020204030204" pitchFamily="34" charset="0"/>
              <a:cs typeface="Arial" panose="020B0604020202020204" pitchFamily="34" charset="0"/>
            </a:endParaRPr>
          </a:p>
        </p:txBody>
      </p:sp>
      <p:sp>
        <p:nvSpPr>
          <p:cNvPr id="8" name="Up Arrow 7"/>
          <p:cNvSpPr/>
          <p:nvPr/>
        </p:nvSpPr>
        <p:spPr>
          <a:xfrm rot="3594026">
            <a:off x="6929068" y="1083853"/>
            <a:ext cx="382555" cy="90892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Up Arrow 10"/>
          <p:cNvSpPr/>
          <p:nvPr/>
        </p:nvSpPr>
        <p:spPr>
          <a:xfrm rot="6633249">
            <a:off x="6929067" y="2382735"/>
            <a:ext cx="382555" cy="96519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Up Arrow 12"/>
          <p:cNvSpPr/>
          <p:nvPr/>
        </p:nvSpPr>
        <p:spPr>
          <a:xfrm rot="5400000">
            <a:off x="6894423" y="1738831"/>
            <a:ext cx="382555" cy="90892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7606951" y="783278"/>
            <a:ext cx="4504184" cy="707886"/>
          </a:xfrm>
          <a:prstGeom prst="rect">
            <a:avLst/>
          </a:prstGeom>
          <a:noFill/>
        </p:spPr>
        <p:txBody>
          <a:bodyPr wrap="square" rtlCol="0">
            <a:spAutoFit/>
          </a:bodyPr>
          <a:lstStyle/>
          <a:p>
            <a:pPr algn="ctr"/>
            <a:r>
              <a:rPr lang="en-GB" sz="2000" dirty="0">
                <a:latin typeface="Arial" panose="020B0604020202020204" pitchFamily="34" charset="0"/>
                <a:cs typeface="Arial" panose="020B0604020202020204" pitchFamily="34" charset="0"/>
              </a:rPr>
              <a:t>entirely marine, containing subtidal and inter-tidal but no terrestrial habitat</a:t>
            </a:r>
          </a:p>
        </p:txBody>
      </p:sp>
      <p:sp>
        <p:nvSpPr>
          <p:cNvPr id="14" name="TextBox 13"/>
          <p:cNvSpPr txBox="1"/>
          <p:nvPr/>
        </p:nvSpPr>
        <p:spPr>
          <a:xfrm>
            <a:off x="7687817" y="1796624"/>
            <a:ext cx="4504184" cy="707886"/>
          </a:xfrm>
          <a:prstGeom prst="rect">
            <a:avLst/>
          </a:prstGeom>
          <a:noFill/>
        </p:spPr>
        <p:txBody>
          <a:bodyPr wrap="square" rtlCol="0">
            <a:spAutoFit/>
          </a:bodyPr>
          <a:lstStyle/>
          <a:p>
            <a:pPr algn="ctr"/>
            <a:r>
              <a:rPr lang="en-GB" sz="2000" dirty="0">
                <a:latin typeface="Arial" panose="020B0604020202020204" pitchFamily="34" charset="0"/>
                <a:cs typeface="Arial" panose="020B0604020202020204" pitchFamily="34" charset="0"/>
              </a:rPr>
              <a:t>terrestrial, inter-tidal and subtidal components</a:t>
            </a:r>
          </a:p>
        </p:txBody>
      </p:sp>
      <p:sp>
        <p:nvSpPr>
          <p:cNvPr id="15" name="TextBox 14"/>
          <p:cNvSpPr txBox="1"/>
          <p:nvPr/>
        </p:nvSpPr>
        <p:spPr>
          <a:xfrm>
            <a:off x="7687816" y="2809970"/>
            <a:ext cx="4504184" cy="707886"/>
          </a:xfrm>
          <a:prstGeom prst="rect">
            <a:avLst/>
          </a:prstGeom>
          <a:noFill/>
        </p:spPr>
        <p:txBody>
          <a:bodyPr wrap="square" rtlCol="0">
            <a:spAutoFit/>
          </a:bodyPr>
          <a:lstStyle/>
          <a:p>
            <a:pPr algn="ctr"/>
            <a:r>
              <a:rPr lang="en-GB" sz="2000" dirty="0">
                <a:latin typeface="Arial" panose="020B0604020202020204" pitchFamily="34" charset="0"/>
                <a:cs typeface="Arial" panose="020B0604020202020204" pitchFamily="34" charset="0"/>
              </a:rPr>
              <a:t>terrestrial and inter-tidal ecosystems only without sub-</a:t>
            </a:r>
            <a:r>
              <a:rPr lang="en-GB" sz="2000" dirty="0" err="1">
                <a:latin typeface="Arial" panose="020B0604020202020204" pitchFamily="34" charset="0"/>
                <a:cs typeface="Arial" panose="020B0604020202020204" pitchFamily="34" charset="0"/>
              </a:rPr>
              <a:t>tital</a:t>
            </a:r>
            <a:endParaRPr lang="en-GB" sz="2000" dirty="0">
              <a:latin typeface="Arial" panose="020B0604020202020204" pitchFamily="34" charset="0"/>
              <a:cs typeface="Arial" panose="020B0604020202020204" pitchFamily="34" charset="0"/>
            </a:endParaRPr>
          </a:p>
        </p:txBody>
      </p:sp>
      <p:sp>
        <p:nvSpPr>
          <p:cNvPr id="10" name="Rectangle 9"/>
          <p:cNvSpPr/>
          <p:nvPr/>
        </p:nvSpPr>
        <p:spPr>
          <a:xfrm>
            <a:off x="2057400" y="4044590"/>
            <a:ext cx="8334376" cy="1877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a:r>
              <a:rPr lang="en-GB" sz="2800" b="1" dirty="0">
                <a:solidFill>
                  <a:schemeClr val="bg1"/>
                </a:solidFill>
                <a:latin typeface="Arial" panose="020B0604020202020204" pitchFamily="34" charset="0"/>
                <a:ea typeface="Calibri" panose="020F0502020204030204" pitchFamily="34" charset="0"/>
                <a:cs typeface="Arial" panose="020B0604020202020204" pitchFamily="34" charset="0"/>
              </a:rPr>
              <a:t>For the study: </a:t>
            </a:r>
          </a:p>
          <a:p>
            <a:pPr marL="457200" indent="-457200" algn="just">
              <a:buAutoNum type="arabicPeriod"/>
            </a:pPr>
            <a:r>
              <a:rPr lang="en-GB" sz="2200" b="1" dirty="0">
                <a:latin typeface="Arial" panose="020B0604020202020204" pitchFamily="34" charset="0"/>
                <a:cs typeface="Arial" panose="020B0604020202020204" pitchFamily="34" charset="0"/>
              </a:rPr>
              <a:t>both national (within EEZ) and transboundary</a:t>
            </a:r>
          </a:p>
          <a:p>
            <a:pPr algn="just"/>
            <a:endParaRPr lang="en-GB" sz="2200" b="1" dirty="0">
              <a:latin typeface="Arial" panose="020B0604020202020204" pitchFamily="34" charset="0"/>
              <a:cs typeface="Arial" panose="020B0604020202020204" pitchFamily="34" charset="0"/>
            </a:endParaRPr>
          </a:p>
          <a:p>
            <a:pPr algn="just"/>
            <a:r>
              <a:rPr lang="fr-FR" sz="2200" b="1" dirty="0">
                <a:latin typeface="Arial" panose="020B0604020202020204" pitchFamily="34" charset="0"/>
                <a:ea typeface="Calibri" panose="020F0502020204030204" pitchFamily="34" charset="0"/>
                <a:cs typeface="Arial" panose="020B0604020202020204" pitchFamily="34" charset="0"/>
              </a:rPr>
              <a:t>2.</a:t>
            </a:r>
            <a:r>
              <a:rPr lang="en-GB" sz="2200" b="1" dirty="0">
                <a:latin typeface="Arial" panose="020B0604020202020204" pitchFamily="34" charset="0"/>
                <a:ea typeface="Calibri" panose="020F0502020204030204" pitchFamily="34" charset="0"/>
                <a:cs typeface="Arial" panose="020B0604020202020204" pitchFamily="34" charset="0"/>
              </a:rPr>
              <a:t> Mainly those gazetted with an official document of establishment</a:t>
            </a:r>
          </a:p>
        </p:txBody>
      </p:sp>
    </p:spTree>
    <p:extLst>
      <p:ext uri="{BB962C8B-B14F-4D97-AF65-F5344CB8AC3E}">
        <p14:creationId xmlns:p14="http://schemas.microsoft.com/office/powerpoint/2010/main" val="1991418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1" y="0"/>
            <a:ext cx="12192000" cy="55983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2400" b="1" dirty="0">
                <a:latin typeface="Arial" panose="020B0604020202020204" pitchFamily="34" charset="0"/>
                <a:cs typeface="Arial" panose="020B0604020202020204" pitchFamily="34" charset="0"/>
              </a:rPr>
              <a:t>3- Overview of MPAs in Central Africa, Congo and Gabon (1/3)</a:t>
            </a:r>
          </a:p>
        </p:txBody>
      </p:sp>
      <p:graphicFrame>
        <p:nvGraphicFramePr>
          <p:cNvPr id="12" name="Chart 11"/>
          <p:cNvGraphicFramePr>
            <a:graphicFrameLocks/>
          </p:cNvGraphicFramePr>
          <p:nvPr>
            <p:extLst>
              <p:ext uri="{D42A27DB-BD31-4B8C-83A1-F6EECF244321}">
                <p14:modId xmlns:p14="http://schemas.microsoft.com/office/powerpoint/2010/main" val="1950600326"/>
              </p:ext>
            </p:extLst>
          </p:nvPr>
        </p:nvGraphicFramePr>
        <p:xfrm>
          <a:off x="186612" y="1480501"/>
          <a:ext cx="7669764" cy="5116241"/>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7983504" y="876147"/>
            <a:ext cx="3763738" cy="1681486"/>
          </a:xfrm>
          <a:prstGeom prst="rect">
            <a:avLst/>
          </a:prstGeom>
        </p:spPr>
        <p:txBody>
          <a:bodyPr wrap="square">
            <a:spAutoFit/>
          </a:bodyPr>
          <a:lstStyle/>
          <a:p>
            <a:pPr algn="just">
              <a:lnSpc>
                <a:spcPct val="115000"/>
              </a:lnSpc>
              <a:spcAft>
                <a:spcPts val="800"/>
              </a:spcAft>
            </a:pPr>
            <a:r>
              <a:rPr lang="fr-FR" b="1" dirty="0">
                <a:latin typeface="Arial" panose="020B0604020202020204" pitchFamily="34" charset="0"/>
                <a:ea typeface="Calibri" panose="020F0502020204030204" pitchFamily="34" charset="0"/>
                <a:cs typeface="Arial" panose="020B0604020202020204" pitchFamily="34" charset="0"/>
              </a:rPr>
              <a:t>Gabon: </a:t>
            </a:r>
            <a:r>
              <a:rPr lang="fr-FR" b="1" dirty="0">
                <a:solidFill>
                  <a:srgbClr val="FF0000"/>
                </a:solidFill>
                <a:latin typeface="Arial" panose="020B0604020202020204" pitchFamily="34" charset="0"/>
                <a:ea typeface="Calibri" panose="020F0502020204030204" pitchFamily="34" charset="0"/>
                <a:cs typeface="Arial" panose="020B0604020202020204" pitchFamily="34" charset="0"/>
              </a:rPr>
              <a:t>20</a:t>
            </a:r>
            <a:r>
              <a:rPr lang="fr-FR" b="1" dirty="0">
                <a:latin typeface="Arial" panose="020B0604020202020204" pitchFamily="34" charset="0"/>
                <a:ea typeface="Calibri" panose="020F0502020204030204" pitchFamily="34" charset="0"/>
                <a:cs typeface="Arial" panose="020B0604020202020204" pitchFamily="34" charset="0"/>
              </a:rPr>
              <a:t> </a:t>
            </a:r>
            <a:r>
              <a:rPr lang="fr-FR" b="1" dirty="0" err="1">
                <a:latin typeface="Arial" panose="020B0604020202020204" pitchFamily="34" charset="0"/>
                <a:ea typeface="Calibri" panose="020F0502020204030204" pitchFamily="34" charset="0"/>
                <a:cs typeface="Arial" panose="020B0604020202020204" pitchFamily="34" charset="0"/>
              </a:rPr>
              <a:t>MPAs</a:t>
            </a:r>
            <a:r>
              <a:rPr lang="fr-FR" b="1" dirty="0">
                <a:latin typeface="Arial" panose="020B0604020202020204" pitchFamily="34" charset="0"/>
                <a:ea typeface="Calibri" panose="020F0502020204030204" pitchFamily="34" charset="0"/>
                <a:cs typeface="Arial" panose="020B0604020202020204" pitchFamily="34" charset="0"/>
              </a:rPr>
              <a:t> (</a:t>
            </a:r>
            <a:r>
              <a:rPr lang="fr-FR" b="1" dirty="0">
                <a:solidFill>
                  <a:schemeClr val="accent5"/>
                </a:solidFill>
                <a:latin typeface="Arial" panose="020B0604020202020204" pitchFamily="34" charset="0"/>
                <a:ea typeface="Calibri" panose="020F0502020204030204" pitchFamily="34" charset="0"/>
                <a:cs typeface="Arial" panose="020B0604020202020204" pitchFamily="34" charset="0"/>
              </a:rPr>
              <a:t>About 26% of EEZ</a:t>
            </a:r>
            <a:r>
              <a:rPr lang="fr-FR" b="1" dirty="0">
                <a:latin typeface="Arial" panose="020B0604020202020204" pitchFamily="34" charset="0"/>
                <a:ea typeface="Calibri" panose="020F0502020204030204" pitchFamily="34" charset="0"/>
                <a:cs typeface="Arial" panose="020B0604020202020204" pitchFamily="34" charset="0"/>
              </a:rPr>
              <a:t>) </a:t>
            </a:r>
          </a:p>
          <a:p>
            <a:pPr algn="just">
              <a:lnSpc>
                <a:spcPct val="115000"/>
              </a:lnSpc>
              <a:spcAft>
                <a:spcPts val="800"/>
              </a:spcAft>
            </a:pPr>
            <a:r>
              <a:rPr lang="fr-FR" sz="1600" i="1" dirty="0">
                <a:latin typeface="Arial" panose="020B0604020202020204" pitchFamily="34" charset="0"/>
                <a:ea typeface="Calibri" panose="020F0502020204030204" pitchFamily="34" charset="0"/>
                <a:cs typeface="Arial" panose="020B0604020202020204" pitchFamily="34" charset="0"/>
              </a:rPr>
              <a:t>Décret n°00161/PR du 1er Juin 2017 pourtant création des Aires Protégées Aquatiques en République Gabonaise </a:t>
            </a:r>
            <a:endParaRPr lang="en-GB" sz="1600" i="1" dirty="0">
              <a:effectLst/>
              <a:latin typeface="Arial" panose="020B0604020202020204" pitchFamily="34" charset="0"/>
              <a:ea typeface="Calibri" panose="020F0502020204030204" pitchFamily="34" charset="0"/>
              <a:cs typeface="Arial" panose="020B0604020202020204" pitchFamily="34" charset="0"/>
            </a:endParaRPr>
          </a:p>
        </p:txBody>
      </p:sp>
      <p:sp>
        <p:nvSpPr>
          <p:cNvPr id="13" name="Rectangle 12"/>
          <p:cNvSpPr/>
          <p:nvPr/>
        </p:nvSpPr>
        <p:spPr>
          <a:xfrm>
            <a:off x="7983504" y="2705591"/>
            <a:ext cx="3763738" cy="1681486"/>
          </a:xfrm>
          <a:prstGeom prst="rect">
            <a:avLst/>
          </a:prstGeom>
        </p:spPr>
        <p:txBody>
          <a:bodyPr wrap="square">
            <a:spAutoFit/>
          </a:bodyPr>
          <a:lstStyle/>
          <a:p>
            <a:pPr algn="just">
              <a:lnSpc>
                <a:spcPct val="115000"/>
              </a:lnSpc>
              <a:spcAft>
                <a:spcPts val="800"/>
              </a:spcAft>
            </a:pPr>
            <a:r>
              <a:rPr lang="fr-FR" b="1" dirty="0">
                <a:latin typeface="Arial" panose="020B0604020202020204" pitchFamily="34" charset="0"/>
                <a:ea typeface="Calibri" panose="020F0502020204030204" pitchFamily="34" charset="0"/>
                <a:cs typeface="Arial" panose="020B0604020202020204" pitchFamily="34" charset="0"/>
              </a:rPr>
              <a:t>Congo: </a:t>
            </a:r>
            <a:r>
              <a:rPr lang="fr-FR" b="1" dirty="0">
                <a:solidFill>
                  <a:srgbClr val="FF0000"/>
                </a:solidFill>
                <a:latin typeface="Arial" panose="020B0604020202020204" pitchFamily="34" charset="0"/>
                <a:ea typeface="Calibri" panose="020F0502020204030204" pitchFamily="34" charset="0"/>
                <a:cs typeface="Arial" panose="020B0604020202020204" pitchFamily="34" charset="0"/>
              </a:rPr>
              <a:t>3</a:t>
            </a:r>
            <a:r>
              <a:rPr lang="fr-FR" b="1" dirty="0">
                <a:latin typeface="Arial" panose="020B0604020202020204" pitchFamily="34" charset="0"/>
                <a:ea typeface="Calibri" panose="020F0502020204030204" pitchFamily="34" charset="0"/>
                <a:cs typeface="Arial" panose="020B0604020202020204" pitchFamily="34" charset="0"/>
              </a:rPr>
              <a:t> </a:t>
            </a:r>
            <a:r>
              <a:rPr lang="fr-FR" b="1" dirty="0" err="1">
                <a:latin typeface="Arial" panose="020B0604020202020204" pitchFamily="34" charset="0"/>
                <a:ea typeface="Calibri" panose="020F0502020204030204" pitchFamily="34" charset="0"/>
                <a:cs typeface="Arial" panose="020B0604020202020204" pitchFamily="34" charset="0"/>
              </a:rPr>
              <a:t>MPAs</a:t>
            </a:r>
            <a:r>
              <a:rPr lang="fr-FR" b="1" dirty="0">
                <a:latin typeface="Arial" panose="020B0604020202020204" pitchFamily="34" charset="0"/>
                <a:ea typeface="Calibri" panose="020F0502020204030204" pitchFamily="34" charset="0"/>
                <a:cs typeface="Arial" panose="020B0604020202020204" pitchFamily="34" charset="0"/>
              </a:rPr>
              <a:t> (</a:t>
            </a:r>
            <a:r>
              <a:rPr lang="fr-FR" b="1" dirty="0">
                <a:solidFill>
                  <a:schemeClr val="accent5"/>
                </a:solidFill>
                <a:latin typeface="Arial" panose="020B0604020202020204" pitchFamily="34" charset="0"/>
                <a:ea typeface="Calibri" panose="020F0502020204030204" pitchFamily="34" charset="0"/>
                <a:cs typeface="Arial" panose="020B0604020202020204" pitchFamily="34" charset="0"/>
              </a:rPr>
              <a:t>About 12% of EEZ</a:t>
            </a:r>
            <a:r>
              <a:rPr lang="fr-FR" b="1" dirty="0">
                <a:latin typeface="Arial" panose="020B0604020202020204" pitchFamily="34" charset="0"/>
                <a:ea typeface="Calibri" panose="020F0502020204030204" pitchFamily="34" charset="0"/>
                <a:cs typeface="Arial" panose="020B0604020202020204" pitchFamily="34" charset="0"/>
              </a:rPr>
              <a:t>) </a:t>
            </a:r>
          </a:p>
          <a:p>
            <a:pPr algn="just">
              <a:lnSpc>
                <a:spcPct val="115000"/>
              </a:lnSpc>
              <a:spcAft>
                <a:spcPts val="800"/>
              </a:spcAft>
            </a:pPr>
            <a:r>
              <a:rPr lang="fr-FR" sz="1600" i="1" dirty="0">
                <a:latin typeface="Arial" panose="020B0604020202020204" pitchFamily="34" charset="0"/>
                <a:ea typeface="Calibri" panose="020F0502020204030204" pitchFamily="34" charset="0"/>
                <a:cs typeface="Arial" panose="020B0604020202020204" pitchFamily="34" charset="0"/>
              </a:rPr>
              <a:t>Décision de la commission congolaise de classement aires protégées, réunie en session du 29 au 31 août 2022 </a:t>
            </a:r>
            <a:endParaRPr lang="en-GB" sz="1600" i="1" dirty="0">
              <a:effectLst/>
              <a:latin typeface="Arial" panose="020B0604020202020204" pitchFamily="34" charset="0"/>
              <a:ea typeface="Calibri" panose="020F0502020204030204" pitchFamily="34" charset="0"/>
              <a:cs typeface="Arial" panose="020B0604020202020204" pitchFamily="34" charset="0"/>
            </a:endParaRPr>
          </a:p>
        </p:txBody>
      </p:sp>
      <p:sp>
        <p:nvSpPr>
          <p:cNvPr id="2" name="Rectangle 1"/>
          <p:cNvSpPr/>
          <p:nvPr/>
        </p:nvSpPr>
        <p:spPr>
          <a:xfrm>
            <a:off x="7983504" y="4755212"/>
            <a:ext cx="3974841" cy="1841530"/>
          </a:xfrm>
          <a:prstGeom prst="rect">
            <a:avLst/>
          </a:prstGeom>
        </p:spPr>
        <p:txBody>
          <a:bodyPr wrap="square">
            <a:spAutoFit/>
          </a:bodyPr>
          <a:lstStyle/>
          <a:p>
            <a:pPr algn="just">
              <a:lnSpc>
                <a:spcPct val="107000"/>
              </a:lnSpc>
              <a:spcAft>
                <a:spcPts val="800"/>
              </a:spcAft>
            </a:pPr>
            <a:r>
              <a:rPr lang="en-GB" sz="2000" b="1" dirty="0">
                <a:latin typeface="Arial" panose="020B0604020202020204" pitchFamily="34" charset="0"/>
                <a:ea typeface="Calibri" panose="020F0502020204030204" pitchFamily="34" charset="0"/>
                <a:cs typeface="Arial" panose="020B0604020202020204" pitchFamily="34" charset="0"/>
              </a:rPr>
              <a:t>Target 3 - 30 x 30: </a:t>
            </a:r>
            <a:r>
              <a:rPr lang="en-GB" sz="2000" dirty="0">
                <a:latin typeface="Arial" panose="020B0604020202020204" pitchFamily="34" charset="0"/>
                <a:ea typeface="Calibri" panose="020F0502020204030204" pitchFamily="34" charset="0"/>
                <a:cs typeface="Arial" panose="020B0604020202020204" pitchFamily="34" charset="0"/>
              </a:rPr>
              <a:t>Conserve 30% of Land, Waters and Seas by 2030</a:t>
            </a:r>
          </a:p>
          <a:p>
            <a:pPr algn="ctr">
              <a:lnSpc>
                <a:spcPct val="107000"/>
              </a:lnSpc>
              <a:spcAft>
                <a:spcPts val="800"/>
              </a:spcAft>
            </a:pPr>
            <a:r>
              <a:rPr lang="en-GB" sz="2000" b="1" i="1" dirty="0">
                <a:latin typeface="Arial" panose="020B0604020202020204" pitchFamily="34" charset="0"/>
                <a:ea typeface="Calibri" panose="020F0502020204030204" pitchFamily="34" charset="0"/>
                <a:cs typeface="Arial" panose="020B0604020202020204" pitchFamily="34" charset="0"/>
              </a:rPr>
              <a:t>The Kunming-Montreal Global Biodiversity Framework </a:t>
            </a:r>
          </a:p>
        </p:txBody>
      </p:sp>
    </p:spTree>
    <p:extLst>
      <p:ext uri="{BB962C8B-B14F-4D97-AF65-F5344CB8AC3E}">
        <p14:creationId xmlns:p14="http://schemas.microsoft.com/office/powerpoint/2010/main" val="3934730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P spid="3" grpId="0"/>
      <p:bldP spid="13"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a:blip r:embed="rId3"/>
          <a:stretch>
            <a:fillRect/>
          </a:stretch>
        </p:blipFill>
        <p:spPr>
          <a:xfrm>
            <a:off x="2453951" y="877077"/>
            <a:ext cx="8266922" cy="5626359"/>
          </a:xfrm>
          <a:prstGeom prst="rect">
            <a:avLst/>
          </a:prstGeom>
        </p:spPr>
      </p:pic>
      <p:sp>
        <p:nvSpPr>
          <p:cNvPr id="2" name="TextBox 1"/>
          <p:cNvSpPr txBox="1"/>
          <p:nvPr/>
        </p:nvSpPr>
        <p:spPr>
          <a:xfrm>
            <a:off x="9283959" y="5626359"/>
            <a:ext cx="2416629" cy="923330"/>
          </a:xfrm>
          <a:prstGeom prst="rect">
            <a:avLst/>
          </a:prstGeom>
          <a:noFill/>
        </p:spPr>
        <p:txBody>
          <a:bodyPr wrap="square" rtlCol="0">
            <a:spAutoFit/>
          </a:bodyPr>
          <a:lstStyle/>
          <a:p>
            <a:pPr algn="ctr"/>
            <a:r>
              <a:rPr lang="fr-FR" b="1" dirty="0" err="1">
                <a:latin typeface="Arial" panose="020B0604020202020204" pitchFamily="34" charset="0"/>
                <a:cs typeface="Arial" panose="020B0604020202020204" pitchFamily="34" charset="0"/>
              </a:rPr>
              <a:t>MPAs</a:t>
            </a:r>
            <a:r>
              <a:rPr lang="fr-FR" b="1" dirty="0">
                <a:latin typeface="Arial" panose="020B0604020202020204" pitchFamily="34" charset="0"/>
                <a:cs typeface="Arial" panose="020B0604020202020204" pitchFamily="34" charset="0"/>
              </a:rPr>
              <a:t> in Gabon in 2017 (</a:t>
            </a:r>
            <a:r>
              <a:rPr lang="en-GB" b="1" dirty="0">
                <a:latin typeface="Arial" panose="020B0604020202020204" pitchFamily="34" charset="0"/>
                <a:cs typeface="Arial" panose="020B0604020202020204" pitchFamily="34" charset="0"/>
              </a:rPr>
              <a:t>Metcalfe et al., 2022)</a:t>
            </a:r>
          </a:p>
        </p:txBody>
      </p:sp>
      <p:sp>
        <p:nvSpPr>
          <p:cNvPr id="4" name="Rectangle 3"/>
          <p:cNvSpPr/>
          <p:nvPr/>
        </p:nvSpPr>
        <p:spPr>
          <a:xfrm>
            <a:off x="1" y="0"/>
            <a:ext cx="12192000" cy="55983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2400" b="1" dirty="0">
                <a:latin typeface="Arial" panose="020B0604020202020204" pitchFamily="34" charset="0"/>
                <a:cs typeface="Arial" panose="020B0604020202020204" pitchFamily="34" charset="0"/>
              </a:rPr>
              <a:t>3- Overview of MPAs in Central Africa, Congo and Gabon (2/3)</a:t>
            </a:r>
          </a:p>
        </p:txBody>
      </p:sp>
    </p:spTree>
    <p:extLst>
      <p:ext uri="{BB962C8B-B14F-4D97-AF65-F5344CB8AC3E}">
        <p14:creationId xmlns:p14="http://schemas.microsoft.com/office/powerpoint/2010/main" val="3329008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demaribus.net/wp-content/uploads/2022/09/image-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9451" y="755096"/>
            <a:ext cx="6148874" cy="573894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9871788" y="2929812"/>
            <a:ext cx="1735494" cy="3970318"/>
          </a:xfrm>
          <a:prstGeom prst="rect">
            <a:avLst/>
          </a:prstGeom>
          <a:noFill/>
        </p:spPr>
        <p:txBody>
          <a:bodyPr wrap="square" rtlCol="0">
            <a:spAutoFit/>
          </a:bodyPr>
          <a:lstStyle/>
          <a:p>
            <a:pPr algn="ctr"/>
            <a:r>
              <a:rPr lang="fr-FR" b="1" dirty="0" err="1">
                <a:latin typeface="Arial" panose="020B0604020202020204" pitchFamily="34" charset="0"/>
                <a:cs typeface="Arial" panose="020B0604020202020204" pitchFamily="34" charset="0"/>
              </a:rPr>
              <a:t>MPAs</a:t>
            </a:r>
            <a:r>
              <a:rPr lang="fr-FR" b="1" dirty="0">
                <a:latin typeface="Arial" panose="020B0604020202020204" pitchFamily="34" charset="0"/>
                <a:cs typeface="Arial" panose="020B0604020202020204" pitchFamily="34" charset="0"/>
              </a:rPr>
              <a:t> in Gabon in 2022</a:t>
            </a:r>
          </a:p>
          <a:p>
            <a:pPr algn="ctr"/>
            <a:r>
              <a:rPr lang="fr-FR" b="1" dirty="0" err="1">
                <a:latin typeface="Arial" panose="020B0604020202020204" pitchFamily="34" charset="0"/>
                <a:cs typeface="Arial" panose="020B0604020202020204" pitchFamily="34" charset="0"/>
              </a:rPr>
              <a:t>From</a:t>
            </a:r>
            <a:r>
              <a:rPr lang="fr-FR" b="1" dirty="0">
                <a:latin typeface="Arial" panose="020B0604020202020204" pitchFamily="34" charset="0"/>
                <a:cs typeface="Arial" panose="020B0604020202020204" pitchFamily="34" charset="0"/>
              </a:rPr>
              <a:t>:</a:t>
            </a:r>
          </a:p>
          <a:p>
            <a:pPr algn="ctr"/>
            <a:r>
              <a:rPr lang="en-GB" b="1" dirty="0">
                <a:latin typeface="Arial" panose="020B0604020202020204" pitchFamily="34" charset="0"/>
                <a:cs typeface="Arial" panose="020B0604020202020204" pitchFamily="34" charset="0"/>
                <a:hlinkClick r:id="rId4"/>
              </a:rPr>
              <a:t>https://demaribus.net/2022/09/13/republic-of-congo-establishment-of-three-marine-protected-areas/</a:t>
            </a:r>
            <a:endParaRPr lang="en-GB" b="1" dirty="0">
              <a:latin typeface="Arial" panose="020B0604020202020204" pitchFamily="34" charset="0"/>
              <a:cs typeface="Arial" panose="020B0604020202020204" pitchFamily="34" charset="0"/>
            </a:endParaRPr>
          </a:p>
          <a:p>
            <a:pPr algn="ctr"/>
            <a:endParaRPr lang="en-GB" b="1" dirty="0"/>
          </a:p>
        </p:txBody>
      </p:sp>
      <p:sp>
        <p:nvSpPr>
          <p:cNvPr id="4" name="Rectangle 3"/>
          <p:cNvSpPr/>
          <p:nvPr/>
        </p:nvSpPr>
        <p:spPr>
          <a:xfrm>
            <a:off x="1" y="0"/>
            <a:ext cx="12192000" cy="55983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2400" b="1" dirty="0">
                <a:latin typeface="Arial" panose="020B0604020202020204" pitchFamily="34" charset="0"/>
                <a:cs typeface="Arial" panose="020B0604020202020204" pitchFamily="34" charset="0"/>
              </a:rPr>
              <a:t>3- Overview of MPAs in Central Africa, Congo and Gabon (3/3)</a:t>
            </a:r>
          </a:p>
        </p:txBody>
      </p:sp>
    </p:spTree>
    <p:extLst>
      <p:ext uri="{BB962C8B-B14F-4D97-AF65-F5344CB8AC3E}">
        <p14:creationId xmlns:p14="http://schemas.microsoft.com/office/powerpoint/2010/main" val="3459377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67238" y="1718965"/>
            <a:ext cx="3124198" cy="2686809"/>
          </a:xfrm>
          <a:prstGeom prst="rect">
            <a:avLst/>
          </a:prstGeom>
        </p:spPr>
      </p:pic>
      <p:sp>
        <p:nvSpPr>
          <p:cNvPr id="26" name="Rectangle 25"/>
          <p:cNvSpPr/>
          <p:nvPr/>
        </p:nvSpPr>
        <p:spPr>
          <a:xfrm>
            <a:off x="1" y="0"/>
            <a:ext cx="12192000" cy="55983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2400" b="1" dirty="0">
              <a:latin typeface="Arial" panose="020B0604020202020204" pitchFamily="34" charset="0"/>
              <a:cs typeface="Arial" panose="020B0604020202020204" pitchFamily="34" charset="0"/>
            </a:endParaRPr>
          </a:p>
          <a:p>
            <a:pPr algn="ctr"/>
            <a:r>
              <a:rPr lang="en-GB" sz="2400" b="1" dirty="0">
                <a:latin typeface="Arial" panose="020B0604020202020204" pitchFamily="34" charset="0"/>
                <a:cs typeface="Arial" panose="020B0604020202020204" pitchFamily="34" charset="0"/>
              </a:rPr>
              <a:t>4- Institutional and Governance Challenges of MPAs in Central Africa (1/1)</a:t>
            </a:r>
          </a:p>
          <a:p>
            <a:pPr algn="ctr"/>
            <a:endParaRPr lang="en-GB" sz="2400" b="1" dirty="0">
              <a:latin typeface="Arial" panose="020B0604020202020204" pitchFamily="34" charset="0"/>
              <a:cs typeface="Arial" panose="020B0604020202020204" pitchFamily="34" charset="0"/>
            </a:endParaRPr>
          </a:p>
        </p:txBody>
      </p:sp>
      <p:sp>
        <p:nvSpPr>
          <p:cNvPr id="11" name="Rectangle 10"/>
          <p:cNvSpPr/>
          <p:nvPr/>
        </p:nvSpPr>
        <p:spPr>
          <a:xfrm>
            <a:off x="1306598" y="4655985"/>
            <a:ext cx="4232986" cy="1015663"/>
          </a:xfrm>
          <a:prstGeom prst="rect">
            <a:avLst/>
          </a:prstGeom>
        </p:spPr>
        <p:txBody>
          <a:bodyPr wrap="square">
            <a:spAutoFit/>
          </a:bodyPr>
          <a:lstStyle/>
          <a:p>
            <a:pPr algn="ctr"/>
            <a:r>
              <a:rPr lang="en-GB" sz="2000" b="1" dirty="0">
                <a:latin typeface="Arial" panose="020B0604020202020204" pitchFamily="34" charset="0"/>
                <a:cs typeface="Arial" panose="020B0604020202020204" pitchFamily="34" charset="0"/>
              </a:rPr>
              <a:t>Need of frameworks for </a:t>
            </a:r>
            <a:r>
              <a:rPr lang="en-GB" sz="2000" b="1" dirty="0">
                <a:solidFill>
                  <a:srgbClr val="FF0000"/>
                </a:solidFill>
                <a:latin typeface="Arial" panose="020B0604020202020204" pitchFamily="34" charset="0"/>
                <a:cs typeface="Arial" panose="020B0604020202020204" pitchFamily="34" charset="0"/>
              </a:rPr>
              <a:t>monitoring MPA effectiveness at country level</a:t>
            </a:r>
            <a:endParaRPr lang="en-GB" sz="2000" b="1" dirty="0">
              <a:solidFill>
                <a:srgbClr val="FF0000"/>
              </a:solidFill>
              <a:latin typeface="Arial" panose="020B0604020202020204" pitchFamily="34" charset="0"/>
              <a:ea typeface="Calibri" panose="020F0502020204030204" pitchFamily="34" charset="0"/>
              <a:cs typeface="Arial" panose="020B0604020202020204" pitchFamily="34" charset="0"/>
            </a:endParaRPr>
          </a:p>
        </p:txBody>
      </p:sp>
      <p:sp>
        <p:nvSpPr>
          <p:cNvPr id="2" name="Rectangle 1"/>
          <p:cNvSpPr/>
          <p:nvPr/>
        </p:nvSpPr>
        <p:spPr>
          <a:xfrm>
            <a:off x="752476" y="1240025"/>
            <a:ext cx="3695700" cy="707886"/>
          </a:xfrm>
          <a:prstGeom prst="rect">
            <a:avLst/>
          </a:prstGeom>
        </p:spPr>
        <p:txBody>
          <a:bodyPr wrap="square">
            <a:spAutoFit/>
          </a:bodyPr>
          <a:lstStyle/>
          <a:p>
            <a:pPr algn="ctr"/>
            <a:r>
              <a:rPr lang="en-GB" sz="2000" b="1" dirty="0">
                <a:solidFill>
                  <a:srgbClr val="FF0000"/>
                </a:solidFill>
                <a:latin typeface="Arial" panose="020B0604020202020204" pitchFamily="34" charset="0"/>
                <a:ea typeface="Calibri" panose="020F0502020204030204" pitchFamily="34" charset="0"/>
                <a:cs typeface="Arial" panose="020B0604020202020204" pitchFamily="34" charset="0"/>
              </a:rPr>
              <a:t>Centralised</a:t>
            </a:r>
            <a:r>
              <a:rPr lang="en-GB" sz="2000" b="1" dirty="0">
                <a:latin typeface="Arial" panose="020B0604020202020204" pitchFamily="34" charset="0"/>
                <a:ea typeface="Calibri" panose="020F0502020204030204" pitchFamily="34" charset="0"/>
                <a:cs typeface="Arial" panose="020B0604020202020204" pitchFamily="34" charset="0"/>
              </a:rPr>
              <a:t>/top down  model of governance </a:t>
            </a:r>
            <a:r>
              <a:rPr lang="en-GB" sz="2000" b="1" dirty="0">
                <a:solidFill>
                  <a:srgbClr val="FF0000"/>
                </a:solidFill>
                <a:latin typeface="Arial" panose="020B0604020202020204" pitchFamily="34" charset="0"/>
                <a:ea typeface="Calibri" panose="020F0502020204030204" pitchFamily="34" charset="0"/>
                <a:cs typeface="Arial" panose="020B0604020202020204" pitchFamily="34" charset="0"/>
              </a:rPr>
              <a:t>is dominant</a:t>
            </a:r>
          </a:p>
        </p:txBody>
      </p:sp>
      <p:sp>
        <p:nvSpPr>
          <p:cNvPr id="3" name="Rectangle 2"/>
          <p:cNvSpPr/>
          <p:nvPr/>
        </p:nvSpPr>
        <p:spPr>
          <a:xfrm>
            <a:off x="7810499" y="932249"/>
            <a:ext cx="3324225" cy="1631216"/>
          </a:xfrm>
          <a:prstGeom prst="rect">
            <a:avLst/>
          </a:prstGeom>
        </p:spPr>
        <p:txBody>
          <a:bodyPr wrap="square">
            <a:spAutoFit/>
          </a:bodyPr>
          <a:lstStyle/>
          <a:p>
            <a:pPr algn="ctr"/>
            <a:r>
              <a:rPr lang="en-GB" sz="2000" b="1" dirty="0">
                <a:latin typeface="Arial" panose="020B0604020202020204" pitchFamily="34" charset="0"/>
                <a:ea typeface="Calibri" panose="020F0502020204030204" pitchFamily="34" charset="0"/>
                <a:cs typeface="Arial" panose="020B0604020202020204" pitchFamily="34" charset="0"/>
              </a:rPr>
              <a:t>Mostly lack </a:t>
            </a:r>
            <a:r>
              <a:rPr lang="en-GB" sz="2000" b="1" dirty="0">
                <a:solidFill>
                  <a:srgbClr val="FF0000"/>
                </a:solidFill>
                <a:latin typeface="Arial" panose="020B0604020202020204" pitchFamily="34" charset="0"/>
                <a:ea typeface="Calibri" panose="020F0502020204030204" pitchFamily="34" charset="0"/>
                <a:cs typeface="Arial" panose="020B0604020202020204" pitchFamily="34" charset="0"/>
              </a:rPr>
              <a:t>of designated management board </a:t>
            </a:r>
            <a:r>
              <a:rPr lang="en-GB" sz="2000" b="1" dirty="0">
                <a:latin typeface="Arial" panose="020B0604020202020204" pitchFamily="34" charset="0"/>
                <a:ea typeface="Calibri" panose="020F0502020204030204" pitchFamily="34" charset="0"/>
                <a:cs typeface="Arial" panose="020B0604020202020204" pitchFamily="34" charset="0"/>
              </a:rPr>
              <a:t>with legal mandate and clear roles as well as a </a:t>
            </a:r>
            <a:r>
              <a:rPr lang="en-GB" sz="2000" b="1" dirty="0">
                <a:solidFill>
                  <a:srgbClr val="FF0000"/>
                </a:solidFill>
                <a:latin typeface="Arial" panose="020B0604020202020204" pitchFamily="34" charset="0"/>
                <a:ea typeface="Calibri" panose="020F0502020204030204" pitchFamily="34" charset="0"/>
                <a:cs typeface="Arial" panose="020B0604020202020204" pitchFamily="34" charset="0"/>
              </a:rPr>
              <a:t>dedicated staff</a:t>
            </a:r>
          </a:p>
        </p:txBody>
      </p:sp>
      <p:sp>
        <p:nvSpPr>
          <p:cNvPr id="4" name="Rectangle 3"/>
          <p:cNvSpPr/>
          <p:nvPr/>
        </p:nvSpPr>
        <p:spPr>
          <a:xfrm>
            <a:off x="7477123" y="3082335"/>
            <a:ext cx="3990975" cy="1323439"/>
          </a:xfrm>
          <a:prstGeom prst="rect">
            <a:avLst/>
          </a:prstGeom>
        </p:spPr>
        <p:txBody>
          <a:bodyPr wrap="square">
            <a:spAutoFit/>
          </a:bodyPr>
          <a:lstStyle/>
          <a:p>
            <a:pPr algn="ctr"/>
            <a:r>
              <a:rPr lang="en-GB" sz="2000" b="1" dirty="0">
                <a:solidFill>
                  <a:srgbClr val="FF0000"/>
                </a:solidFill>
                <a:latin typeface="Arial" panose="020B0604020202020204" pitchFamily="34" charset="0"/>
                <a:ea typeface="Calibri" panose="020F0502020204030204" pitchFamily="34" charset="0"/>
                <a:cs typeface="Arial" panose="020B0604020202020204" pitchFamily="34" charset="0"/>
              </a:rPr>
              <a:t>The conflict resolution mechanisms </a:t>
            </a:r>
            <a:r>
              <a:rPr lang="en-GB" sz="2000" b="1" dirty="0">
                <a:latin typeface="Arial" panose="020B0604020202020204" pitchFamily="34" charset="0"/>
                <a:ea typeface="Calibri" panose="020F0502020204030204" pitchFamily="34" charset="0"/>
                <a:cs typeface="Arial" panose="020B0604020202020204" pitchFamily="34" charset="0"/>
              </a:rPr>
              <a:t>are not established for most of the MPAs </a:t>
            </a:r>
            <a:endParaRPr lang="en-GB" sz="2000" b="1" dirty="0">
              <a:latin typeface="Arial" panose="020B0604020202020204" pitchFamily="34" charset="0"/>
              <a:cs typeface="Arial" panose="020B0604020202020204" pitchFamily="34" charset="0"/>
            </a:endParaRPr>
          </a:p>
        </p:txBody>
      </p:sp>
      <p:sp>
        <p:nvSpPr>
          <p:cNvPr id="5" name="Rectangle 4"/>
          <p:cNvSpPr/>
          <p:nvPr/>
        </p:nvSpPr>
        <p:spPr>
          <a:xfrm>
            <a:off x="752476" y="2883125"/>
            <a:ext cx="3933825" cy="1015663"/>
          </a:xfrm>
          <a:prstGeom prst="rect">
            <a:avLst/>
          </a:prstGeom>
        </p:spPr>
        <p:txBody>
          <a:bodyPr wrap="square">
            <a:spAutoFit/>
          </a:bodyPr>
          <a:lstStyle/>
          <a:p>
            <a:pPr algn="ctr"/>
            <a:r>
              <a:rPr lang="en-GB" sz="2000" b="1" dirty="0">
                <a:latin typeface="Arial" panose="020B0604020202020204" pitchFamily="34" charset="0"/>
                <a:cs typeface="Arial" panose="020B0604020202020204" pitchFamily="34" charset="0"/>
              </a:rPr>
              <a:t>Most of MPAs do not a </a:t>
            </a:r>
            <a:r>
              <a:rPr lang="en-GB" sz="2000" b="1" dirty="0">
                <a:solidFill>
                  <a:srgbClr val="FF0000"/>
                </a:solidFill>
                <a:latin typeface="Arial" panose="020B0604020202020204" pitchFamily="34" charset="0"/>
                <a:cs typeface="Arial" panose="020B0604020202020204" pitchFamily="34" charset="0"/>
              </a:rPr>
              <a:t>management plan and its implementation plan </a:t>
            </a:r>
            <a:r>
              <a:rPr lang="en-GB" sz="2000" b="1" dirty="0">
                <a:latin typeface="Arial" panose="020B0604020202020204" pitchFamily="34" charset="0"/>
                <a:cs typeface="Arial" panose="020B0604020202020204" pitchFamily="34" charset="0"/>
              </a:rPr>
              <a:t>yet</a:t>
            </a:r>
          </a:p>
        </p:txBody>
      </p:sp>
      <p:sp>
        <p:nvSpPr>
          <p:cNvPr id="9" name="Rectangle 8"/>
          <p:cNvSpPr/>
          <p:nvPr/>
        </p:nvSpPr>
        <p:spPr>
          <a:xfrm>
            <a:off x="6901738" y="5128497"/>
            <a:ext cx="4566360" cy="707886"/>
          </a:xfrm>
          <a:prstGeom prst="rect">
            <a:avLst/>
          </a:prstGeom>
        </p:spPr>
        <p:txBody>
          <a:bodyPr wrap="square">
            <a:spAutoFit/>
          </a:bodyPr>
          <a:lstStyle/>
          <a:p>
            <a:pPr algn="ctr"/>
            <a:r>
              <a:rPr lang="fr-FR" sz="2000" b="1" dirty="0" err="1">
                <a:latin typeface="Arial" panose="020B0604020202020204" pitchFamily="34" charset="0"/>
                <a:cs typeface="Arial" panose="020B0604020202020204" pitchFamily="34" charset="0"/>
              </a:rPr>
              <a:t>Weak</a:t>
            </a:r>
            <a:r>
              <a:rPr lang="fr-FR" sz="2000" b="1" dirty="0">
                <a:latin typeface="Arial" panose="020B0604020202020204" pitchFamily="34" charset="0"/>
                <a:cs typeface="Arial" panose="020B0604020202020204" pitchFamily="34" charset="0"/>
              </a:rPr>
              <a:t> </a:t>
            </a:r>
            <a:r>
              <a:rPr lang="fr-FR" sz="2000" b="1" dirty="0" err="1">
                <a:solidFill>
                  <a:srgbClr val="FF0000"/>
                </a:solidFill>
                <a:latin typeface="Arial" panose="020B0604020202020204" pitchFamily="34" charset="0"/>
                <a:cs typeface="Arial" panose="020B0604020202020204" pitchFamily="34" charset="0"/>
              </a:rPr>
              <a:t>technical</a:t>
            </a:r>
            <a:r>
              <a:rPr lang="fr-FR" sz="2000" b="1" dirty="0">
                <a:solidFill>
                  <a:srgbClr val="FF0000"/>
                </a:solidFill>
                <a:latin typeface="Arial" panose="020B0604020202020204" pitchFamily="34" charset="0"/>
                <a:cs typeface="Arial" panose="020B0604020202020204" pitchFamily="34" charset="0"/>
              </a:rPr>
              <a:t> and MCS </a:t>
            </a:r>
            <a:r>
              <a:rPr lang="fr-FR" sz="2000" b="1" dirty="0" err="1">
                <a:solidFill>
                  <a:srgbClr val="FF0000"/>
                </a:solidFill>
                <a:latin typeface="Arial" panose="020B0604020202020204" pitchFamily="34" charset="0"/>
                <a:cs typeface="Arial" panose="020B0604020202020204" pitchFamily="34" charset="0"/>
              </a:rPr>
              <a:t>capacities</a:t>
            </a:r>
            <a:r>
              <a:rPr lang="fr-FR" sz="2000" b="1" dirty="0">
                <a:solidFill>
                  <a:srgbClr val="FF0000"/>
                </a:solidFill>
                <a:latin typeface="Arial" panose="020B0604020202020204" pitchFamily="34" charset="0"/>
                <a:cs typeface="Arial" panose="020B0604020202020204" pitchFamily="34" charset="0"/>
              </a:rPr>
              <a:t> </a:t>
            </a:r>
            <a:r>
              <a:rPr lang="fr-FR" sz="2000" b="1" dirty="0">
                <a:latin typeface="Arial" panose="020B0604020202020204" pitchFamily="34" charset="0"/>
                <a:cs typeface="Arial" panose="020B0604020202020204" pitchFamily="34" charset="0"/>
              </a:rPr>
              <a:t>for </a:t>
            </a:r>
            <a:r>
              <a:rPr lang="fr-FR" sz="2000" b="1" dirty="0" err="1">
                <a:latin typeface="Arial" panose="020B0604020202020204" pitchFamily="34" charset="0"/>
                <a:cs typeface="Arial" panose="020B0604020202020204" pitchFamily="34" charset="0"/>
              </a:rPr>
              <a:t>MPAs</a:t>
            </a:r>
            <a:r>
              <a:rPr lang="fr-FR" sz="2000" b="1" dirty="0">
                <a:latin typeface="Arial" panose="020B0604020202020204" pitchFamily="34" charset="0"/>
                <a:cs typeface="Arial" panose="020B0604020202020204" pitchFamily="34" charset="0"/>
              </a:rPr>
              <a:t> </a:t>
            </a:r>
            <a:endParaRPr lang="en-GB" sz="2000" b="1" dirty="0">
              <a:solidFill>
                <a:srgbClr val="FF0000"/>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66611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P spid="3" grpId="0"/>
      <p:bldP spid="4" grpId="0"/>
      <p:bldP spid="5"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0" y="0"/>
            <a:ext cx="12192001" cy="67821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2400" b="1" dirty="0">
              <a:latin typeface="Arial" panose="020B0604020202020204" pitchFamily="34" charset="0"/>
              <a:cs typeface="Arial" panose="020B0604020202020204" pitchFamily="34" charset="0"/>
            </a:endParaRPr>
          </a:p>
          <a:p>
            <a:pPr algn="ctr"/>
            <a:r>
              <a:rPr lang="en-GB" sz="2400" b="1" dirty="0">
                <a:latin typeface="Arial" panose="020B0604020202020204" pitchFamily="34" charset="0"/>
                <a:cs typeface="Arial" panose="020B0604020202020204" pitchFamily="34" charset="0"/>
              </a:rPr>
              <a:t>5- The </a:t>
            </a:r>
            <a:r>
              <a:rPr lang="en-GB" sz="2400" b="1" dirty="0" err="1">
                <a:latin typeface="Arial" panose="020B0604020202020204" pitchFamily="34" charset="0"/>
                <a:cs typeface="Arial" panose="020B0604020202020204" pitchFamily="34" charset="0"/>
              </a:rPr>
              <a:t>Mayumba-Conkouati</a:t>
            </a:r>
            <a:r>
              <a:rPr lang="en-GB" sz="2400" b="1" dirty="0">
                <a:latin typeface="Arial" panose="020B0604020202020204" pitchFamily="34" charset="0"/>
                <a:cs typeface="Arial" panose="020B0604020202020204" pitchFamily="34" charset="0"/>
              </a:rPr>
              <a:t> Trans-boundary Park (PTMC) between Rep of Gabon and Rep of Congo  (1/2)</a:t>
            </a:r>
          </a:p>
          <a:p>
            <a:pPr algn="ctr"/>
            <a:endParaRPr lang="en-GB" sz="2400" b="1" dirty="0">
              <a:latin typeface="Arial" panose="020B0604020202020204" pitchFamily="34" charset="0"/>
              <a:cs typeface="Arial" panose="020B0604020202020204" pitchFamily="34" charset="0"/>
            </a:endParaRPr>
          </a:p>
        </p:txBody>
      </p:sp>
      <p:sp>
        <p:nvSpPr>
          <p:cNvPr id="2" name="Rectangle 1"/>
          <p:cNvSpPr/>
          <p:nvPr/>
        </p:nvSpPr>
        <p:spPr>
          <a:xfrm>
            <a:off x="821091" y="750441"/>
            <a:ext cx="10907487" cy="707886"/>
          </a:xfrm>
          <a:prstGeom prst="rect">
            <a:avLst/>
          </a:prstGeom>
        </p:spPr>
        <p:txBody>
          <a:bodyPr wrap="square">
            <a:spAutoFit/>
          </a:bodyPr>
          <a:lstStyle/>
          <a:p>
            <a:r>
              <a:rPr lang="fr-FR" sz="2000" b="1" dirty="0" err="1">
                <a:latin typeface="Arial" panose="020B0604020202020204" pitchFamily="34" charset="0"/>
                <a:ea typeface="Calibri" panose="020F0502020204030204" pitchFamily="34" charset="0"/>
                <a:cs typeface="Arial" panose="020B0604020202020204" pitchFamily="34" charset="0"/>
              </a:rPr>
              <a:t>Officially</a:t>
            </a:r>
            <a:r>
              <a:rPr lang="fr-FR" sz="2000" b="1" dirty="0">
                <a:latin typeface="Arial" panose="020B0604020202020204" pitchFamily="34" charset="0"/>
                <a:ea typeface="Calibri" panose="020F0502020204030204" pitchFamily="34" charset="0"/>
                <a:cs typeface="Arial" panose="020B0604020202020204" pitchFamily="34" charset="0"/>
              </a:rPr>
              <a:t> </a:t>
            </a:r>
            <a:r>
              <a:rPr lang="fr-FR" sz="2000" dirty="0" err="1">
                <a:latin typeface="Arial" panose="020B0604020202020204" pitchFamily="34" charset="0"/>
                <a:ea typeface="Calibri" panose="020F0502020204030204" pitchFamily="34" charset="0"/>
                <a:cs typeface="Arial" panose="020B0604020202020204" pitchFamily="34" charset="0"/>
              </a:rPr>
              <a:t>created</a:t>
            </a:r>
            <a:r>
              <a:rPr lang="fr-FR" sz="2000" dirty="0">
                <a:latin typeface="Arial" panose="020B0604020202020204" pitchFamily="34" charset="0"/>
                <a:ea typeface="Calibri" panose="020F0502020204030204" pitchFamily="34" charset="0"/>
                <a:cs typeface="Arial" panose="020B0604020202020204" pitchFamily="34" charset="0"/>
              </a:rPr>
              <a:t> by the </a:t>
            </a:r>
            <a:r>
              <a:rPr lang="fr-FR" sz="2000" b="1" dirty="0" err="1">
                <a:solidFill>
                  <a:srgbClr val="FF0000"/>
                </a:solidFill>
                <a:latin typeface="Arial" panose="020B0604020202020204" pitchFamily="34" charset="0"/>
                <a:ea typeface="Calibri" panose="020F0502020204030204" pitchFamily="34" charset="0"/>
                <a:cs typeface="Arial" panose="020B0604020202020204" pitchFamily="34" charset="0"/>
              </a:rPr>
              <a:t>Cooperation</a:t>
            </a:r>
            <a:r>
              <a:rPr lang="fr-FR" sz="2000" b="1" dirty="0">
                <a:solidFill>
                  <a:srgbClr val="FF0000"/>
                </a:solidFill>
                <a:latin typeface="Arial" panose="020B0604020202020204" pitchFamily="34" charset="0"/>
                <a:ea typeface="Calibri" panose="020F0502020204030204" pitchFamily="34" charset="0"/>
                <a:cs typeface="Arial" panose="020B0604020202020204" pitchFamily="34" charset="0"/>
              </a:rPr>
              <a:t> Agreement </a:t>
            </a:r>
            <a:r>
              <a:rPr lang="fr-FR" sz="2000" dirty="0" err="1">
                <a:latin typeface="Arial" panose="020B0604020202020204" pitchFamily="34" charset="0"/>
                <a:ea typeface="Calibri" panose="020F0502020204030204" pitchFamily="34" charset="0"/>
                <a:cs typeface="Arial" panose="020B0604020202020204" pitchFamily="34" charset="0"/>
              </a:rPr>
              <a:t>between</a:t>
            </a:r>
            <a:r>
              <a:rPr lang="fr-FR" sz="2000" dirty="0">
                <a:latin typeface="Arial" panose="020B0604020202020204" pitchFamily="34" charset="0"/>
                <a:ea typeface="Calibri" panose="020F0502020204030204" pitchFamily="34" charset="0"/>
                <a:cs typeface="Arial" panose="020B0604020202020204" pitchFamily="34" charset="0"/>
              </a:rPr>
              <a:t> the </a:t>
            </a:r>
            <a:r>
              <a:rPr lang="fr-FR" sz="2000" dirty="0" err="1">
                <a:latin typeface="Arial" panose="020B0604020202020204" pitchFamily="34" charset="0"/>
                <a:ea typeface="Calibri" panose="020F0502020204030204" pitchFamily="34" charset="0"/>
                <a:cs typeface="Arial" panose="020B0604020202020204" pitchFamily="34" charset="0"/>
              </a:rPr>
              <a:t>Republics</a:t>
            </a:r>
            <a:r>
              <a:rPr lang="fr-FR" sz="2000" dirty="0">
                <a:latin typeface="Arial" panose="020B0604020202020204" pitchFamily="34" charset="0"/>
                <a:ea typeface="Calibri" panose="020F0502020204030204" pitchFamily="34" charset="0"/>
                <a:cs typeface="Arial" panose="020B0604020202020204" pitchFamily="34" charset="0"/>
              </a:rPr>
              <a:t> of Congo and Gabon </a:t>
            </a:r>
            <a:r>
              <a:rPr lang="fr-FR" sz="2000" b="1" dirty="0">
                <a:latin typeface="Arial" panose="020B0604020202020204" pitchFamily="34" charset="0"/>
                <a:ea typeface="Calibri" panose="020F0502020204030204" pitchFamily="34" charset="0"/>
                <a:cs typeface="Arial" panose="020B0604020202020204" pitchFamily="34" charset="0"/>
              </a:rPr>
              <a:t>in November 2010</a:t>
            </a:r>
            <a:endParaRPr lang="en-GB" sz="2000" b="1" dirty="0">
              <a:latin typeface="Arial" panose="020B0604020202020204" pitchFamily="34" charset="0"/>
              <a:cs typeface="Arial" panose="020B0604020202020204" pitchFamily="34" charset="0"/>
            </a:endParaRPr>
          </a:p>
        </p:txBody>
      </p:sp>
      <p:sp>
        <p:nvSpPr>
          <p:cNvPr id="9" name="Rectangle 8"/>
          <p:cNvSpPr/>
          <p:nvPr/>
        </p:nvSpPr>
        <p:spPr>
          <a:xfrm>
            <a:off x="2565915" y="2880038"/>
            <a:ext cx="7417837" cy="369332"/>
          </a:xfrm>
          <a:prstGeom prst="rect">
            <a:avLst/>
          </a:prstGeom>
        </p:spPr>
        <p:txBody>
          <a:bodyPr wrap="square">
            <a:spAutoFit/>
          </a:bodyPr>
          <a:lstStyle/>
          <a:p>
            <a:r>
              <a:rPr lang="fr-FR" b="1" dirty="0" err="1">
                <a:latin typeface="Arial" panose="020B0604020202020204" pitchFamily="34" charset="0"/>
                <a:ea typeface="Calibri" panose="020F0502020204030204" pitchFamily="34" charset="0"/>
                <a:cs typeface="Arial" panose="020B0604020202020204" pitchFamily="34" charset="0"/>
              </a:rPr>
              <a:t>Characteristics</a:t>
            </a:r>
            <a:r>
              <a:rPr lang="fr-FR" b="1" dirty="0">
                <a:latin typeface="Arial" panose="020B0604020202020204" pitchFamily="34" charset="0"/>
                <a:ea typeface="Calibri" panose="020F0502020204030204" pitchFamily="34" charset="0"/>
                <a:cs typeface="Arial" panose="020B0604020202020204" pitchFamily="34" charset="0"/>
              </a:rPr>
              <a:t> of </a:t>
            </a:r>
            <a:r>
              <a:rPr lang="fr-FR" b="1" dirty="0" err="1">
                <a:latin typeface="Arial" panose="020B0604020202020204" pitchFamily="34" charset="0"/>
                <a:ea typeface="Calibri" panose="020F0502020204030204" pitchFamily="34" charset="0"/>
                <a:cs typeface="Arial" panose="020B0604020202020204" pitchFamily="34" charset="0"/>
              </a:rPr>
              <a:t>each</a:t>
            </a:r>
            <a:r>
              <a:rPr lang="fr-FR" b="1" dirty="0">
                <a:latin typeface="Arial" panose="020B0604020202020204" pitchFamily="34" charset="0"/>
                <a:ea typeface="Calibri" panose="020F0502020204030204" pitchFamily="34" charset="0"/>
                <a:cs typeface="Arial" panose="020B0604020202020204" pitchFamily="34" charset="0"/>
              </a:rPr>
              <a:t> of the </a:t>
            </a:r>
            <a:r>
              <a:rPr lang="fr-FR" b="1" dirty="0" err="1">
                <a:latin typeface="Arial" panose="020B0604020202020204" pitchFamily="34" charset="0"/>
                <a:ea typeface="Calibri" panose="020F0502020204030204" pitchFamily="34" charset="0"/>
                <a:cs typeface="Arial" panose="020B0604020202020204" pitchFamily="34" charset="0"/>
              </a:rPr>
              <a:t>two</a:t>
            </a:r>
            <a:r>
              <a:rPr lang="fr-FR" b="1" dirty="0">
                <a:latin typeface="Arial" panose="020B0604020202020204" pitchFamily="34" charset="0"/>
                <a:ea typeface="Calibri" panose="020F0502020204030204" pitchFamily="34" charset="0"/>
                <a:cs typeface="Arial" panose="020B0604020202020204" pitchFamily="34" charset="0"/>
              </a:rPr>
              <a:t> PA </a:t>
            </a:r>
            <a:r>
              <a:rPr lang="fr-FR" b="1" dirty="0" err="1">
                <a:latin typeface="Arial" panose="020B0604020202020204" pitchFamily="34" charset="0"/>
                <a:ea typeface="Calibri" panose="020F0502020204030204" pitchFamily="34" charset="0"/>
                <a:cs typeface="Arial" panose="020B0604020202020204" pitchFamily="34" charset="0"/>
              </a:rPr>
              <a:t>forming</a:t>
            </a:r>
            <a:r>
              <a:rPr lang="fr-FR" b="1" dirty="0">
                <a:latin typeface="Arial" panose="020B0604020202020204" pitchFamily="34" charset="0"/>
                <a:ea typeface="Calibri" panose="020F0502020204030204" pitchFamily="34" charset="0"/>
                <a:cs typeface="Arial" panose="020B0604020202020204" pitchFamily="34" charset="0"/>
              </a:rPr>
              <a:t> the </a:t>
            </a:r>
            <a:r>
              <a:rPr lang="en-GB" b="1" dirty="0">
                <a:latin typeface="Arial" panose="020B0604020202020204" pitchFamily="34" charset="0"/>
                <a:cs typeface="Arial" panose="020B0604020202020204" pitchFamily="34" charset="0"/>
              </a:rPr>
              <a:t>PTMC</a:t>
            </a:r>
            <a:r>
              <a:rPr lang="fr-FR" b="1" dirty="0">
                <a:latin typeface="Arial" panose="020B0604020202020204" pitchFamily="34" charset="0"/>
                <a:ea typeface="Calibri" panose="020F0502020204030204" pitchFamily="34" charset="0"/>
                <a:cs typeface="Arial" panose="020B0604020202020204" pitchFamily="34" charset="0"/>
              </a:rPr>
              <a:t> </a:t>
            </a:r>
            <a:endParaRPr lang="en-GB" b="1" dirty="0">
              <a:latin typeface="Arial" panose="020B0604020202020204" pitchFamily="34" charset="0"/>
              <a:cs typeface="Arial" panose="020B0604020202020204"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1738950741"/>
              </p:ext>
            </p:extLst>
          </p:nvPr>
        </p:nvGraphicFramePr>
        <p:xfrm>
          <a:off x="322218" y="2051226"/>
          <a:ext cx="11406360" cy="4647887"/>
        </p:xfrm>
        <a:graphic>
          <a:graphicData uri="http://schemas.openxmlformats.org/drawingml/2006/table">
            <a:tbl>
              <a:tblPr firstRow="1" bandRow="1">
                <a:tableStyleId>{5C22544A-7EE6-4342-B048-85BDC9FD1C3A}</a:tableStyleId>
              </a:tblPr>
              <a:tblGrid>
                <a:gridCol w="3802120">
                  <a:extLst>
                    <a:ext uri="{9D8B030D-6E8A-4147-A177-3AD203B41FA5}">
                      <a16:colId xmlns:a16="http://schemas.microsoft.com/office/drawing/2014/main" val="1010240625"/>
                    </a:ext>
                  </a:extLst>
                </a:gridCol>
                <a:gridCol w="3802120">
                  <a:extLst>
                    <a:ext uri="{9D8B030D-6E8A-4147-A177-3AD203B41FA5}">
                      <a16:colId xmlns:a16="http://schemas.microsoft.com/office/drawing/2014/main" val="3447626865"/>
                    </a:ext>
                  </a:extLst>
                </a:gridCol>
                <a:gridCol w="3802120">
                  <a:extLst>
                    <a:ext uri="{9D8B030D-6E8A-4147-A177-3AD203B41FA5}">
                      <a16:colId xmlns:a16="http://schemas.microsoft.com/office/drawing/2014/main" val="4041348658"/>
                    </a:ext>
                  </a:extLst>
                </a:gridCol>
              </a:tblGrid>
              <a:tr h="799653">
                <a:tc>
                  <a:txBody>
                    <a:bodyPr/>
                    <a:lstStyle/>
                    <a:p>
                      <a:endParaRPr lang="en-GB" dirty="0">
                        <a:latin typeface="Arial" panose="020B0604020202020204" pitchFamily="34" charset="0"/>
                        <a:cs typeface="Arial" panose="020B0604020202020204" pitchFamily="34" charset="0"/>
                      </a:endParaRPr>
                    </a:p>
                  </a:txBody>
                  <a:tcPr/>
                </a:tc>
                <a:tc>
                  <a:txBody>
                    <a:bodyPr/>
                    <a:lstStyle/>
                    <a:p>
                      <a:r>
                        <a:rPr lang="fr-FR" dirty="0" err="1">
                          <a:latin typeface="Arial" panose="020B0604020202020204" pitchFamily="34" charset="0"/>
                          <a:ea typeface="Calibri" panose="020F0502020204030204" pitchFamily="34" charset="0"/>
                          <a:cs typeface="Arial" panose="020B0604020202020204" pitchFamily="34" charset="0"/>
                        </a:rPr>
                        <a:t>Conkouati</a:t>
                      </a:r>
                      <a:r>
                        <a:rPr lang="fr-FR" dirty="0">
                          <a:latin typeface="Arial" panose="020B0604020202020204" pitchFamily="34" charset="0"/>
                          <a:ea typeface="Calibri" panose="020F0502020204030204" pitchFamily="34" charset="0"/>
                          <a:cs typeface="Arial" panose="020B0604020202020204" pitchFamily="34" charset="0"/>
                        </a:rPr>
                        <a:t> </a:t>
                      </a:r>
                      <a:r>
                        <a:rPr lang="fr-FR" dirty="0" err="1">
                          <a:latin typeface="Arial" panose="020B0604020202020204" pitchFamily="34" charset="0"/>
                          <a:ea typeface="Calibri" panose="020F0502020204030204" pitchFamily="34" charset="0"/>
                          <a:cs typeface="Arial" panose="020B0604020202020204" pitchFamily="34" charset="0"/>
                        </a:rPr>
                        <a:t>Douli</a:t>
                      </a:r>
                      <a:r>
                        <a:rPr lang="fr-FR" dirty="0">
                          <a:latin typeface="Arial" panose="020B0604020202020204" pitchFamily="34" charset="0"/>
                          <a:ea typeface="Calibri" panose="020F0502020204030204" pitchFamily="34" charset="0"/>
                          <a:cs typeface="Arial" panose="020B0604020202020204" pitchFamily="34" charset="0"/>
                        </a:rPr>
                        <a:t> National Park (Congo)</a:t>
                      </a:r>
                      <a:endParaRPr lang="en-GB" dirty="0">
                        <a:latin typeface="Arial" panose="020B0604020202020204" pitchFamily="34" charset="0"/>
                        <a:cs typeface="Arial" panose="020B0604020202020204" pitchFamily="34" charset="0"/>
                      </a:endParaRPr>
                    </a:p>
                  </a:txBody>
                  <a:tcPr/>
                </a:tc>
                <a:tc>
                  <a:txBody>
                    <a:bodyPr/>
                    <a:lstStyle/>
                    <a:p>
                      <a:r>
                        <a:rPr lang="fr-FR" dirty="0">
                          <a:latin typeface="Arial" panose="020B0604020202020204" pitchFamily="34" charset="0"/>
                          <a:ea typeface="Calibri" panose="020F0502020204030204" pitchFamily="34" charset="0"/>
                          <a:cs typeface="Arial" panose="020B0604020202020204" pitchFamily="34" charset="0"/>
                        </a:rPr>
                        <a:t>Mayumba National Park (Gabon), </a:t>
                      </a:r>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29299320"/>
                  </a:ext>
                </a:extLst>
              </a:tr>
              <a:tr h="771426">
                <a:tc>
                  <a:txBody>
                    <a:bodyPr/>
                    <a:lstStyle/>
                    <a:p>
                      <a:r>
                        <a:rPr lang="fr-FR" b="1" dirty="0" err="1">
                          <a:latin typeface="Arial" panose="020B0604020202020204" pitchFamily="34" charset="0"/>
                          <a:cs typeface="Arial" panose="020B0604020202020204" pitchFamily="34" charset="0"/>
                        </a:rPr>
                        <a:t>Legal</a:t>
                      </a:r>
                      <a:r>
                        <a:rPr lang="fr-FR" b="1" dirty="0">
                          <a:latin typeface="Arial" panose="020B0604020202020204" pitchFamily="34" charset="0"/>
                          <a:cs typeface="Arial" panose="020B0604020202020204" pitchFamily="34" charset="0"/>
                        </a:rPr>
                        <a:t> </a:t>
                      </a:r>
                      <a:r>
                        <a:rPr lang="en-US" b="1" noProof="0" dirty="0">
                          <a:latin typeface="Arial" panose="020B0604020202020204" pitchFamily="34" charset="0"/>
                          <a:cs typeface="Arial" panose="020B0604020202020204" pitchFamily="34" charset="0"/>
                        </a:rPr>
                        <a:t>document for creation</a:t>
                      </a:r>
                    </a:p>
                  </a:txBody>
                  <a:tcPr/>
                </a:tc>
                <a:tc>
                  <a:txBody>
                    <a:bodyPr/>
                    <a:lstStyle/>
                    <a:p>
                      <a:r>
                        <a:rPr lang="fr-FR" sz="1800" kern="1200" dirty="0" err="1">
                          <a:solidFill>
                            <a:schemeClr val="dk1"/>
                          </a:solidFill>
                          <a:effectLst/>
                          <a:latin typeface="Arial" panose="020B0604020202020204" pitchFamily="34" charset="0"/>
                          <a:ea typeface="+mn-ea"/>
                          <a:cs typeface="Arial" panose="020B0604020202020204" pitchFamily="34" charset="0"/>
                        </a:rPr>
                        <a:t>Decree</a:t>
                      </a:r>
                      <a:r>
                        <a:rPr lang="fr-FR" sz="1800" kern="1200" dirty="0">
                          <a:solidFill>
                            <a:schemeClr val="dk1"/>
                          </a:solidFill>
                          <a:effectLst/>
                          <a:latin typeface="Arial" panose="020B0604020202020204" pitchFamily="34" charset="0"/>
                          <a:ea typeface="+mn-ea"/>
                          <a:cs typeface="Arial" panose="020B0604020202020204" pitchFamily="34" charset="0"/>
                        </a:rPr>
                        <a:t> no. 99-136 bis of 14 August 1999</a:t>
                      </a:r>
                      <a:endParaRPr lang="en-GB" b="0" dirty="0">
                        <a:latin typeface="Arial" panose="020B0604020202020204" pitchFamily="34" charset="0"/>
                        <a:cs typeface="Arial" panose="020B0604020202020204" pitchFamily="34" charset="0"/>
                      </a:endParaRPr>
                    </a:p>
                  </a:txBody>
                  <a:tcPr/>
                </a:tc>
                <a:tc>
                  <a:txBody>
                    <a:bodyPr/>
                    <a:lstStyle/>
                    <a:p>
                      <a:r>
                        <a:rPr lang="fr-FR" sz="1800" kern="1200" dirty="0" err="1">
                          <a:solidFill>
                            <a:schemeClr val="dk1"/>
                          </a:solidFill>
                          <a:effectLst/>
                          <a:latin typeface="Arial" panose="020B0604020202020204" pitchFamily="34" charset="0"/>
                          <a:ea typeface="+mn-ea"/>
                          <a:cs typeface="Arial" panose="020B0604020202020204" pitchFamily="34" charset="0"/>
                        </a:rPr>
                        <a:t>Decree</a:t>
                      </a:r>
                      <a:r>
                        <a:rPr lang="fr-FR" sz="1800" kern="1200" dirty="0">
                          <a:solidFill>
                            <a:schemeClr val="dk1"/>
                          </a:solidFill>
                          <a:effectLst/>
                          <a:latin typeface="Arial" panose="020B0604020202020204" pitchFamily="34" charset="0"/>
                          <a:ea typeface="+mn-ea"/>
                          <a:cs typeface="Arial" panose="020B0604020202020204" pitchFamily="34" charset="0"/>
                        </a:rPr>
                        <a:t> no. 614/PR/MEFEPEPN of 30 August 2002 </a:t>
                      </a:r>
                      <a:endParaRPr lang="en-GB"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93544239"/>
                  </a:ext>
                </a:extLst>
              </a:tr>
              <a:tr h="771426">
                <a:tc>
                  <a:txBody>
                    <a:bodyPr/>
                    <a:lstStyle/>
                    <a:p>
                      <a:r>
                        <a:rPr lang="fr-FR" b="1" dirty="0" err="1">
                          <a:latin typeface="Arial" panose="020B0604020202020204" pitchFamily="34" charset="0"/>
                          <a:cs typeface="Arial" panose="020B0604020202020204" pitchFamily="34" charset="0"/>
                        </a:rPr>
                        <a:t>Ecosystem</a:t>
                      </a:r>
                      <a:r>
                        <a:rPr lang="fr-FR" b="1" dirty="0">
                          <a:latin typeface="Arial" panose="020B0604020202020204" pitchFamily="34" charset="0"/>
                          <a:cs typeface="Arial" panose="020B0604020202020204" pitchFamily="34" charset="0"/>
                        </a:rPr>
                        <a:t> </a:t>
                      </a:r>
                      <a:r>
                        <a:rPr lang="fr-FR" b="1" dirty="0" err="1">
                          <a:latin typeface="Arial" panose="020B0604020202020204" pitchFamily="34" charset="0"/>
                          <a:cs typeface="Arial" panose="020B0604020202020204" pitchFamily="34" charset="0"/>
                        </a:rPr>
                        <a:t>Coverage</a:t>
                      </a:r>
                      <a:endParaRPr lang="en-GB" b="1" dirty="0">
                        <a:latin typeface="Arial" panose="020B0604020202020204" pitchFamily="34" charset="0"/>
                        <a:cs typeface="Arial" panose="020B0604020202020204" pitchFamily="34" charset="0"/>
                      </a:endParaRPr>
                    </a:p>
                  </a:txBody>
                  <a:tcPr/>
                </a:tc>
                <a:tc>
                  <a:txBody>
                    <a:bodyPr/>
                    <a:lstStyle/>
                    <a:p>
                      <a:r>
                        <a:rPr lang="fr-FR" b="0" dirty="0" err="1">
                          <a:latin typeface="Arial" panose="020B0604020202020204" pitchFamily="34" charset="0"/>
                          <a:cs typeface="Arial" panose="020B0604020202020204" pitchFamily="34" charset="0"/>
                        </a:rPr>
                        <a:t>Terrestial</a:t>
                      </a:r>
                      <a:r>
                        <a:rPr lang="fr-FR" b="0" dirty="0">
                          <a:latin typeface="Arial" panose="020B0604020202020204" pitchFamily="34" charset="0"/>
                          <a:cs typeface="Arial" panose="020B0604020202020204" pitchFamily="34" charset="0"/>
                        </a:rPr>
                        <a:t>, inter-</a:t>
                      </a:r>
                      <a:r>
                        <a:rPr lang="fr-FR" b="0" dirty="0" err="1">
                          <a:latin typeface="Arial" panose="020B0604020202020204" pitchFamily="34" charset="0"/>
                          <a:cs typeface="Arial" panose="020B0604020202020204" pitchFamily="34" charset="0"/>
                        </a:rPr>
                        <a:t>didal</a:t>
                      </a:r>
                      <a:r>
                        <a:rPr lang="fr-FR" b="0" dirty="0">
                          <a:latin typeface="Arial" panose="020B0604020202020204" pitchFamily="34" charset="0"/>
                          <a:cs typeface="Arial" panose="020B0604020202020204" pitchFamily="34" charset="0"/>
                        </a:rPr>
                        <a:t> and </a:t>
                      </a:r>
                      <a:r>
                        <a:rPr lang="fr-FR" b="0" dirty="0" err="1">
                          <a:latin typeface="Arial" panose="020B0604020202020204" pitchFamily="34" charset="0"/>
                          <a:cs typeface="Arial" panose="020B0604020202020204" pitchFamily="34" charset="0"/>
                        </a:rPr>
                        <a:t>sub</a:t>
                      </a:r>
                      <a:r>
                        <a:rPr lang="fr-FR" b="0" dirty="0">
                          <a:latin typeface="Arial" panose="020B0604020202020204" pitchFamily="34" charset="0"/>
                          <a:cs typeface="Arial" panose="020B0604020202020204" pitchFamily="34" charset="0"/>
                        </a:rPr>
                        <a:t>-tidal</a:t>
                      </a:r>
                      <a:endParaRPr lang="en-GB" b="0" dirty="0">
                        <a:latin typeface="Arial" panose="020B0604020202020204" pitchFamily="34" charset="0"/>
                        <a:cs typeface="Arial" panose="020B0604020202020204" pitchFamily="34" charset="0"/>
                      </a:endParaRPr>
                    </a:p>
                  </a:txBody>
                  <a:tcPr/>
                </a:tc>
                <a:tc>
                  <a:txBody>
                    <a:bodyPr/>
                    <a:lstStyle/>
                    <a:p>
                      <a:r>
                        <a:rPr lang="en-GB" sz="1800" b="0" kern="1200" dirty="0">
                          <a:solidFill>
                            <a:schemeClr val="dk1"/>
                          </a:solidFill>
                          <a:effectLst/>
                          <a:latin typeface="Arial" panose="020B0604020202020204" pitchFamily="34" charset="0"/>
                          <a:ea typeface="+mn-ea"/>
                          <a:cs typeface="Arial" panose="020B0604020202020204" pitchFamily="34" charset="0"/>
                        </a:rPr>
                        <a:t>entirely marine, containing subtidal and inter-tidal </a:t>
                      </a:r>
                      <a:endParaRPr lang="en-GB"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51330134"/>
                  </a:ext>
                </a:extLst>
              </a:tr>
              <a:tr h="629151">
                <a:tc>
                  <a:txBody>
                    <a:bodyPr/>
                    <a:lstStyle/>
                    <a:p>
                      <a:r>
                        <a:rPr lang="fr-FR" b="1" dirty="0">
                          <a:latin typeface="Arial" panose="020B0604020202020204" pitchFamily="34" charset="0"/>
                          <a:cs typeface="Arial" panose="020B0604020202020204" pitchFamily="34" charset="0"/>
                        </a:rPr>
                        <a:t>Total Area at </a:t>
                      </a:r>
                      <a:r>
                        <a:rPr lang="fr-FR" b="1" dirty="0" err="1">
                          <a:latin typeface="Arial" panose="020B0604020202020204" pitchFamily="34" charset="0"/>
                          <a:cs typeface="Arial" panose="020B0604020202020204" pitchFamily="34" charset="0"/>
                        </a:rPr>
                        <a:t>creation</a:t>
                      </a:r>
                      <a:endParaRPr lang="en-GB" b="1"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latin typeface="Arial" panose="020B0604020202020204" pitchFamily="34" charset="0"/>
                          <a:ea typeface="Calibri" panose="020F0502020204030204" pitchFamily="34" charset="0"/>
                          <a:cs typeface="Arial" panose="020B0604020202020204" pitchFamily="34" charset="0"/>
                        </a:rPr>
                        <a:t>504950 ha (</a:t>
                      </a:r>
                      <a:r>
                        <a:rPr lang="fr-FR" b="1" dirty="0">
                          <a:solidFill>
                            <a:srgbClr val="FF0000"/>
                          </a:solidFill>
                          <a:latin typeface="Arial" panose="020B0604020202020204" pitchFamily="34" charset="0"/>
                          <a:ea typeface="Calibri" panose="020F0502020204030204" pitchFamily="34" charset="0"/>
                          <a:cs typeface="Arial" panose="020B0604020202020204" pitchFamily="34" charset="0"/>
                        </a:rPr>
                        <a:t>384950 ha </a:t>
                      </a:r>
                      <a:r>
                        <a:rPr lang="en-GB" b="0" dirty="0">
                          <a:latin typeface="Arial" panose="020B0604020202020204" pitchFamily="34" charset="0"/>
                          <a:ea typeface="+mn-ea"/>
                          <a:cs typeface="Arial" panose="020B0604020202020204" pitchFamily="34" charset="0"/>
                        </a:rPr>
                        <a:t>of</a:t>
                      </a:r>
                      <a:r>
                        <a:rPr lang="en-GB" b="0" baseline="0" dirty="0">
                          <a:latin typeface="Arial" panose="020B0604020202020204" pitchFamily="34" charset="0"/>
                          <a:ea typeface="+mn-ea"/>
                          <a:cs typeface="Arial" panose="020B0604020202020204" pitchFamily="34" charset="0"/>
                        </a:rPr>
                        <a:t> continental)</a:t>
                      </a:r>
                      <a:endParaRPr lang="en-GB" b="0" dirty="0">
                        <a:latin typeface="Arial" panose="020B0604020202020204" pitchFamily="34" charset="0"/>
                        <a:cs typeface="Arial" panose="020B0604020202020204" pitchFamily="34" charset="0"/>
                      </a:endParaRPr>
                    </a:p>
                  </a:txBody>
                  <a:tcPr/>
                </a:tc>
                <a:tc>
                  <a:txBody>
                    <a:bodyPr/>
                    <a:lstStyle/>
                    <a:p>
                      <a:r>
                        <a:rPr lang="fr-FR" b="0" dirty="0">
                          <a:latin typeface="Arial" panose="020B0604020202020204" pitchFamily="34" charset="0"/>
                          <a:ea typeface="Calibri" panose="020F0502020204030204" pitchFamily="34" charset="0"/>
                          <a:cs typeface="Arial" panose="020B0604020202020204" pitchFamily="34" charset="0"/>
                        </a:rPr>
                        <a:t>97163 ha (</a:t>
                      </a:r>
                      <a:r>
                        <a:rPr lang="fr-FR" b="1" dirty="0">
                          <a:solidFill>
                            <a:srgbClr val="FF0000"/>
                          </a:solidFill>
                          <a:latin typeface="Arial" panose="020B0604020202020204" pitchFamily="34" charset="0"/>
                          <a:ea typeface="Calibri" panose="020F0502020204030204" pitchFamily="34" charset="0"/>
                          <a:cs typeface="Arial" panose="020B0604020202020204" pitchFamily="34" charset="0"/>
                        </a:rPr>
                        <a:t>0 ha </a:t>
                      </a:r>
                      <a:r>
                        <a:rPr lang="fr-FR" b="0" dirty="0">
                          <a:latin typeface="Arial" panose="020B0604020202020204" pitchFamily="34" charset="0"/>
                          <a:ea typeface="Calibri" panose="020F0502020204030204" pitchFamily="34" charset="0"/>
                          <a:cs typeface="Arial" panose="020B0604020202020204" pitchFamily="34" charset="0"/>
                        </a:rPr>
                        <a:t>of continental)</a:t>
                      </a:r>
                      <a:endParaRPr lang="en-GB"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13262052"/>
                  </a:ext>
                </a:extLst>
              </a:tr>
              <a:tr h="446938">
                <a:tc>
                  <a:txBody>
                    <a:bodyPr/>
                    <a:lstStyle/>
                    <a:p>
                      <a:r>
                        <a:rPr lang="fr-FR" b="1" dirty="0" err="1">
                          <a:latin typeface="Arial" panose="020B0604020202020204" pitchFamily="34" charset="0"/>
                          <a:cs typeface="Arial" panose="020B0604020202020204" pitchFamily="34" charset="0"/>
                        </a:rPr>
                        <a:t>Current</a:t>
                      </a:r>
                      <a:r>
                        <a:rPr lang="fr-FR" b="1" dirty="0">
                          <a:latin typeface="Arial" panose="020B0604020202020204" pitchFamily="34" charset="0"/>
                          <a:cs typeface="Arial" panose="020B0604020202020204" pitchFamily="34" charset="0"/>
                        </a:rPr>
                        <a:t> management</a:t>
                      </a:r>
                      <a:endParaRPr lang="en-GB" b="1" dirty="0">
                        <a:latin typeface="Arial" panose="020B0604020202020204" pitchFamily="34" charset="0"/>
                        <a:cs typeface="Arial" panose="020B0604020202020204" pitchFamily="34" charset="0"/>
                      </a:endParaRPr>
                    </a:p>
                  </a:txBody>
                  <a:tcPr/>
                </a:tc>
                <a:tc>
                  <a:txBody>
                    <a:bodyPr/>
                    <a:lstStyle/>
                    <a:p>
                      <a:r>
                        <a:rPr lang="fr-FR" sz="1800" kern="1200" dirty="0">
                          <a:solidFill>
                            <a:schemeClr val="dk1"/>
                          </a:solidFill>
                          <a:effectLst/>
                          <a:latin typeface="Arial" panose="020B0604020202020204" pitchFamily="34" charset="0"/>
                          <a:ea typeface="+mn-ea"/>
                          <a:cs typeface="Arial" panose="020B0604020202020204" pitchFamily="34" charset="0"/>
                        </a:rPr>
                        <a:t>NGO </a:t>
                      </a:r>
                      <a:r>
                        <a:rPr lang="fr-FR" sz="1800" kern="1200" dirty="0" err="1">
                          <a:solidFill>
                            <a:schemeClr val="dk1"/>
                          </a:solidFill>
                          <a:effectLst/>
                          <a:latin typeface="Arial" panose="020B0604020202020204" pitchFamily="34" charset="0"/>
                          <a:ea typeface="+mn-ea"/>
                          <a:cs typeface="Arial" panose="020B0604020202020204" pitchFamily="34" charset="0"/>
                        </a:rPr>
                        <a:t>NOé</a:t>
                      </a:r>
                      <a:endParaRPr lang="en-GB" b="0" dirty="0">
                        <a:latin typeface="Arial" panose="020B0604020202020204" pitchFamily="34" charset="0"/>
                        <a:cs typeface="Arial" panose="020B0604020202020204" pitchFamily="34" charset="0"/>
                      </a:endParaRPr>
                    </a:p>
                  </a:txBody>
                  <a:tcPr/>
                </a:tc>
                <a:tc>
                  <a:txBody>
                    <a:bodyPr/>
                    <a:lstStyle/>
                    <a:p>
                      <a:r>
                        <a:rPr lang="fr-FR" sz="1800" kern="1200" dirty="0">
                          <a:solidFill>
                            <a:schemeClr val="dk1"/>
                          </a:solidFill>
                          <a:effectLst/>
                          <a:latin typeface="Arial" panose="020B0604020202020204" pitchFamily="34" charset="0"/>
                          <a:ea typeface="+mn-ea"/>
                          <a:cs typeface="Arial" panose="020B0604020202020204" pitchFamily="34" charset="0"/>
                        </a:rPr>
                        <a:t>The </a:t>
                      </a:r>
                      <a:r>
                        <a:rPr lang="fr-FR" sz="1800" kern="1200" dirty="0" err="1">
                          <a:solidFill>
                            <a:schemeClr val="dk1"/>
                          </a:solidFill>
                          <a:effectLst/>
                          <a:latin typeface="Arial" panose="020B0604020202020204" pitchFamily="34" charset="0"/>
                          <a:ea typeface="+mn-ea"/>
                          <a:cs typeface="Arial" panose="020B0604020202020204" pitchFamily="34" charset="0"/>
                        </a:rPr>
                        <a:t>Wildlife</a:t>
                      </a:r>
                      <a:r>
                        <a:rPr lang="fr-FR" sz="1800" kern="1200" dirty="0">
                          <a:solidFill>
                            <a:schemeClr val="dk1"/>
                          </a:solidFill>
                          <a:effectLst/>
                          <a:latin typeface="Arial" panose="020B0604020202020204" pitchFamily="34" charset="0"/>
                          <a:ea typeface="+mn-ea"/>
                          <a:cs typeface="Arial" panose="020B0604020202020204" pitchFamily="34" charset="0"/>
                        </a:rPr>
                        <a:t> Conservation Society </a:t>
                      </a:r>
                      <a:endParaRPr lang="en-GB"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03147344"/>
                  </a:ext>
                </a:extLst>
              </a:tr>
              <a:tr h="446938">
                <a:tc>
                  <a:txBody>
                    <a:bodyPr/>
                    <a:lstStyle/>
                    <a:p>
                      <a:r>
                        <a:rPr lang="en-GB" sz="1800" b="1" kern="1200" dirty="0">
                          <a:solidFill>
                            <a:schemeClr val="dk1"/>
                          </a:solidFill>
                          <a:effectLst/>
                          <a:latin typeface="Arial" panose="020B0604020202020204" pitchFamily="34" charset="0"/>
                          <a:ea typeface="+mn-ea"/>
                          <a:cs typeface="Arial" panose="020B0604020202020204" pitchFamily="34" charset="0"/>
                        </a:rPr>
                        <a:t>IUCN category</a:t>
                      </a:r>
                      <a:endParaRPr lang="en-GB" b="1" dirty="0">
                        <a:latin typeface="Arial" panose="020B0604020202020204" pitchFamily="34" charset="0"/>
                        <a:cs typeface="Arial" panose="020B0604020202020204" pitchFamily="34" charset="0"/>
                      </a:endParaRPr>
                    </a:p>
                  </a:txBody>
                  <a:tcPr/>
                </a:tc>
                <a:tc>
                  <a:txBody>
                    <a:bodyPr/>
                    <a:lstStyle/>
                    <a:p>
                      <a:r>
                        <a:rPr lang="en-GB" sz="1800" b="0" kern="1200" dirty="0">
                          <a:solidFill>
                            <a:schemeClr val="dk1"/>
                          </a:solidFill>
                          <a:effectLst/>
                          <a:latin typeface="Arial" panose="020B0604020202020204" pitchFamily="34" charset="0"/>
                          <a:ea typeface="+mn-ea"/>
                          <a:cs typeface="Arial" panose="020B0604020202020204" pitchFamily="34" charset="0"/>
                        </a:rPr>
                        <a:t>Type 2 (National park)</a:t>
                      </a:r>
                      <a:endParaRPr lang="en-GB" b="0" dirty="0">
                        <a:latin typeface="Arial" panose="020B0604020202020204" pitchFamily="34" charset="0"/>
                        <a:cs typeface="Arial" panose="020B0604020202020204" pitchFamily="34" charset="0"/>
                      </a:endParaRPr>
                    </a:p>
                  </a:txBody>
                  <a:tcPr/>
                </a:tc>
                <a:tc>
                  <a:txBody>
                    <a:bodyPr/>
                    <a:lstStyle/>
                    <a:p>
                      <a:r>
                        <a:rPr lang="en-GB" sz="1800" b="0" kern="1200" dirty="0">
                          <a:solidFill>
                            <a:schemeClr val="dk1"/>
                          </a:solidFill>
                          <a:effectLst/>
                          <a:latin typeface="Arial" panose="020B0604020202020204" pitchFamily="34" charset="0"/>
                          <a:ea typeface="+mn-ea"/>
                          <a:cs typeface="Arial" panose="020B0604020202020204" pitchFamily="34" charset="0"/>
                        </a:rPr>
                        <a:t>Type 2 (National park)</a:t>
                      </a:r>
                      <a:endParaRPr lang="en-GB"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71285981"/>
                  </a:ext>
                </a:extLst>
              </a:tr>
              <a:tr h="771426">
                <a:tc>
                  <a:txBody>
                    <a:bodyPr/>
                    <a:lstStyle/>
                    <a:p>
                      <a:r>
                        <a:rPr lang="fr-FR" b="1" dirty="0">
                          <a:latin typeface="Arial" panose="020B0604020202020204" pitchFamily="34" charset="0"/>
                          <a:cs typeface="Arial" panose="020B0604020202020204" pitchFamily="34" charset="0"/>
                        </a:rPr>
                        <a:t>Key </a:t>
                      </a:r>
                      <a:r>
                        <a:rPr lang="fr-FR" b="1" dirty="0" err="1">
                          <a:latin typeface="Arial" panose="020B0604020202020204" pitchFamily="34" charset="0"/>
                          <a:cs typeface="Arial" panose="020B0604020202020204" pitchFamily="34" charset="0"/>
                        </a:rPr>
                        <a:t>aquatic</a:t>
                      </a:r>
                      <a:r>
                        <a:rPr lang="fr-FR" b="1" dirty="0">
                          <a:latin typeface="Arial" panose="020B0604020202020204" pitchFamily="34" charset="0"/>
                          <a:cs typeface="Arial" panose="020B0604020202020204" pitchFamily="34" charset="0"/>
                        </a:rPr>
                        <a:t> </a:t>
                      </a:r>
                      <a:r>
                        <a:rPr lang="fr-FR" b="1" dirty="0" err="1">
                          <a:latin typeface="Arial" panose="020B0604020202020204" pitchFamily="34" charset="0"/>
                          <a:cs typeface="Arial" panose="020B0604020202020204" pitchFamily="34" charset="0"/>
                        </a:rPr>
                        <a:t>species</a:t>
                      </a:r>
                      <a:r>
                        <a:rPr lang="fr-FR" b="1" dirty="0">
                          <a:latin typeface="Arial" panose="020B0604020202020204" pitchFamily="34" charset="0"/>
                          <a:cs typeface="Arial" panose="020B0604020202020204" pitchFamily="34" charset="0"/>
                        </a:rPr>
                        <a:t> and habitats</a:t>
                      </a:r>
                      <a:endParaRPr lang="en-GB" b="1" dirty="0">
                        <a:latin typeface="Arial" panose="020B0604020202020204" pitchFamily="34" charset="0"/>
                        <a:cs typeface="Arial" panose="020B0604020202020204" pitchFamily="34" charset="0"/>
                      </a:endParaRPr>
                    </a:p>
                  </a:txBody>
                  <a:tcPr/>
                </a:tc>
                <a:tc gridSpan="2">
                  <a:txBody>
                    <a:bodyPr/>
                    <a:lstStyle/>
                    <a:p>
                      <a:r>
                        <a:rPr lang="fr-FR" sz="1800" b="0" kern="1200" dirty="0" err="1">
                          <a:solidFill>
                            <a:schemeClr val="dk1"/>
                          </a:solidFill>
                          <a:effectLst/>
                          <a:latin typeface="Arial" panose="020B0604020202020204" pitchFamily="34" charset="0"/>
                          <a:ea typeface="+mn-ea"/>
                          <a:cs typeface="Arial" panose="020B0604020202020204" pitchFamily="34" charset="0"/>
                        </a:rPr>
                        <a:t>Sea</a:t>
                      </a:r>
                      <a:r>
                        <a:rPr lang="fr-FR" sz="1800" b="0" kern="1200" dirty="0">
                          <a:solidFill>
                            <a:schemeClr val="dk1"/>
                          </a:solidFill>
                          <a:effectLst/>
                          <a:latin typeface="Arial" panose="020B0604020202020204" pitchFamily="34" charset="0"/>
                          <a:ea typeface="+mn-ea"/>
                          <a:cs typeface="Arial" panose="020B0604020202020204" pitchFamily="34" charset="0"/>
                        </a:rPr>
                        <a:t> </a:t>
                      </a:r>
                      <a:r>
                        <a:rPr lang="fr-FR" sz="1800" b="0" kern="1200" dirty="0" err="1">
                          <a:solidFill>
                            <a:schemeClr val="dk1"/>
                          </a:solidFill>
                          <a:effectLst/>
                          <a:latin typeface="Arial" panose="020B0604020202020204" pitchFamily="34" charset="0"/>
                          <a:ea typeface="+mn-ea"/>
                          <a:cs typeface="Arial" panose="020B0604020202020204" pitchFamily="34" charset="0"/>
                        </a:rPr>
                        <a:t>turtles</a:t>
                      </a:r>
                      <a:r>
                        <a:rPr lang="fr-FR" sz="1800" b="0" kern="1200" dirty="0">
                          <a:solidFill>
                            <a:schemeClr val="dk1"/>
                          </a:solidFill>
                          <a:effectLst/>
                          <a:latin typeface="Arial" panose="020B0604020202020204" pitchFamily="34" charset="0"/>
                          <a:ea typeface="+mn-ea"/>
                          <a:cs typeface="Arial" panose="020B0604020202020204" pitchFamily="34" charset="0"/>
                        </a:rPr>
                        <a:t>, </a:t>
                      </a:r>
                      <a:r>
                        <a:rPr lang="fr-FR" sz="1800" b="0" kern="1200" dirty="0" err="1">
                          <a:solidFill>
                            <a:schemeClr val="dk1"/>
                          </a:solidFill>
                          <a:effectLst/>
                          <a:latin typeface="Arial" panose="020B0604020202020204" pitchFamily="34" charset="0"/>
                          <a:ea typeface="+mn-ea"/>
                          <a:cs typeface="Arial" panose="020B0604020202020204" pitchFamily="34" charset="0"/>
                        </a:rPr>
                        <a:t>dolphins</a:t>
                      </a:r>
                      <a:r>
                        <a:rPr lang="fr-FR" sz="1800" b="0" kern="1200" dirty="0">
                          <a:solidFill>
                            <a:schemeClr val="dk1"/>
                          </a:solidFill>
                          <a:effectLst/>
                          <a:latin typeface="Arial" panose="020B0604020202020204" pitchFamily="34" charset="0"/>
                          <a:ea typeface="+mn-ea"/>
                          <a:cs typeface="Arial" panose="020B0604020202020204" pitchFamily="34" charset="0"/>
                        </a:rPr>
                        <a:t>, </a:t>
                      </a:r>
                      <a:r>
                        <a:rPr lang="fr-FR" sz="1800" b="0" kern="1200" dirty="0" err="1">
                          <a:solidFill>
                            <a:schemeClr val="dk1"/>
                          </a:solidFill>
                          <a:effectLst/>
                          <a:latin typeface="Arial" panose="020B0604020202020204" pitchFamily="34" charset="0"/>
                          <a:ea typeface="+mn-ea"/>
                          <a:cs typeface="Arial" panose="020B0604020202020204" pitchFamily="34" charset="0"/>
                        </a:rPr>
                        <a:t>sharks</a:t>
                      </a:r>
                      <a:r>
                        <a:rPr lang="fr-FR" sz="1800" b="0" kern="1200" dirty="0">
                          <a:solidFill>
                            <a:schemeClr val="dk1"/>
                          </a:solidFill>
                          <a:effectLst/>
                          <a:latin typeface="Arial" panose="020B0604020202020204" pitchFamily="34" charset="0"/>
                          <a:ea typeface="+mn-ea"/>
                          <a:cs typeface="Arial" panose="020B0604020202020204" pitchFamily="34" charset="0"/>
                        </a:rPr>
                        <a:t>, rays,</a:t>
                      </a:r>
                      <a:r>
                        <a:rPr lang="fr-FR" sz="1800" b="0" kern="1200" baseline="0" dirty="0">
                          <a:solidFill>
                            <a:schemeClr val="dk1"/>
                          </a:solidFill>
                          <a:effectLst/>
                          <a:latin typeface="Arial" panose="020B0604020202020204" pitchFamily="34" charset="0"/>
                          <a:ea typeface="+mn-ea"/>
                          <a:cs typeface="Arial" panose="020B0604020202020204" pitchFamily="34" charset="0"/>
                        </a:rPr>
                        <a:t> </a:t>
                      </a:r>
                      <a:r>
                        <a:rPr lang="fr-FR" sz="1800" b="0" kern="1200" dirty="0" err="1">
                          <a:solidFill>
                            <a:schemeClr val="dk1"/>
                          </a:solidFill>
                          <a:effectLst/>
                          <a:latin typeface="Arial" panose="020B0604020202020204" pitchFamily="34" charset="0"/>
                          <a:ea typeface="+mn-ea"/>
                          <a:cs typeface="Arial" panose="020B0604020202020204" pitchFamily="34" charset="0"/>
                        </a:rPr>
                        <a:t>whales</a:t>
                      </a:r>
                      <a:r>
                        <a:rPr lang="fr-FR" sz="1800" b="0" kern="1200" dirty="0">
                          <a:solidFill>
                            <a:schemeClr val="dk1"/>
                          </a:solidFill>
                          <a:effectLst/>
                          <a:latin typeface="Arial" panose="020B0604020202020204" pitchFamily="34" charset="0"/>
                          <a:ea typeface="+mn-ea"/>
                          <a:cs typeface="Arial" panose="020B0604020202020204" pitchFamily="34" charset="0"/>
                        </a:rPr>
                        <a:t>, West </a:t>
                      </a:r>
                      <a:r>
                        <a:rPr lang="fr-FR" sz="1800" b="0" kern="1200" dirty="0" err="1">
                          <a:solidFill>
                            <a:schemeClr val="dk1"/>
                          </a:solidFill>
                          <a:effectLst/>
                          <a:latin typeface="Arial" panose="020B0604020202020204" pitchFamily="34" charset="0"/>
                          <a:ea typeface="+mn-ea"/>
                          <a:cs typeface="Arial" panose="020B0604020202020204" pitchFamily="34" charset="0"/>
                        </a:rPr>
                        <a:t>African</a:t>
                      </a:r>
                      <a:r>
                        <a:rPr lang="fr-FR" sz="1800" b="0" kern="1200" dirty="0">
                          <a:solidFill>
                            <a:schemeClr val="dk1"/>
                          </a:solidFill>
                          <a:effectLst/>
                          <a:latin typeface="Arial" panose="020B0604020202020204" pitchFamily="34" charset="0"/>
                          <a:ea typeface="+mn-ea"/>
                          <a:cs typeface="Arial" panose="020B0604020202020204" pitchFamily="34" charset="0"/>
                        </a:rPr>
                        <a:t> </a:t>
                      </a:r>
                      <a:r>
                        <a:rPr lang="fr-FR" sz="1800" b="0" kern="1200" dirty="0" err="1">
                          <a:solidFill>
                            <a:schemeClr val="dk1"/>
                          </a:solidFill>
                          <a:effectLst/>
                          <a:latin typeface="Arial" panose="020B0604020202020204" pitchFamily="34" charset="0"/>
                          <a:ea typeface="+mn-ea"/>
                          <a:cs typeface="Arial" panose="020B0604020202020204" pitchFamily="34" charset="0"/>
                        </a:rPr>
                        <a:t>manatee</a:t>
                      </a:r>
                      <a:r>
                        <a:rPr lang="fr-FR" sz="1800" b="0" kern="1200" dirty="0">
                          <a:solidFill>
                            <a:schemeClr val="dk1"/>
                          </a:solidFill>
                          <a:effectLst/>
                          <a:latin typeface="Arial" panose="020B0604020202020204" pitchFamily="34" charset="0"/>
                          <a:ea typeface="+mn-ea"/>
                          <a:cs typeface="Arial" panose="020B0604020202020204" pitchFamily="34" charset="0"/>
                        </a:rPr>
                        <a:t>, mangroves</a:t>
                      </a:r>
                      <a:r>
                        <a:rPr lang="fr-FR" sz="1800" b="0" kern="1200" baseline="0" dirty="0">
                          <a:solidFill>
                            <a:schemeClr val="dk1"/>
                          </a:solidFill>
                          <a:effectLst/>
                          <a:latin typeface="Arial" panose="020B0604020202020204" pitchFamily="34" charset="0"/>
                          <a:ea typeface="+mn-ea"/>
                          <a:cs typeface="Arial" panose="020B0604020202020204" pitchFamily="34" charset="0"/>
                        </a:rPr>
                        <a:t> </a:t>
                      </a:r>
                      <a:r>
                        <a:rPr lang="fr-FR" sz="1800" b="0" kern="1200" baseline="0" dirty="0" err="1">
                          <a:solidFill>
                            <a:schemeClr val="dk1"/>
                          </a:solidFill>
                          <a:effectLst/>
                          <a:latin typeface="Arial" panose="020B0604020202020204" pitchFamily="34" charset="0"/>
                          <a:ea typeface="+mn-ea"/>
                          <a:cs typeface="Arial" panose="020B0604020202020204" pitchFamily="34" charset="0"/>
                        </a:rPr>
                        <a:t>haitatats</a:t>
                      </a:r>
                      <a:r>
                        <a:rPr lang="fr-FR" sz="1800" b="0" kern="1200" baseline="0" dirty="0">
                          <a:solidFill>
                            <a:schemeClr val="dk1"/>
                          </a:solidFill>
                          <a:effectLst/>
                          <a:latin typeface="Arial" panose="020B0604020202020204" pitchFamily="34" charset="0"/>
                          <a:ea typeface="+mn-ea"/>
                          <a:cs typeface="Arial" panose="020B0604020202020204" pitchFamily="34" charset="0"/>
                        </a:rPr>
                        <a:t>, </a:t>
                      </a:r>
                      <a:r>
                        <a:rPr lang="fr-FR" sz="1800" b="0" kern="1200" baseline="0" dirty="0" err="1">
                          <a:solidFill>
                            <a:schemeClr val="dk1"/>
                          </a:solidFill>
                          <a:effectLst/>
                          <a:latin typeface="Arial" panose="020B0604020202020204" pitchFamily="34" charset="0"/>
                          <a:ea typeface="+mn-ea"/>
                          <a:cs typeface="Arial" panose="020B0604020202020204" pitchFamily="34" charset="0"/>
                        </a:rPr>
                        <a:t>beaches</a:t>
                      </a:r>
                      <a:r>
                        <a:rPr lang="fr-FR" sz="1800" b="0" kern="1200" baseline="0" dirty="0">
                          <a:solidFill>
                            <a:schemeClr val="dk1"/>
                          </a:solidFill>
                          <a:effectLst/>
                          <a:latin typeface="Arial" panose="020B0604020202020204" pitchFamily="34" charset="0"/>
                          <a:ea typeface="+mn-ea"/>
                          <a:cs typeface="Arial" panose="020B0604020202020204" pitchFamily="34" charset="0"/>
                        </a:rPr>
                        <a:t>, </a:t>
                      </a:r>
                      <a:r>
                        <a:rPr lang="fr-FR" sz="1800" b="0" kern="1200" baseline="0" dirty="0" err="1">
                          <a:solidFill>
                            <a:schemeClr val="dk1"/>
                          </a:solidFill>
                          <a:effectLst/>
                          <a:latin typeface="Arial" panose="020B0604020202020204" pitchFamily="34" charset="0"/>
                          <a:ea typeface="+mn-ea"/>
                          <a:cs typeface="Arial" panose="020B0604020202020204" pitchFamily="34" charset="0"/>
                        </a:rPr>
                        <a:t>estuaries</a:t>
                      </a:r>
                      <a:r>
                        <a:rPr lang="fr-FR" sz="1800" b="0" kern="1200" baseline="0" dirty="0">
                          <a:solidFill>
                            <a:schemeClr val="dk1"/>
                          </a:solidFill>
                          <a:effectLst/>
                          <a:latin typeface="Arial" panose="020B0604020202020204" pitchFamily="34" charset="0"/>
                          <a:ea typeface="+mn-ea"/>
                          <a:cs typeface="Arial" panose="020B0604020202020204" pitchFamily="34" charset="0"/>
                        </a:rPr>
                        <a:t>, </a:t>
                      </a:r>
                      <a:r>
                        <a:rPr lang="fr-FR" sz="1800" b="0" kern="1200" baseline="0" dirty="0" err="1">
                          <a:solidFill>
                            <a:schemeClr val="dk1"/>
                          </a:solidFill>
                          <a:effectLst/>
                          <a:latin typeface="Arial" panose="020B0604020202020204" pitchFamily="34" charset="0"/>
                          <a:ea typeface="+mn-ea"/>
                          <a:cs typeface="Arial" panose="020B0604020202020204" pitchFamily="34" charset="0"/>
                        </a:rPr>
                        <a:t>lagoons</a:t>
                      </a:r>
                      <a:endParaRPr lang="en-GB" b="0" dirty="0">
                        <a:latin typeface="Arial" panose="020B0604020202020204" pitchFamily="34" charset="0"/>
                        <a:cs typeface="Arial" panose="020B0604020202020204" pitchFamily="34" charset="0"/>
                      </a:endParaRPr>
                    </a:p>
                  </a:txBody>
                  <a:tcPr/>
                </a:tc>
                <a:tc hMerge="1">
                  <a:txBody>
                    <a:bodyPr/>
                    <a:lstStyle/>
                    <a:p>
                      <a:endParaRPr lang="en-GB"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34122781"/>
                  </a:ext>
                </a:extLst>
              </a:tr>
            </a:tbl>
          </a:graphicData>
        </a:graphic>
      </p:graphicFrame>
      <p:sp>
        <p:nvSpPr>
          <p:cNvPr id="3" name="Rectangle 2"/>
          <p:cNvSpPr/>
          <p:nvPr/>
        </p:nvSpPr>
        <p:spPr>
          <a:xfrm>
            <a:off x="4127863" y="1271113"/>
            <a:ext cx="7410995"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fr-FR" b="1" dirty="0">
                <a:solidFill>
                  <a:srgbClr val="FF0000"/>
                </a:solidFill>
                <a:latin typeface="Arial" panose="020B0604020202020204" pitchFamily="34" charset="0"/>
                <a:ea typeface="Calibri" panose="020F0502020204030204" pitchFamily="34" charset="0"/>
                <a:cs typeface="Arial" panose="020B0604020202020204" pitchFamily="34" charset="0"/>
              </a:rPr>
              <a:t>This agreement </a:t>
            </a:r>
            <a:r>
              <a:rPr lang="fr-FR" b="1" dirty="0" err="1">
                <a:solidFill>
                  <a:srgbClr val="FF0000"/>
                </a:solidFill>
                <a:latin typeface="Arial" panose="020B0604020202020204" pitchFamily="34" charset="0"/>
                <a:ea typeface="Calibri" panose="020F0502020204030204" pitchFamily="34" charset="0"/>
                <a:cs typeface="Arial" panose="020B0604020202020204" pitchFamily="34" charset="0"/>
              </a:rPr>
              <a:t>was</a:t>
            </a:r>
            <a:r>
              <a:rPr lang="fr-FR" b="1" dirty="0">
                <a:solidFill>
                  <a:srgbClr val="FF0000"/>
                </a:solidFill>
                <a:latin typeface="Arial" panose="020B0604020202020204" pitchFamily="34" charset="0"/>
                <a:ea typeface="Calibri" panose="020F0502020204030204" pitchFamily="34" charset="0"/>
                <a:cs typeface="Arial" panose="020B0604020202020204" pitchFamily="34" charset="0"/>
              </a:rPr>
              <a:t> not </a:t>
            </a:r>
            <a:r>
              <a:rPr lang="fr-FR" b="1" dirty="0" err="1">
                <a:solidFill>
                  <a:srgbClr val="FF0000"/>
                </a:solidFill>
                <a:latin typeface="Arial" panose="020B0604020202020204" pitchFamily="34" charset="0"/>
                <a:ea typeface="Calibri" panose="020F0502020204030204" pitchFamily="34" charset="0"/>
                <a:cs typeface="Arial" panose="020B0604020202020204" pitchFamily="34" charset="0"/>
              </a:rPr>
              <a:t>effectively</a:t>
            </a:r>
            <a:r>
              <a:rPr lang="fr-FR"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b="1" dirty="0" err="1">
                <a:solidFill>
                  <a:srgbClr val="FF0000"/>
                </a:solidFill>
                <a:latin typeface="Arial" panose="020B0604020202020204" pitchFamily="34" charset="0"/>
                <a:ea typeface="Calibri" panose="020F0502020204030204" pitchFamily="34" charset="0"/>
                <a:cs typeface="Arial" panose="020B0604020202020204" pitchFamily="34" charset="0"/>
              </a:rPr>
              <a:t>implemented</a:t>
            </a:r>
            <a:r>
              <a:rPr lang="fr-FR" b="1" dirty="0">
                <a:solidFill>
                  <a:srgbClr val="FF0000"/>
                </a:solidFill>
                <a:latin typeface="Arial" panose="020B0604020202020204" pitchFamily="34" charset="0"/>
                <a:ea typeface="Calibri" panose="020F0502020204030204" pitchFamily="34" charset="0"/>
                <a:cs typeface="Arial" panose="020B0604020202020204" pitchFamily="34" charset="0"/>
              </a:rPr>
              <a:t> and the </a:t>
            </a:r>
            <a:r>
              <a:rPr lang="fr-FR" b="1" dirty="0" err="1">
                <a:solidFill>
                  <a:srgbClr val="FF0000"/>
                </a:solidFill>
                <a:latin typeface="Arial" panose="020B0604020202020204" pitchFamily="34" charset="0"/>
                <a:ea typeface="Calibri" panose="020F0502020204030204" pitchFamily="34" charset="0"/>
                <a:cs typeface="Arial" panose="020B0604020202020204" pitchFamily="34" charset="0"/>
              </a:rPr>
              <a:t>governance</a:t>
            </a:r>
            <a:r>
              <a:rPr lang="fr-FR"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b="1" dirty="0" err="1">
                <a:solidFill>
                  <a:srgbClr val="FF0000"/>
                </a:solidFill>
                <a:latin typeface="Arial" panose="020B0604020202020204" pitchFamily="34" charset="0"/>
                <a:ea typeface="Calibri" panose="020F0502020204030204" pitchFamily="34" charset="0"/>
                <a:cs typeface="Arial" panose="020B0604020202020204" pitchFamily="34" charset="0"/>
              </a:rPr>
              <a:t>systems</a:t>
            </a:r>
            <a:r>
              <a:rPr lang="fr-FR"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b="1" dirty="0" err="1">
                <a:solidFill>
                  <a:srgbClr val="FF0000"/>
                </a:solidFill>
                <a:latin typeface="Arial" panose="020B0604020202020204" pitchFamily="34" charset="0"/>
                <a:ea typeface="Calibri" panose="020F0502020204030204" pitchFamily="34" charset="0"/>
                <a:cs typeface="Arial" panose="020B0604020202020204" pitchFamily="34" charset="0"/>
              </a:rPr>
              <a:t>were</a:t>
            </a:r>
            <a:r>
              <a:rPr lang="fr-FR" b="1" dirty="0">
                <a:solidFill>
                  <a:srgbClr val="FF0000"/>
                </a:solidFill>
                <a:latin typeface="Arial" panose="020B0604020202020204" pitchFamily="34" charset="0"/>
                <a:ea typeface="Calibri" panose="020F0502020204030204" pitchFamily="34" charset="0"/>
                <a:cs typeface="Arial" panose="020B0604020202020204" pitchFamily="34" charset="0"/>
              </a:rPr>
              <a:t> not </a:t>
            </a:r>
            <a:r>
              <a:rPr lang="fr-FR" b="1" dirty="0" err="1">
                <a:solidFill>
                  <a:srgbClr val="FF0000"/>
                </a:solidFill>
                <a:latin typeface="Arial" panose="020B0604020202020204" pitchFamily="34" charset="0"/>
                <a:ea typeface="Calibri" panose="020F0502020204030204" pitchFamily="34" charset="0"/>
                <a:cs typeface="Arial" panose="020B0604020202020204" pitchFamily="34" charset="0"/>
              </a:rPr>
              <a:t>operationalized</a:t>
            </a:r>
            <a:endParaRPr lang="en-GB"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2799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Users\peleb\OneDrive\Images\Screenshots\Screenshot (274).png"/>
          <p:cNvPicPr/>
          <p:nvPr/>
        </p:nvPicPr>
        <p:blipFill rotWithShape="1">
          <a:blip r:embed="rId2">
            <a:extLst>
              <a:ext uri="{28A0092B-C50C-407E-A947-70E740481C1C}">
                <a14:useLocalDpi xmlns:a14="http://schemas.microsoft.com/office/drawing/2010/main" val="0"/>
              </a:ext>
            </a:extLst>
          </a:blip>
          <a:srcRect l="33151" t="16860" r="36134" b="7838"/>
          <a:stretch/>
        </p:blipFill>
        <p:spPr bwMode="auto">
          <a:xfrm>
            <a:off x="2310908" y="923731"/>
            <a:ext cx="5442707" cy="5822302"/>
          </a:xfrm>
          <a:prstGeom prst="rect">
            <a:avLst/>
          </a:prstGeom>
          <a:noFill/>
          <a:ln>
            <a:noFill/>
          </a:ln>
          <a:extLst>
            <a:ext uri="{53640926-AAD7-44D8-BBD7-CCE9431645EC}">
              <a14:shadowObscured xmlns:a14="http://schemas.microsoft.com/office/drawing/2010/main"/>
            </a:ext>
          </a:extLst>
        </p:spPr>
      </p:pic>
      <p:sp>
        <p:nvSpPr>
          <p:cNvPr id="3" name="Rectangle 2"/>
          <p:cNvSpPr/>
          <p:nvPr/>
        </p:nvSpPr>
        <p:spPr>
          <a:xfrm>
            <a:off x="-20615" y="2826391"/>
            <a:ext cx="2331523" cy="2246769"/>
          </a:xfrm>
          <a:prstGeom prst="rect">
            <a:avLst/>
          </a:prstGeom>
        </p:spPr>
        <p:txBody>
          <a:bodyPr wrap="square">
            <a:spAutoFit/>
          </a:bodyPr>
          <a:lstStyle/>
          <a:p>
            <a:pPr algn="ctr"/>
            <a:r>
              <a:rPr lang="en-GB" sz="2000" b="1" dirty="0">
                <a:latin typeface="Arial" panose="020B0604020202020204" pitchFamily="34" charset="0"/>
                <a:cs typeface="Arial" panose="020B0604020202020204" pitchFamily="34" charset="0"/>
              </a:rPr>
              <a:t>Landscape of the </a:t>
            </a:r>
            <a:r>
              <a:rPr lang="en-GB" sz="2000" b="1" dirty="0" err="1">
                <a:latin typeface="Arial" panose="020B0604020202020204" pitchFamily="34" charset="0"/>
                <a:cs typeface="Arial" panose="020B0604020202020204" pitchFamily="34" charset="0"/>
              </a:rPr>
              <a:t>Mayumba-Conkouati</a:t>
            </a:r>
            <a:r>
              <a:rPr lang="en-GB" sz="2000" b="1" dirty="0">
                <a:latin typeface="Arial" panose="020B0604020202020204" pitchFamily="34" charset="0"/>
                <a:cs typeface="Arial" panose="020B0604020202020204" pitchFamily="34" charset="0"/>
              </a:rPr>
              <a:t> transboundary area </a:t>
            </a:r>
          </a:p>
          <a:p>
            <a:pPr algn="ctr"/>
            <a:r>
              <a:rPr lang="en-GB" sz="2000" b="1" dirty="0">
                <a:latin typeface="Arial" panose="020B0604020202020204" pitchFamily="34" charset="0"/>
                <a:cs typeface="Arial" panose="020B0604020202020204" pitchFamily="34" charset="0"/>
              </a:rPr>
              <a:t>(</a:t>
            </a:r>
            <a:r>
              <a:rPr lang="en-GB" sz="2000" b="1" dirty="0" err="1">
                <a:latin typeface="Arial" panose="020B0604020202020204" pitchFamily="34" charset="0"/>
                <a:cs typeface="Arial" panose="020B0604020202020204" pitchFamily="34" charset="0"/>
              </a:rPr>
              <a:t>Koumba</a:t>
            </a:r>
            <a:r>
              <a:rPr lang="en-GB" sz="2000" b="1" dirty="0">
                <a:latin typeface="Arial" panose="020B0604020202020204" pitchFamily="34" charset="0"/>
                <a:cs typeface="Arial" panose="020B0604020202020204" pitchFamily="34" charset="0"/>
              </a:rPr>
              <a:t> </a:t>
            </a:r>
            <a:r>
              <a:rPr lang="en-GB" sz="2000" b="1" dirty="0" err="1">
                <a:latin typeface="Arial" panose="020B0604020202020204" pitchFamily="34" charset="0"/>
                <a:cs typeface="Arial" panose="020B0604020202020204" pitchFamily="34" charset="0"/>
              </a:rPr>
              <a:t>Mabert</a:t>
            </a:r>
            <a:r>
              <a:rPr lang="en-GB" sz="2000" b="1" dirty="0">
                <a:latin typeface="Arial" panose="020B0604020202020204" pitchFamily="34" charset="0"/>
                <a:cs typeface="Arial" panose="020B0604020202020204" pitchFamily="34" charset="0"/>
              </a:rPr>
              <a:t>, 2010)</a:t>
            </a:r>
          </a:p>
        </p:txBody>
      </p:sp>
      <p:sp>
        <p:nvSpPr>
          <p:cNvPr id="5" name="Rectangle 4"/>
          <p:cNvSpPr/>
          <p:nvPr/>
        </p:nvSpPr>
        <p:spPr>
          <a:xfrm rot="18863036">
            <a:off x="3247290" y="1786188"/>
            <a:ext cx="766996" cy="2080405"/>
          </a:xfrm>
          <a:prstGeom prst="rect">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rot="18863036">
            <a:off x="4330598" y="2320090"/>
            <a:ext cx="3274559" cy="1792496"/>
          </a:xfrm>
          <a:prstGeom prst="rect">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8144048" y="1419333"/>
            <a:ext cx="3670041" cy="1631216"/>
          </a:xfrm>
          <a:prstGeom prst="rect">
            <a:avLst/>
          </a:prstGeom>
        </p:spPr>
        <p:txBody>
          <a:bodyPr wrap="square">
            <a:spAutoFit/>
          </a:bodyPr>
          <a:lstStyle/>
          <a:p>
            <a:pPr algn="ctr"/>
            <a:r>
              <a:rPr lang="en-GB" sz="2000" b="1" dirty="0">
                <a:solidFill>
                  <a:srgbClr val="333333"/>
                </a:solidFill>
                <a:latin typeface="Arial" panose="020B0604020202020204" pitchFamily="34" charset="0"/>
                <a:cs typeface="Arial" panose="020B0604020202020204" pitchFamily="34" charset="0"/>
              </a:rPr>
              <a:t>Decree no. 2023-1806</a:t>
            </a:r>
            <a:r>
              <a:rPr lang="en-GB" sz="2000" dirty="0">
                <a:solidFill>
                  <a:srgbClr val="333333"/>
                </a:solidFill>
                <a:latin typeface="Arial" panose="020B0604020202020204" pitchFamily="34" charset="0"/>
                <a:cs typeface="Arial" panose="020B0604020202020204" pitchFamily="34" charset="0"/>
              </a:rPr>
              <a:t>, relating to the extension of the marine part of the </a:t>
            </a:r>
            <a:r>
              <a:rPr lang="en-GB" sz="2000" b="1" dirty="0" err="1">
                <a:latin typeface="Arial" panose="020B0604020202020204" pitchFamily="34" charset="0"/>
                <a:cs typeface="Arial" panose="020B0604020202020204" pitchFamily="34" charset="0"/>
              </a:rPr>
              <a:t>Conkouati</a:t>
            </a:r>
            <a:r>
              <a:rPr lang="en-GB" sz="2000" b="1" dirty="0">
                <a:latin typeface="Arial" panose="020B0604020202020204" pitchFamily="34" charset="0"/>
                <a:cs typeface="Arial" panose="020B0604020202020204" pitchFamily="34" charset="0"/>
              </a:rPr>
              <a:t> </a:t>
            </a:r>
            <a:r>
              <a:rPr lang="en-GB" sz="2000" dirty="0">
                <a:solidFill>
                  <a:srgbClr val="333333"/>
                </a:solidFill>
                <a:latin typeface="Arial" panose="020B0604020202020204" pitchFamily="34" charset="0"/>
                <a:cs typeface="Arial" panose="020B0604020202020204" pitchFamily="34" charset="0"/>
              </a:rPr>
              <a:t>park for the creation of </a:t>
            </a:r>
            <a:r>
              <a:rPr lang="en-GB" sz="2000" b="1" dirty="0">
                <a:solidFill>
                  <a:srgbClr val="333333"/>
                </a:solidFill>
                <a:latin typeface="Arial" panose="020B0604020202020204" pitchFamily="34" charset="0"/>
                <a:cs typeface="Arial" panose="020B0604020202020204" pitchFamily="34" charset="0"/>
              </a:rPr>
              <a:t>a MPA in 2023</a:t>
            </a:r>
          </a:p>
        </p:txBody>
      </p:sp>
      <p:sp>
        <p:nvSpPr>
          <p:cNvPr id="13" name="Rectangle 12"/>
          <p:cNvSpPr/>
          <p:nvPr/>
        </p:nvSpPr>
        <p:spPr>
          <a:xfrm rot="18733574">
            <a:off x="4690396" y="3300484"/>
            <a:ext cx="843293" cy="1546162"/>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0" y="0"/>
            <a:ext cx="12192001" cy="67821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2400" b="1" dirty="0">
              <a:latin typeface="Arial" panose="020B0604020202020204" pitchFamily="34" charset="0"/>
              <a:cs typeface="Arial" panose="020B0604020202020204" pitchFamily="34" charset="0"/>
            </a:endParaRPr>
          </a:p>
          <a:p>
            <a:pPr algn="ctr"/>
            <a:r>
              <a:rPr lang="en-GB" sz="2400" b="1" dirty="0">
                <a:latin typeface="Arial" panose="020B0604020202020204" pitchFamily="34" charset="0"/>
                <a:cs typeface="Arial" panose="020B0604020202020204" pitchFamily="34" charset="0"/>
              </a:rPr>
              <a:t>5- The </a:t>
            </a:r>
            <a:r>
              <a:rPr lang="en-GB" sz="2400" b="1" dirty="0" err="1">
                <a:latin typeface="Arial" panose="020B0604020202020204" pitchFamily="34" charset="0"/>
                <a:cs typeface="Arial" panose="020B0604020202020204" pitchFamily="34" charset="0"/>
              </a:rPr>
              <a:t>Mayumba-Conkouati</a:t>
            </a:r>
            <a:r>
              <a:rPr lang="en-GB" sz="2400" b="1" dirty="0">
                <a:latin typeface="Arial" panose="020B0604020202020204" pitchFamily="34" charset="0"/>
                <a:cs typeface="Arial" panose="020B0604020202020204" pitchFamily="34" charset="0"/>
              </a:rPr>
              <a:t> Trans-boundary Park (PTMC) between Rep of Gabon and Rep of Congo  (2/2)</a:t>
            </a:r>
          </a:p>
          <a:p>
            <a:pPr algn="ctr"/>
            <a:endParaRPr lang="en-GB" sz="2400" b="1" dirty="0">
              <a:latin typeface="Arial" panose="020B0604020202020204" pitchFamily="34" charset="0"/>
              <a:cs typeface="Arial" panose="020B0604020202020204" pitchFamily="34" charset="0"/>
            </a:endParaRPr>
          </a:p>
        </p:txBody>
      </p:sp>
      <p:graphicFrame>
        <p:nvGraphicFramePr>
          <p:cNvPr id="16" name="Chart 15"/>
          <p:cNvGraphicFramePr>
            <a:graphicFrameLocks/>
          </p:cNvGraphicFramePr>
          <p:nvPr>
            <p:extLst>
              <p:ext uri="{D42A27DB-BD31-4B8C-83A1-F6EECF244321}">
                <p14:modId xmlns:p14="http://schemas.microsoft.com/office/powerpoint/2010/main" val="1046794904"/>
              </p:ext>
            </p:extLst>
          </p:nvPr>
        </p:nvGraphicFramePr>
        <p:xfrm>
          <a:off x="7957729" y="3409507"/>
          <a:ext cx="4164602" cy="24659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56525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15" grpId="0"/>
      <p:bldP spid="13" grpId="0" animBg="1"/>
      <p:bldGraphic spid="16"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1" y="0"/>
            <a:ext cx="12192000" cy="87707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2400" b="1" dirty="0">
              <a:latin typeface="Arial" panose="020B0604020202020204" pitchFamily="34" charset="0"/>
              <a:cs typeface="Arial" panose="020B0604020202020204" pitchFamily="34" charset="0"/>
            </a:endParaRPr>
          </a:p>
          <a:p>
            <a:pPr algn="ctr"/>
            <a:r>
              <a:rPr lang="fr-FR" sz="2400" b="1" dirty="0">
                <a:latin typeface="Arial" panose="020B0604020202020204" pitchFamily="34" charset="0"/>
                <a:cs typeface="Arial" panose="020B0604020202020204" pitchFamily="34" charset="0"/>
              </a:rPr>
              <a:t>6- </a:t>
            </a:r>
            <a:r>
              <a:rPr lang="en-GB" sz="2400" b="1" dirty="0">
                <a:latin typeface="Arial" panose="020B0604020202020204" pitchFamily="34" charset="0"/>
                <a:cs typeface="Arial" panose="020B0604020202020204" pitchFamily="34" charset="0"/>
              </a:rPr>
              <a:t>Key recommendations and priority actions for enhancing the </a:t>
            </a:r>
            <a:r>
              <a:rPr lang="en-GB" sz="2400" b="1" dirty="0" err="1">
                <a:latin typeface="Arial" panose="020B0604020202020204" pitchFamily="34" charset="0"/>
                <a:cs typeface="Arial" panose="020B0604020202020204" pitchFamily="34" charset="0"/>
              </a:rPr>
              <a:t>implementationn</a:t>
            </a:r>
            <a:r>
              <a:rPr lang="en-GB" sz="2400" b="1" dirty="0">
                <a:latin typeface="Arial" panose="020B0604020202020204" pitchFamily="34" charset="0"/>
                <a:cs typeface="Arial" panose="020B0604020202020204" pitchFamily="34" charset="0"/>
              </a:rPr>
              <a:t> and  governance of the PTMC (1/2)</a:t>
            </a:r>
          </a:p>
          <a:p>
            <a:pPr algn="ctr"/>
            <a:endParaRPr lang="en-GB" sz="2400" b="1" dirty="0">
              <a:latin typeface="Arial" panose="020B0604020202020204" pitchFamily="34" charset="0"/>
              <a:cs typeface="Arial" panose="020B0604020202020204" pitchFamily="34" charset="0"/>
            </a:endParaRPr>
          </a:p>
        </p:txBody>
      </p:sp>
      <p:sp>
        <p:nvSpPr>
          <p:cNvPr id="3" name="Rectangle 2"/>
          <p:cNvSpPr/>
          <p:nvPr/>
        </p:nvSpPr>
        <p:spPr>
          <a:xfrm>
            <a:off x="90295" y="1061631"/>
            <a:ext cx="7682104" cy="5632311"/>
          </a:xfrm>
          <a:prstGeom prst="rect">
            <a:avLst/>
          </a:prstGeom>
        </p:spPr>
        <p:txBody>
          <a:bodyPr wrap="square">
            <a:spAutoFit/>
          </a:bodyPr>
          <a:lstStyle/>
          <a:p>
            <a:pPr marL="457200" lvl="0" indent="-457200" algn="just">
              <a:spcAft>
                <a:spcPts val="0"/>
              </a:spcAft>
              <a:buFont typeface="+mj-lt"/>
              <a:buAutoNum type="arabicPeriod"/>
            </a:pPr>
            <a:r>
              <a:rPr lang="en-GB" sz="2400" b="1" dirty="0">
                <a:latin typeface="Arial" panose="020B0604020202020204" pitchFamily="34" charset="0"/>
                <a:ea typeface="Calibri" panose="020F0502020204030204" pitchFamily="34" charset="0"/>
                <a:cs typeface="Arial" panose="020B0604020202020204" pitchFamily="34" charset="0"/>
              </a:rPr>
              <a:t>Harmonisation of existing regulations/Drawing up of new joint regulations specific to the TMPA;</a:t>
            </a:r>
          </a:p>
          <a:p>
            <a:pPr marL="457200" lvl="0" indent="-457200" algn="just">
              <a:spcAft>
                <a:spcPts val="0"/>
              </a:spcAft>
              <a:buFont typeface="+mj-lt"/>
              <a:buAutoNum type="arabicPeriod"/>
            </a:pPr>
            <a:endParaRPr lang="en-GB" sz="2400" b="1" dirty="0">
              <a:latin typeface="Arial" panose="020B0604020202020204" pitchFamily="34" charset="0"/>
              <a:ea typeface="Calibri" panose="020F0502020204030204" pitchFamily="34" charset="0"/>
              <a:cs typeface="Arial" panose="020B0604020202020204" pitchFamily="34" charset="0"/>
            </a:endParaRPr>
          </a:p>
          <a:p>
            <a:pPr marL="457200" lvl="0" indent="-457200" algn="just">
              <a:spcAft>
                <a:spcPts val="0"/>
              </a:spcAft>
              <a:buFont typeface="+mj-lt"/>
              <a:buAutoNum type="arabicPeriod"/>
            </a:pPr>
            <a:r>
              <a:rPr lang="en-GB" sz="2400" b="1" dirty="0">
                <a:latin typeface="Arial" panose="020B0604020202020204" pitchFamily="34" charset="0"/>
                <a:ea typeface="Calibri" panose="020F0502020204030204" pitchFamily="34" charset="0"/>
                <a:cs typeface="Arial" panose="020B0604020202020204" pitchFamily="34" charset="0"/>
              </a:rPr>
              <a:t>Establishment of harmonised MCS mechanisms;</a:t>
            </a:r>
          </a:p>
          <a:p>
            <a:pPr marL="457200" lvl="0" indent="-457200" algn="just">
              <a:spcAft>
                <a:spcPts val="0"/>
              </a:spcAft>
              <a:buFont typeface="+mj-lt"/>
              <a:buAutoNum type="arabicPeriod"/>
            </a:pPr>
            <a:endParaRPr lang="en-GB" sz="2400" b="1" dirty="0">
              <a:latin typeface="Arial" panose="020B0604020202020204" pitchFamily="34" charset="0"/>
              <a:ea typeface="Calibri" panose="020F0502020204030204" pitchFamily="34" charset="0"/>
              <a:cs typeface="Arial" panose="020B0604020202020204" pitchFamily="34" charset="0"/>
            </a:endParaRPr>
          </a:p>
          <a:p>
            <a:pPr marL="457200" lvl="0" indent="-457200" algn="just">
              <a:spcAft>
                <a:spcPts val="0"/>
              </a:spcAft>
              <a:buFont typeface="+mj-lt"/>
              <a:buAutoNum type="arabicPeriod"/>
            </a:pPr>
            <a:r>
              <a:rPr lang="en-GB" sz="2400" b="1" dirty="0">
                <a:latin typeface="Arial" panose="020B0604020202020204" pitchFamily="34" charset="0"/>
                <a:ea typeface="Calibri" panose="020F0502020204030204" pitchFamily="34" charset="0"/>
                <a:cs typeface="Arial" panose="020B0604020202020204" pitchFamily="34" charset="0"/>
              </a:rPr>
              <a:t>Designation/Recruitment of dedicated and qualified staff for operational activities within the TMPA; </a:t>
            </a:r>
          </a:p>
          <a:p>
            <a:pPr marL="457200" lvl="0" indent="-457200" algn="just">
              <a:spcAft>
                <a:spcPts val="0"/>
              </a:spcAft>
              <a:buFont typeface="+mj-lt"/>
              <a:buAutoNum type="arabicPeriod"/>
            </a:pPr>
            <a:endParaRPr lang="en-GB" sz="2400" b="1" dirty="0">
              <a:latin typeface="Arial" panose="020B0604020202020204" pitchFamily="34" charset="0"/>
              <a:ea typeface="Calibri" panose="020F0502020204030204" pitchFamily="34" charset="0"/>
              <a:cs typeface="Arial" panose="020B0604020202020204" pitchFamily="34" charset="0"/>
            </a:endParaRPr>
          </a:p>
          <a:p>
            <a:pPr marL="457200" lvl="0" indent="-457200" algn="just">
              <a:spcAft>
                <a:spcPts val="0"/>
              </a:spcAft>
              <a:buFont typeface="+mj-lt"/>
              <a:buAutoNum type="arabicPeriod"/>
            </a:pPr>
            <a:r>
              <a:rPr lang="en-GB" sz="2400" b="1" dirty="0">
                <a:latin typeface="Arial" panose="020B0604020202020204" pitchFamily="34" charset="0"/>
                <a:ea typeface="Calibri" panose="020F0502020204030204" pitchFamily="34" charset="0"/>
                <a:cs typeface="Arial" panose="020B0604020202020204" pitchFamily="34" charset="0"/>
              </a:rPr>
              <a:t>Strengthening surveillance capacity of administrations;</a:t>
            </a:r>
          </a:p>
          <a:p>
            <a:pPr marL="457200" lvl="0" indent="-457200" algn="just">
              <a:spcAft>
                <a:spcPts val="0"/>
              </a:spcAft>
              <a:buFont typeface="+mj-lt"/>
              <a:buAutoNum type="arabicPeriod"/>
            </a:pPr>
            <a:endParaRPr lang="en-GB" sz="2400" b="1" dirty="0">
              <a:latin typeface="Arial" panose="020B0604020202020204" pitchFamily="34" charset="0"/>
              <a:ea typeface="Calibri" panose="020F0502020204030204" pitchFamily="34" charset="0"/>
              <a:cs typeface="Arial" panose="020B0604020202020204" pitchFamily="34" charset="0"/>
            </a:endParaRPr>
          </a:p>
          <a:p>
            <a:pPr marL="457200" indent="-457200" algn="just">
              <a:buFont typeface="+mj-lt"/>
              <a:buAutoNum type="arabicPeriod"/>
            </a:pPr>
            <a:r>
              <a:rPr lang="en-GB" sz="2400" b="1" dirty="0">
                <a:latin typeface="Arial" panose="020B0604020202020204" pitchFamily="34" charset="0"/>
                <a:ea typeface="Calibri" panose="020F0502020204030204" pitchFamily="34" charset="0"/>
                <a:cs typeface="Arial" panose="020B0604020202020204" pitchFamily="34" charset="0"/>
              </a:rPr>
              <a:t>Development of an inclusive management plan for the TMPA;</a:t>
            </a:r>
          </a:p>
        </p:txBody>
      </p:sp>
      <p:pic>
        <p:nvPicPr>
          <p:cNvPr id="4" name="Picture 3" descr="C:\Users\peleb\Downloads\pastedImage (1).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21688" y="1268965"/>
            <a:ext cx="4133462" cy="2435290"/>
          </a:xfrm>
          <a:prstGeom prst="rect">
            <a:avLst/>
          </a:prstGeom>
          <a:noFill/>
          <a:ln>
            <a:noFill/>
          </a:ln>
        </p:spPr>
      </p:pic>
      <p:pic>
        <p:nvPicPr>
          <p:cNvPr id="5" name="Picture 4" descr="C:\Users\peleb\Downloads\WhatsApp Image 2024-07-23 à 15.01.31_644cb4d2.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84366" y="4096142"/>
            <a:ext cx="4208106" cy="2407298"/>
          </a:xfrm>
          <a:prstGeom prst="rect">
            <a:avLst/>
          </a:prstGeom>
          <a:noFill/>
          <a:ln>
            <a:noFill/>
          </a:ln>
        </p:spPr>
      </p:pic>
    </p:spTree>
    <p:extLst>
      <p:ext uri="{BB962C8B-B14F-4D97-AF65-F5344CB8AC3E}">
        <p14:creationId xmlns:p14="http://schemas.microsoft.com/office/powerpoint/2010/main" val="1399468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1" y="0"/>
            <a:ext cx="12192000" cy="87707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2400" b="1" dirty="0">
              <a:latin typeface="Arial" panose="020B0604020202020204" pitchFamily="34" charset="0"/>
              <a:cs typeface="Arial" panose="020B0604020202020204" pitchFamily="34" charset="0"/>
            </a:endParaRPr>
          </a:p>
          <a:p>
            <a:pPr algn="ctr"/>
            <a:r>
              <a:rPr lang="fr-FR" sz="2400" b="1" dirty="0">
                <a:latin typeface="Arial" panose="020B0604020202020204" pitchFamily="34" charset="0"/>
                <a:cs typeface="Arial" panose="020B0604020202020204" pitchFamily="34" charset="0"/>
              </a:rPr>
              <a:t>6- </a:t>
            </a:r>
            <a:r>
              <a:rPr lang="en-GB" sz="2400" b="1" dirty="0">
                <a:latin typeface="Arial" panose="020B0604020202020204" pitchFamily="34" charset="0"/>
                <a:cs typeface="Arial" panose="020B0604020202020204" pitchFamily="34" charset="0"/>
              </a:rPr>
              <a:t>Key recommendations and priority actions for enhancing the </a:t>
            </a:r>
            <a:r>
              <a:rPr lang="en-GB" sz="2400" b="1" dirty="0" err="1">
                <a:latin typeface="Arial" panose="020B0604020202020204" pitchFamily="34" charset="0"/>
                <a:cs typeface="Arial" panose="020B0604020202020204" pitchFamily="34" charset="0"/>
              </a:rPr>
              <a:t>implementationn</a:t>
            </a:r>
            <a:r>
              <a:rPr lang="en-GB" sz="2400" b="1" dirty="0">
                <a:latin typeface="Arial" panose="020B0604020202020204" pitchFamily="34" charset="0"/>
                <a:cs typeface="Arial" panose="020B0604020202020204" pitchFamily="34" charset="0"/>
              </a:rPr>
              <a:t> and  governance of the PTMC (2/2)</a:t>
            </a:r>
          </a:p>
          <a:p>
            <a:pPr algn="ctr"/>
            <a:endParaRPr lang="en-GB" sz="2400" b="1" dirty="0">
              <a:latin typeface="Arial" panose="020B0604020202020204" pitchFamily="34" charset="0"/>
              <a:cs typeface="Arial" panose="020B0604020202020204" pitchFamily="34" charset="0"/>
            </a:endParaRPr>
          </a:p>
        </p:txBody>
      </p:sp>
      <p:sp>
        <p:nvSpPr>
          <p:cNvPr id="3" name="Rectangle 2"/>
          <p:cNvSpPr/>
          <p:nvPr/>
        </p:nvSpPr>
        <p:spPr>
          <a:xfrm>
            <a:off x="149290" y="811763"/>
            <a:ext cx="7567126" cy="5947606"/>
          </a:xfrm>
          <a:prstGeom prst="rect">
            <a:avLst/>
          </a:prstGeom>
        </p:spPr>
        <p:txBody>
          <a:bodyPr wrap="square">
            <a:spAutoFit/>
          </a:bodyPr>
          <a:lstStyle/>
          <a:p>
            <a:pPr lvl="0" algn="just">
              <a:spcAft>
                <a:spcPts val="0"/>
              </a:spcAft>
            </a:pPr>
            <a:endParaRPr lang="en-GB" sz="2200" b="1" dirty="0">
              <a:latin typeface="Arial" panose="020B0604020202020204" pitchFamily="34" charset="0"/>
              <a:ea typeface="Calibri" panose="020F0502020204030204" pitchFamily="34" charset="0"/>
              <a:cs typeface="Arial" panose="020B0604020202020204" pitchFamily="34" charset="0"/>
            </a:endParaRPr>
          </a:p>
          <a:p>
            <a:pPr algn="just"/>
            <a:r>
              <a:rPr lang="en-GB" sz="2400" b="1" dirty="0">
                <a:latin typeface="Arial" panose="020B0604020202020204" pitchFamily="34" charset="0"/>
                <a:ea typeface="Calibri" panose="020F0502020204030204" pitchFamily="34" charset="0"/>
                <a:cs typeface="Arial" panose="020B0604020202020204" pitchFamily="34" charset="0"/>
              </a:rPr>
              <a:t>6. Integration of local communities in the management bodies of the TMPA;</a:t>
            </a:r>
          </a:p>
          <a:p>
            <a:pPr algn="just"/>
            <a:endParaRPr lang="en-GB" sz="2400" b="1" dirty="0">
              <a:latin typeface="Arial" panose="020B0604020202020204" pitchFamily="34" charset="0"/>
              <a:ea typeface="Calibri" panose="020F0502020204030204" pitchFamily="34" charset="0"/>
              <a:cs typeface="Arial" panose="020B0604020202020204" pitchFamily="34" charset="0"/>
            </a:endParaRPr>
          </a:p>
          <a:p>
            <a:pPr algn="just"/>
            <a:r>
              <a:rPr lang="en-GB" sz="2400" b="1" dirty="0">
                <a:latin typeface="Arial" panose="020B0604020202020204" pitchFamily="34" charset="0"/>
                <a:ea typeface="Calibri" panose="020F0502020204030204" pitchFamily="34" charset="0"/>
                <a:cs typeface="Arial" panose="020B0604020202020204" pitchFamily="34" charset="0"/>
              </a:rPr>
              <a:t>7. Development of a framework for periodic ecological monitoring in the TMPA; </a:t>
            </a:r>
          </a:p>
          <a:p>
            <a:pPr algn="just"/>
            <a:endParaRPr lang="en-GB" sz="2400" b="1" dirty="0">
              <a:latin typeface="Arial" panose="020B0604020202020204" pitchFamily="34" charset="0"/>
              <a:ea typeface="Calibri" panose="020F0502020204030204" pitchFamily="34" charset="0"/>
              <a:cs typeface="Arial" panose="020B0604020202020204" pitchFamily="34" charset="0"/>
            </a:endParaRPr>
          </a:p>
          <a:p>
            <a:pPr algn="just"/>
            <a:r>
              <a:rPr lang="en-GB" sz="2400" b="1" dirty="0">
                <a:latin typeface="Arial" panose="020B0604020202020204" pitchFamily="34" charset="0"/>
                <a:ea typeface="Calibri" panose="020F0502020204030204" pitchFamily="34" charset="0"/>
                <a:cs typeface="Arial" panose="020B0604020202020204" pitchFamily="34" charset="0"/>
              </a:rPr>
              <a:t>8. Development of conflict management referential with users of the TMPA; </a:t>
            </a:r>
          </a:p>
          <a:p>
            <a:pPr algn="just"/>
            <a:endParaRPr lang="en-GB" sz="2400" b="1" dirty="0">
              <a:latin typeface="Arial" panose="020B0604020202020204" pitchFamily="34" charset="0"/>
              <a:ea typeface="Calibri" panose="020F0502020204030204" pitchFamily="34" charset="0"/>
              <a:cs typeface="Arial" panose="020B0604020202020204" pitchFamily="34" charset="0"/>
            </a:endParaRPr>
          </a:p>
          <a:p>
            <a:pPr algn="just"/>
            <a:r>
              <a:rPr lang="en-GB" sz="2400" b="1" dirty="0">
                <a:latin typeface="Arial" panose="020B0604020202020204" pitchFamily="34" charset="0"/>
                <a:ea typeface="Calibri" panose="020F0502020204030204" pitchFamily="34" charset="0"/>
                <a:cs typeface="Arial" panose="020B0604020202020204" pitchFamily="34" charset="0"/>
              </a:rPr>
              <a:t>9. Establishment of regular information sharing and sensitisation initiatives with local communities;</a:t>
            </a:r>
          </a:p>
          <a:p>
            <a:pPr algn="just"/>
            <a:endParaRPr lang="en-GB" sz="2400" b="1" dirty="0">
              <a:latin typeface="Arial" panose="020B0604020202020204" pitchFamily="34" charset="0"/>
              <a:ea typeface="Calibri" panose="020F0502020204030204" pitchFamily="34" charset="0"/>
              <a:cs typeface="Arial" panose="020B0604020202020204" pitchFamily="34" charset="0"/>
            </a:endParaRPr>
          </a:p>
          <a:p>
            <a:pPr algn="just"/>
            <a:r>
              <a:rPr lang="fr-FR" sz="2400" b="1" dirty="0">
                <a:latin typeface="Arial" panose="020B0604020202020204" pitchFamily="34" charset="0"/>
                <a:ea typeface="Calibri" panose="020F0502020204030204" pitchFamily="34" charset="0"/>
                <a:cs typeface="Arial" panose="020B0604020202020204" pitchFamily="34" charset="0"/>
              </a:rPr>
              <a:t>10. R</a:t>
            </a:r>
            <a:r>
              <a:rPr lang="en-US" sz="2400" b="1" dirty="0" err="1">
                <a:latin typeface="Arial" panose="020B0604020202020204" pitchFamily="34" charset="0"/>
                <a:ea typeface="Calibri" panose="020F0502020204030204" pitchFamily="34" charset="0"/>
                <a:cs typeface="Arial" panose="020B0604020202020204" pitchFamily="34" charset="0"/>
              </a:rPr>
              <a:t>evision</a:t>
            </a:r>
            <a:r>
              <a:rPr lang="fr-FR" sz="2400" b="1" dirty="0">
                <a:latin typeface="Arial" panose="020B0604020202020204" pitchFamily="34" charset="0"/>
                <a:ea typeface="Calibri" panose="020F0502020204030204" pitchFamily="34" charset="0"/>
                <a:cs typeface="Arial" panose="020B0604020202020204" pitchFamily="34" charset="0"/>
              </a:rPr>
              <a:t> of </a:t>
            </a:r>
            <a:r>
              <a:rPr lang="en-US" sz="2400" b="1" dirty="0">
                <a:latin typeface="Arial" panose="020B0604020202020204" pitchFamily="34" charset="0"/>
                <a:ea typeface="Calibri" panose="020F0502020204030204" pitchFamily="34" charset="0"/>
                <a:cs typeface="Arial" panose="020B0604020202020204" pitchFamily="34" charset="0"/>
              </a:rPr>
              <a:t>the Cooperation </a:t>
            </a:r>
            <a:r>
              <a:rPr lang="fr-FR" sz="2400" b="1" dirty="0">
                <a:latin typeface="Arial" panose="020B0604020202020204" pitchFamily="34" charset="0"/>
                <a:ea typeface="Calibri" panose="020F0502020204030204" pitchFamily="34" charset="0"/>
                <a:cs typeface="Arial" panose="020B0604020202020204" pitchFamily="34" charset="0"/>
              </a:rPr>
              <a:t>Agreement to </a:t>
            </a:r>
            <a:r>
              <a:rPr lang="en-GB" sz="2400" b="1" dirty="0">
                <a:latin typeface="Arial" panose="020B0604020202020204" pitchFamily="34" charset="0"/>
                <a:ea typeface="Calibri" panose="020F0502020204030204" pitchFamily="34" charset="0"/>
                <a:cs typeface="Arial" panose="020B0604020202020204" pitchFamily="34" charset="0"/>
              </a:rPr>
              <a:t>include new national developments.</a:t>
            </a:r>
          </a:p>
        </p:txBody>
      </p:sp>
      <p:pic>
        <p:nvPicPr>
          <p:cNvPr id="4" name="Picture 3" descr="C:\Users\peleb\Downloads\WhatsApp Image 2024-07-23 à 14.20.22_c58830de.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72372" y="1081509"/>
            <a:ext cx="4024930" cy="5473429"/>
          </a:xfrm>
          <a:prstGeom prst="rect">
            <a:avLst/>
          </a:prstGeom>
          <a:noFill/>
          <a:ln>
            <a:noFill/>
          </a:ln>
        </p:spPr>
      </p:pic>
    </p:spTree>
    <p:extLst>
      <p:ext uri="{BB962C8B-B14F-4D97-AF65-F5344CB8AC3E}">
        <p14:creationId xmlns:p14="http://schemas.microsoft.com/office/powerpoint/2010/main" val="778918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1" y="0"/>
            <a:ext cx="12192000" cy="55983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2400" b="1" dirty="0">
                <a:latin typeface="Arial" panose="020B0604020202020204" pitchFamily="34" charset="0"/>
                <a:cs typeface="Arial" panose="020B0604020202020204" pitchFamily="34" charset="0"/>
              </a:rPr>
              <a:t>7-Cited References (1/1)</a:t>
            </a:r>
          </a:p>
        </p:txBody>
      </p:sp>
      <p:sp>
        <p:nvSpPr>
          <p:cNvPr id="2" name="Rectangle 1"/>
          <p:cNvSpPr/>
          <p:nvPr/>
        </p:nvSpPr>
        <p:spPr>
          <a:xfrm>
            <a:off x="363893" y="793101"/>
            <a:ext cx="11224726" cy="5940088"/>
          </a:xfrm>
          <a:prstGeom prst="rect">
            <a:avLst/>
          </a:prstGeom>
        </p:spPr>
        <p:txBody>
          <a:bodyPr wrap="square">
            <a:spAutoFit/>
          </a:bodyPr>
          <a:lstStyle/>
          <a:p>
            <a:pPr marL="342900" indent="-342900" algn="just">
              <a:buFont typeface="Arial" panose="020B0604020202020204" pitchFamily="34" charset="0"/>
              <a:buChar char="•"/>
            </a:pPr>
            <a:r>
              <a:rPr lang="en-GB" sz="2000" b="1" dirty="0">
                <a:effectLst/>
                <a:latin typeface="Arial" panose="020B0604020202020204" pitchFamily="34" charset="0"/>
                <a:ea typeface="Calibri" panose="020F0502020204030204" pitchFamily="34" charset="0"/>
                <a:cs typeface="Arial" panose="020B0604020202020204" pitchFamily="34" charset="0"/>
              </a:rPr>
              <a:t>International Union for Conservation of Nature (IUCN). (2019). </a:t>
            </a:r>
            <a:r>
              <a:rPr lang="en-GB" sz="2000" dirty="0">
                <a:effectLst/>
                <a:latin typeface="Arial" panose="020B0604020202020204" pitchFamily="34" charset="0"/>
                <a:ea typeface="Calibri" panose="020F0502020204030204" pitchFamily="34" charset="0"/>
                <a:cs typeface="Arial" panose="020B0604020202020204" pitchFamily="34" charset="0"/>
              </a:rPr>
              <a:t>Protected Area Categories. Retrieved June 9, 2019, from </a:t>
            </a:r>
            <a:r>
              <a:rPr lang="en-GB" sz="2000" dirty="0">
                <a:effectLst/>
                <a:latin typeface="Arial" panose="020B0604020202020204" pitchFamily="34" charset="0"/>
                <a:ea typeface="Calibri" panose="020F0502020204030204" pitchFamily="34" charset="0"/>
                <a:cs typeface="Arial" panose="020B0604020202020204" pitchFamily="34" charset="0"/>
                <a:hlinkClick r:id="rId2"/>
              </a:rPr>
              <a:t>https://www.iucn.org/theme/protected-areas/about/protected-area-categories</a:t>
            </a:r>
            <a:endParaRPr lang="en-GB" sz="2000" dirty="0">
              <a:effectLst/>
              <a:latin typeface="Arial" panose="020B0604020202020204" pitchFamily="34" charset="0"/>
              <a:ea typeface="Calibri" panose="020F0502020204030204" pitchFamily="34" charset="0"/>
              <a:cs typeface="Arial" panose="020B0604020202020204" pitchFamily="34" charset="0"/>
            </a:endParaRPr>
          </a:p>
          <a:p>
            <a:pPr marL="342900" indent="-342900" algn="just">
              <a:buFont typeface="Arial" panose="020B0604020202020204" pitchFamily="34" charset="0"/>
              <a:buChar char="•"/>
            </a:pPr>
            <a:r>
              <a:rPr lang="en-GB" sz="2000" b="1" dirty="0">
                <a:latin typeface="Arial" panose="020B0604020202020204" pitchFamily="34" charset="0"/>
                <a:cs typeface="Arial" panose="020B0604020202020204" pitchFamily="34" charset="0"/>
              </a:rPr>
              <a:t>Kelleher G. (1999).</a:t>
            </a:r>
            <a:r>
              <a:rPr lang="en-GB" sz="2000" dirty="0">
                <a:latin typeface="Arial" panose="020B0604020202020204" pitchFamily="34" charset="0"/>
                <a:cs typeface="Arial" panose="020B0604020202020204" pitchFamily="34" charset="0"/>
              </a:rPr>
              <a:t> Guidelines for Marine Protected Areas. IUCN, Gland, Switzerland and Cambridge, UK</a:t>
            </a:r>
          </a:p>
          <a:p>
            <a:pPr marL="342900" indent="-342900" algn="just">
              <a:buFont typeface="Arial" panose="020B0604020202020204" pitchFamily="34" charset="0"/>
              <a:buChar char="•"/>
            </a:pPr>
            <a:r>
              <a:rPr lang="en-GB" sz="2000" b="1" dirty="0">
                <a:latin typeface="Arial" panose="020B0604020202020204" pitchFamily="34" charset="0"/>
                <a:cs typeface="Arial" panose="020B0604020202020204" pitchFamily="34" charset="0"/>
              </a:rPr>
              <a:t>Metcalfe K., White L., Lee M. E., 48 other authors . (2022).  </a:t>
            </a:r>
            <a:r>
              <a:rPr lang="en-GB" sz="2000" dirty="0">
                <a:latin typeface="Arial" panose="020B0604020202020204" pitchFamily="34" charset="0"/>
                <a:cs typeface="Arial" panose="020B0604020202020204" pitchFamily="34" charset="0"/>
              </a:rPr>
              <a:t>Fulfilling global marine commitments; lessons learned from Gabon. </a:t>
            </a:r>
            <a:r>
              <a:rPr lang="en-GB" sz="2000" i="1" dirty="0">
                <a:latin typeface="Arial" panose="020B0604020202020204" pitchFamily="34" charset="0"/>
                <a:cs typeface="Arial" panose="020B0604020202020204" pitchFamily="34" charset="0"/>
              </a:rPr>
              <a:t>Conservation Letters</a:t>
            </a:r>
            <a:r>
              <a:rPr lang="en-GB" sz="2000" dirty="0">
                <a:latin typeface="Arial" panose="020B0604020202020204" pitchFamily="34" charset="0"/>
                <a:cs typeface="Arial" panose="020B0604020202020204" pitchFamily="34" charset="0"/>
              </a:rPr>
              <a:t>, 15, e12872. </a:t>
            </a:r>
            <a:r>
              <a:rPr lang="en-GB" sz="2000" u="sng" dirty="0">
                <a:latin typeface="Arial" panose="020B0604020202020204" pitchFamily="34" charset="0"/>
                <a:cs typeface="Arial" panose="020B0604020202020204" pitchFamily="34" charset="0"/>
                <a:hlinkClick r:id="rId3"/>
              </a:rPr>
              <a:t>https://doi.org/10.1111/conl.12872</a:t>
            </a:r>
            <a:endParaRPr lang="en-GB" sz="2000"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n-GB" sz="2000" b="1" dirty="0" err="1">
                <a:latin typeface="Arial" panose="020B0604020202020204" pitchFamily="34" charset="0"/>
                <a:ea typeface="Calibri" panose="020F0502020204030204" pitchFamily="34" charset="0"/>
                <a:cs typeface="Arial" panose="020B0604020202020204" pitchFamily="34" charset="0"/>
              </a:rPr>
              <a:t>Maestroa</a:t>
            </a:r>
            <a:r>
              <a:rPr lang="en-GB" sz="2000" b="1" dirty="0">
                <a:latin typeface="Arial" panose="020B0604020202020204" pitchFamily="34" charset="0"/>
                <a:ea typeface="Calibri" panose="020F0502020204030204" pitchFamily="34" charset="0"/>
                <a:cs typeface="Arial" panose="020B0604020202020204" pitchFamily="34" charset="0"/>
              </a:rPr>
              <a:t> M., Pérez-</a:t>
            </a:r>
            <a:r>
              <a:rPr lang="en-GB" sz="2000" b="1" dirty="0" err="1">
                <a:latin typeface="Arial" panose="020B0604020202020204" pitchFamily="34" charset="0"/>
                <a:ea typeface="Calibri" panose="020F0502020204030204" pitchFamily="34" charset="0"/>
                <a:cs typeface="Arial" panose="020B0604020202020204" pitchFamily="34" charset="0"/>
              </a:rPr>
              <a:t>Cayeiro</a:t>
            </a:r>
            <a:r>
              <a:rPr lang="en-GB" sz="2000" b="1" dirty="0">
                <a:latin typeface="Arial" panose="020B0604020202020204" pitchFamily="34" charset="0"/>
                <a:ea typeface="Calibri" panose="020F0502020204030204" pitchFamily="34" charset="0"/>
                <a:cs typeface="Arial" panose="020B0604020202020204" pitchFamily="34" charset="0"/>
              </a:rPr>
              <a:t> M.A.,</a:t>
            </a:r>
            <a:r>
              <a:rPr lang="en-GB" sz="2000" dirty="0">
                <a:latin typeface="Arial" panose="020B0604020202020204" pitchFamily="34" charset="0"/>
                <a:ea typeface="Calibri" panose="020F0502020204030204" pitchFamily="34" charset="0"/>
                <a:cs typeface="Arial" panose="020B0604020202020204" pitchFamily="34" charset="0"/>
              </a:rPr>
              <a:t> </a:t>
            </a:r>
            <a:r>
              <a:rPr lang="en-GB" sz="2000" b="1" dirty="0" err="1">
                <a:latin typeface="Arial" panose="020B0604020202020204" pitchFamily="34" charset="0"/>
                <a:ea typeface="Calibri" panose="020F0502020204030204" pitchFamily="34" charset="0"/>
                <a:cs typeface="Arial" panose="020B0604020202020204" pitchFamily="34" charset="0"/>
              </a:rPr>
              <a:t>Chica</a:t>
            </a:r>
            <a:r>
              <a:rPr lang="en-GB" sz="2000" b="1" dirty="0">
                <a:latin typeface="Arial" panose="020B0604020202020204" pitchFamily="34" charset="0"/>
                <a:ea typeface="Calibri" panose="020F0502020204030204" pitchFamily="34" charset="0"/>
                <a:cs typeface="Arial" panose="020B0604020202020204" pitchFamily="34" charset="0"/>
              </a:rPr>
              <a:t>-Ruiz J.A.,  Reyes H. (2019). </a:t>
            </a:r>
            <a:r>
              <a:rPr lang="en-GB" sz="2000" dirty="0">
                <a:latin typeface="Arial" panose="020B0604020202020204" pitchFamily="34" charset="0"/>
                <a:ea typeface="Calibri" panose="020F0502020204030204" pitchFamily="34" charset="0"/>
                <a:cs typeface="Arial" panose="020B0604020202020204" pitchFamily="34" charset="0"/>
              </a:rPr>
              <a:t>Marine protected areas in the 21st century: Current situation and trends. </a:t>
            </a:r>
            <a:r>
              <a:rPr lang="en-GB" sz="2000" i="1" dirty="0">
                <a:latin typeface="Arial" panose="020B0604020202020204" pitchFamily="34" charset="0"/>
                <a:ea typeface="Calibri" panose="020F0502020204030204" pitchFamily="34" charset="0"/>
                <a:cs typeface="Arial" panose="020B0604020202020204" pitchFamily="34" charset="0"/>
              </a:rPr>
              <a:t>Ocean &amp; Coastal Management</a:t>
            </a:r>
            <a:r>
              <a:rPr lang="en-GB" sz="2000" dirty="0">
                <a:latin typeface="Arial" panose="020B0604020202020204" pitchFamily="34" charset="0"/>
                <a:ea typeface="Calibri" panose="020F0502020204030204" pitchFamily="34" charset="0"/>
                <a:cs typeface="Arial" panose="020B0604020202020204" pitchFamily="34" charset="0"/>
              </a:rPr>
              <a:t>, 171, 28-36. </a:t>
            </a:r>
            <a:r>
              <a:rPr lang="en-GB" sz="2000" u="sng" dirty="0">
                <a:solidFill>
                  <a:srgbClr val="0563C1"/>
                </a:solidFill>
                <a:latin typeface="Arial" panose="020B0604020202020204" pitchFamily="34" charset="0"/>
                <a:ea typeface="Calibri" panose="020F0502020204030204" pitchFamily="34" charset="0"/>
                <a:cs typeface="Arial" panose="020B0604020202020204" pitchFamily="34" charset="0"/>
                <a:hlinkClick r:id="rId4"/>
              </a:rPr>
              <a:t>https://doi.org/10.1016/j.ocecoaman.2019.01.008</a:t>
            </a:r>
            <a:endParaRPr lang="en-GB" sz="2000" u="sng" dirty="0">
              <a:solidFill>
                <a:srgbClr val="0563C1"/>
              </a:solidFill>
              <a:latin typeface="Arial" panose="020B0604020202020204" pitchFamily="34" charset="0"/>
              <a:ea typeface="Calibri" panose="020F0502020204030204" pitchFamily="34" charset="0"/>
              <a:cs typeface="Arial" panose="020B0604020202020204" pitchFamily="34" charset="0"/>
            </a:endParaRPr>
          </a:p>
          <a:p>
            <a:pPr marL="342900" indent="-342900" algn="just">
              <a:buFont typeface="Arial" panose="020B0604020202020204" pitchFamily="34" charset="0"/>
              <a:buChar char="•"/>
            </a:pPr>
            <a:r>
              <a:rPr lang="en-GB" sz="2000" b="1" dirty="0" err="1">
                <a:latin typeface="Arial" panose="020B0604020202020204" pitchFamily="34" charset="0"/>
                <a:cs typeface="Arial" panose="020B0604020202020204" pitchFamily="34" charset="0"/>
              </a:rPr>
              <a:t>Koumba</a:t>
            </a:r>
            <a:r>
              <a:rPr lang="en-GB" sz="2000" b="1" dirty="0">
                <a:latin typeface="Arial" panose="020B0604020202020204" pitchFamily="34" charset="0"/>
                <a:cs typeface="Arial" panose="020B0604020202020204" pitchFamily="34" charset="0"/>
              </a:rPr>
              <a:t> </a:t>
            </a:r>
            <a:r>
              <a:rPr lang="en-GB" sz="2000" b="1" dirty="0" err="1">
                <a:latin typeface="Arial" panose="020B0604020202020204" pitchFamily="34" charset="0"/>
                <a:cs typeface="Arial" panose="020B0604020202020204" pitchFamily="34" charset="0"/>
              </a:rPr>
              <a:t>Mabert</a:t>
            </a:r>
            <a:r>
              <a:rPr lang="en-GB" sz="2000" b="1" dirty="0">
                <a:latin typeface="Arial" panose="020B0604020202020204" pitchFamily="34" charset="0"/>
                <a:cs typeface="Arial" panose="020B0604020202020204" pitchFamily="34" charset="0"/>
              </a:rPr>
              <a:t> (2010) </a:t>
            </a:r>
            <a:r>
              <a:rPr lang="fr-FR" sz="2000" dirty="0">
                <a:latin typeface="Arial" panose="020B0604020202020204" pitchFamily="34" charset="0"/>
                <a:ea typeface="Calibri" panose="020F0502020204030204" pitchFamily="34" charset="0"/>
                <a:cs typeface="Arial" panose="020B0604020202020204" pitchFamily="34" charset="0"/>
              </a:rPr>
              <a:t>Gestion des zones côtières au Gabon : Etude d’appui à l’aménagement des parcs littoraux. Thèse de Doctorat en Géographie. Université de Nantes, France.</a:t>
            </a:r>
            <a:endParaRPr lang="en-GB" sz="2000" dirty="0">
              <a:latin typeface="Arial" panose="020B0604020202020204" pitchFamily="34" charset="0"/>
              <a:ea typeface="Calibri" panose="020F0502020204030204" pitchFamily="34" charset="0"/>
              <a:cs typeface="Arial" panose="020B0604020202020204" pitchFamily="34" charset="0"/>
            </a:endParaRPr>
          </a:p>
          <a:p>
            <a:pPr marL="342900" indent="-342900" algn="just">
              <a:buFont typeface="Arial" panose="020B0604020202020204" pitchFamily="34" charset="0"/>
              <a:buChar char="•"/>
            </a:pPr>
            <a:r>
              <a:rPr lang="en-GB" sz="2000" b="1" dirty="0" err="1">
                <a:latin typeface="Arial" panose="020B0604020202020204" pitchFamily="34" charset="0"/>
                <a:cs typeface="Arial" panose="020B0604020202020204" pitchFamily="34" charset="0"/>
              </a:rPr>
              <a:t>Polidaro</a:t>
            </a:r>
            <a:r>
              <a:rPr lang="en-GB" sz="2000" b="1" dirty="0">
                <a:latin typeface="Arial" panose="020B0604020202020204" pitchFamily="34" charset="0"/>
                <a:cs typeface="Arial" panose="020B0604020202020204" pitchFamily="34" charset="0"/>
              </a:rPr>
              <a:t> B., Ralph G., </a:t>
            </a:r>
            <a:r>
              <a:rPr lang="en-GB" sz="2000" b="1" dirty="0" err="1">
                <a:latin typeface="Arial" panose="020B0604020202020204" pitchFamily="34" charset="0"/>
                <a:cs typeface="Arial" panose="020B0604020202020204" pitchFamily="34" charset="0"/>
              </a:rPr>
              <a:t>Strongin</a:t>
            </a:r>
            <a:r>
              <a:rPr lang="en-GB" sz="2000" b="1" dirty="0">
                <a:latin typeface="Arial" panose="020B0604020202020204" pitchFamily="34" charset="0"/>
                <a:cs typeface="Arial" panose="020B0604020202020204" pitchFamily="34" charset="0"/>
              </a:rPr>
              <a:t> K., 46 other authors. (2016). </a:t>
            </a:r>
            <a:r>
              <a:rPr lang="en-GB" sz="2000" dirty="0">
                <a:latin typeface="Arial" panose="020B0604020202020204" pitchFamily="34" charset="0"/>
                <a:cs typeface="Arial" panose="020B0604020202020204" pitchFamily="34" charset="0"/>
              </a:rPr>
              <a:t>Red list of marine bony fishes of the eastern central Atlantic. </a:t>
            </a:r>
            <a:r>
              <a:rPr lang="en-GB" sz="2000" dirty="0">
                <a:latin typeface="Arial" panose="020B0604020202020204" pitchFamily="34" charset="0"/>
                <a:cs typeface="Arial" panose="020B0604020202020204" pitchFamily="34" charset="0"/>
                <a:hlinkClick r:id="rId5"/>
              </a:rPr>
              <a:t>https://doi.org/10.2305/IUCN.CH.2016.04.en</a:t>
            </a:r>
            <a:r>
              <a:rPr lang="en-GB" sz="2000" dirty="0">
                <a:latin typeface="Arial" panose="020B0604020202020204" pitchFamily="34" charset="0"/>
                <a:cs typeface="Arial" panose="020B0604020202020204" pitchFamily="34" charset="0"/>
              </a:rPr>
              <a:t> </a:t>
            </a:r>
            <a:endParaRPr lang="en-GB" sz="2000" dirty="0">
              <a:latin typeface="Arial" panose="020B0604020202020204" pitchFamily="34" charset="0"/>
              <a:ea typeface="Calibri" panose="020F0502020204030204" pitchFamily="34" charset="0"/>
              <a:cs typeface="Arial" panose="020B0604020202020204" pitchFamily="34" charset="0"/>
            </a:endParaRPr>
          </a:p>
          <a:p>
            <a:pPr marL="342900" indent="-342900" algn="just">
              <a:buFont typeface="Arial" panose="020B0604020202020204" pitchFamily="34" charset="0"/>
              <a:buChar char="•"/>
            </a:pPr>
            <a:r>
              <a:rPr lang="en-GB" sz="2000" b="1" dirty="0" err="1">
                <a:effectLst/>
                <a:latin typeface="Arial" panose="020B0604020202020204" pitchFamily="34" charset="0"/>
                <a:ea typeface="Calibri" panose="020F0502020204030204" pitchFamily="34" charset="0"/>
                <a:cs typeface="Arial" panose="020B0604020202020204" pitchFamily="34" charset="0"/>
              </a:rPr>
              <a:t>Sumaila</a:t>
            </a:r>
            <a:r>
              <a:rPr lang="en-GB" sz="2000" b="1" dirty="0">
                <a:effectLst/>
                <a:latin typeface="Arial" panose="020B0604020202020204" pitchFamily="34" charset="0"/>
                <a:ea typeface="Calibri" panose="020F0502020204030204" pitchFamily="34" charset="0"/>
                <a:cs typeface="Arial" panose="020B0604020202020204" pitchFamily="34" charset="0"/>
              </a:rPr>
              <a:t> U.R., Zeller D., Watson R., Alder J.,</a:t>
            </a:r>
            <a:r>
              <a:rPr lang="en-GB" sz="2000" b="1" dirty="0" err="1">
                <a:effectLst/>
                <a:latin typeface="Arial" panose="020B0604020202020204" pitchFamily="34" charset="0"/>
                <a:ea typeface="Calibri" panose="020F0502020204030204" pitchFamily="34" charset="0"/>
                <a:cs typeface="Arial" panose="020B0604020202020204" pitchFamily="34" charset="0"/>
              </a:rPr>
              <a:t>Pauly</a:t>
            </a:r>
            <a:r>
              <a:rPr lang="en-GB" sz="2000" b="1" dirty="0">
                <a:effectLst/>
                <a:latin typeface="Arial" panose="020B0604020202020204" pitchFamily="34" charset="0"/>
                <a:ea typeface="Calibri" panose="020F0502020204030204" pitchFamily="34" charset="0"/>
                <a:cs typeface="Arial" panose="020B0604020202020204" pitchFamily="34" charset="0"/>
              </a:rPr>
              <a:t> D. (2007).</a:t>
            </a:r>
            <a:r>
              <a:rPr lang="en-GB" sz="2000" dirty="0">
                <a:effectLst/>
                <a:latin typeface="Arial" panose="020B0604020202020204" pitchFamily="34" charset="0"/>
                <a:ea typeface="Calibri" panose="020F0502020204030204" pitchFamily="34" charset="0"/>
                <a:cs typeface="Arial" panose="020B0604020202020204" pitchFamily="34" charset="0"/>
              </a:rPr>
              <a:t> Potential costs and benefits of marine reserves in the high seas. Marine Ecology Progress Series, 345, 305-310. </a:t>
            </a:r>
            <a:r>
              <a:rPr lang="en-GB" sz="2000" dirty="0">
                <a:effectLst/>
                <a:latin typeface="Arial" panose="020B0604020202020204" pitchFamily="34" charset="0"/>
                <a:ea typeface="Calibri" panose="020F0502020204030204" pitchFamily="34" charset="0"/>
                <a:cs typeface="Arial" panose="020B0604020202020204" pitchFamily="34" charset="0"/>
                <a:hlinkClick r:id="rId6"/>
              </a:rPr>
              <a:t>https://doi.org/10.3354/meps07065</a:t>
            </a:r>
            <a:r>
              <a:rPr lang="en-GB" sz="2000" dirty="0">
                <a:effectLst/>
                <a:latin typeface="Arial" panose="020B060402020202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3880629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Tank you text sign stock vector. Illustration of salutation - 92746329"/>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277" b="7823"/>
          <a:stretch/>
        </p:blipFill>
        <p:spPr bwMode="auto">
          <a:xfrm>
            <a:off x="4491863" y="3395958"/>
            <a:ext cx="3163306" cy="21336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p:nvPr/>
        </p:nvPicPr>
        <p:blipFill>
          <a:blip r:embed="rId3"/>
          <a:stretch>
            <a:fillRect/>
          </a:stretch>
        </p:blipFill>
        <p:spPr>
          <a:xfrm>
            <a:off x="4293507" y="259002"/>
            <a:ext cx="3450902" cy="2465536"/>
          </a:xfrm>
          <a:prstGeom prst="rect">
            <a:avLst/>
          </a:prstGeom>
        </p:spPr>
      </p:pic>
      <p:pic>
        <p:nvPicPr>
          <p:cNvPr id="5" name="Picture 4"/>
          <p:cNvPicPr/>
          <p:nvPr/>
        </p:nvPicPr>
        <p:blipFill>
          <a:blip r:embed="rId4"/>
          <a:stretch>
            <a:fillRect/>
          </a:stretch>
        </p:blipFill>
        <p:spPr>
          <a:xfrm>
            <a:off x="149289" y="3974841"/>
            <a:ext cx="3681056" cy="2258409"/>
          </a:xfrm>
          <a:prstGeom prst="rect">
            <a:avLst/>
          </a:prstGeom>
        </p:spPr>
      </p:pic>
      <p:pic>
        <p:nvPicPr>
          <p:cNvPr id="6" name="Picture 5" descr="https://cdn.britannica.com/89/98189-050-146397AA/leatherback-sea-turtle-eggs-Trinidad-Grande-Riviere.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6687" y="3872205"/>
            <a:ext cx="3747795" cy="2361046"/>
          </a:xfrm>
          <a:prstGeom prst="rect">
            <a:avLst/>
          </a:prstGeom>
          <a:noFill/>
          <a:ln>
            <a:noFill/>
          </a:ln>
        </p:spPr>
      </p:pic>
    </p:spTree>
    <p:extLst>
      <p:ext uri="{BB962C8B-B14F-4D97-AF65-F5344CB8AC3E}">
        <p14:creationId xmlns:p14="http://schemas.microsoft.com/office/powerpoint/2010/main" val="14838435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1808</TotalTime>
  <Words>1540</Words>
  <Application>Microsoft Office PowerPoint</Application>
  <PresentationFormat>Widescreen</PresentationFormat>
  <Paragraphs>162</Paragraphs>
  <Slides>17</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AdvTTa9c1b374</vt: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Edeya Orobiyi Rodrigue PELEBE</dc:creator>
  <cp:lastModifiedBy>Mohamed Seisay</cp:lastModifiedBy>
  <cp:revision>257</cp:revision>
  <dcterms:created xsi:type="dcterms:W3CDTF">2023-10-11T11:01:49Z</dcterms:created>
  <dcterms:modified xsi:type="dcterms:W3CDTF">2024-09-25T16:03:37Z</dcterms:modified>
</cp:coreProperties>
</file>