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263" r:id="rId3"/>
    <p:sldId id="444" r:id="rId4"/>
    <p:sldId id="482" r:id="rId5"/>
    <p:sldId id="478" r:id="rId6"/>
    <p:sldId id="500" r:id="rId7"/>
    <p:sldId id="501" r:id="rId8"/>
    <p:sldId id="502" r:id="rId9"/>
    <p:sldId id="503" r:id="rId10"/>
    <p:sldId id="504" r:id="rId11"/>
    <p:sldId id="487" r:id="rId12"/>
    <p:sldId id="485" r:id="rId13"/>
    <p:sldId id="484" r:id="rId14"/>
    <p:sldId id="486" r:id="rId15"/>
    <p:sldId id="489" r:id="rId16"/>
    <p:sldId id="497" r:id="rId17"/>
    <p:sldId id="498" r:id="rId18"/>
    <p:sldId id="492" r:id="rId19"/>
    <p:sldId id="493" r:id="rId20"/>
    <p:sldId id="491" r:id="rId21"/>
    <p:sldId id="494" r:id="rId22"/>
    <p:sldId id="505" r:id="rId23"/>
    <p:sldId id="495" r:id="rId24"/>
    <p:sldId id="496" r:id="rId25"/>
    <p:sldId id="506" r:id="rId26"/>
    <p:sldId id="270" r:id="rId27"/>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l Mokenye" initials="JM" lastIdx="1" clrIdx="0">
    <p:extLst>
      <p:ext uri="{19B8F6BF-5375-455C-9EA6-DF929625EA0E}">
        <p15:presenceInfo xmlns:p15="http://schemas.microsoft.com/office/powerpoint/2012/main" userId="S-1-5-21-1690242174-1179159765-690087198-27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AABB19-0495-4D88-AB0B-18ED80D50361}" type="datetimeFigureOut">
              <a:rPr lang="en-KE" smtClean="0"/>
              <a:t>19/09/2024</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AFD5A4-E3A4-4B3C-9F37-EC1709312B65}" type="slidenum">
              <a:rPr lang="en-KE" smtClean="0"/>
              <a:t>‹#›</a:t>
            </a:fld>
            <a:endParaRPr lang="en-KE"/>
          </a:p>
        </p:txBody>
      </p:sp>
    </p:spTree>
    <p:extLst>
      <p:ext uri="{BB962C8B-B14F-4D97-AF65-F5344CB8AC3E}">
        <p14:creationId xmlns:p14="http://schemas.microsoft.com/office/powerpoint/2010/main" val="2296134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DBBD689-0537-449D-A24C-7F0D0C682F17}" type="slidenum">
              <a:rPr kumimoji="0" lang="en-US" altLang="en-US"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6772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84736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996704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277942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201543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574439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427361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675198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322133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267805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87422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5751" y="285751"/>
            <a:ext cx="1068916" cy="715963"/>
          </a:xfrm>
          <a:prstGeom prst="rect">
            <a:avLst/>
          </a:prstGeom>
          <a:noFill/>
          <a:ln w="9525">
            <a:noFill/>
            <a:miter lim="800000"/>
            <a:headEnd/>
            <a:tailEnd/>
          </a:ln>
        </p:spPr>
      </p:pic>
      <p:sp>
        <p:nvSpPr>
          <p:cNvPr id="5" name="TextBox 4"/>
          <p:cNvSpPr txBox="1"/>
          <p:nvPr/>
        </p:nvSpPr>
        <p:spPr>
          <a:xfrm>
            <a:off x="5238751" y="6286501"/>
            <a:ext cx="2000249"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424589" y="304800"/>
            <a:ext cx="102912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744447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46755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77630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53004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31551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66057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27053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93665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25808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86403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14283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18730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9/19/2024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1619827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9/19/2024</a:t>
            </a:fld>
            <a:endParaRPr lang="en-US">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0924871"/>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990601"/>
            <a:ext cx="8229600" cy="811098"/>
          </a:xfrm>
        </p:spPr>
        <p:txBody>
          <a:bodyPr>
            <a:normAutofit fontScale="90000"/>
          </a:bodyPr>
          <a:lstStyle/>
          <a:p>
            <a:br>
              <a:rPr lang="en-US" sz="1800" b="1" dirty="0">
                <a:solidFill>
                  <a:srgbClr val="336600"/>
                </a:solidFill>
                <a:latin typeface="Bookman Old Style" panose="02050604050505020204" pitchFamily="18" charset="0"/>
              </a:rPr>
            </a:br>
            <a:br>
              <a:rPr lang="en-US" sz="1800" b="1" dirty="0">
                <a:solidFill>
                  <a:srgbClr val="336600"/>
                </a:solidFill>
                <a:latin typeface="Bookman Old Style" panose="02050604050505020204" pitchFamily="18" charset="0"/>
              </a:rPr>
            </a:br>
            <a:endParaRPr lang="en-US" sz="1800" b="1" dirty="0">
              <a:solidFill>
                <a:srgbClr val="336600"/>
              </a:solidFill>
              <a:latin typeface="Bookman Old Style" panose="02050604050505020204" pitchFamily="18" charset="0"/>
            </a:endParaRPr>
          </a:p>
        </p:txBody>
      </p:sp>
      <p:sp>
        <p:nvSpPr>
          <p:cNvPr id="3" name="Subtitle 2"/>
          <p:cNvSpPr>
            <a:spLocks noGrp="1"/>
          </p:cNvSpPr>
          <p:nvPr>
            <p:ph type="subTitle" idx="1"/>
          </p:nvPr>
        </p:nvSpPr>
        <p:spPr>
          <a:xfrm>
            <a:off x="1290919" y="1115877"/>
            <a:ext cx="10766610" cy="3466633"/>
          </a:xfrm>
        </p:spPr>
        <p:txBody>
          <a:bodyPr>
            <a:normAutofit fontScale="92500" lnSpcReduction="10000"/>
          </a:bodyPr>
          <a:lstStyle/>
          <a:p>
            <a:endParaRPr lang="en-US" sz="2800" b="1" dirty="0">
              <a:solidFill>
                <a:srgbClr val="336600"/>
              </a:solidFill>
              <a:latin typeface="Bookman Old Style" panose="02050604050505020204" pitchFamily="18" charset="0"/>
            </a:endParaRPr>
          </a:p>
          <a:p>
            <a:r>
              <a:rPr lang="en-US" sz="2800" b="1" dirty="0">
                <a:solidFill>
                  <a:srgbClr val="336600"/>
                </a:solidFill>
                <a:latin typeface="Bookman Old Style" panose="02050604050505020204" pitchFamily="18" charset="0"/>
              </a:rPr>
              <a:t>Overview of Project’s Knowledge products – to enhance implementation of Project outcomes</a:t>
            </a:r>
          </a:p>
          <a:p>
            <a:r>
              <a:rPr lang="en-US" sz="2800" b="1" dirty="0">
                <a:solidFill>
                  <a:srgbClr val="336600"/>
                </a:solidFill>
                <a:latin typeface="Bookman Old Style" panose="02050604050505020204" pitchFamily="18" charset="0"/>
              </a:rPr>
              <a:t> </a:t>
            </a:r>
          </a:p>
          <a:p>
            <a:r>
              <a:rPr lang="en-US" sz="2800" b="1" dirty="0">
                <a:solidFill>
                  <a:srgbClr val="0070C0"/>
                </a:solidFill>
                <a:latin typeface="Bookman Old Style" panose="02050604050505020204" pitchFamily="18" charset="0"/>
              </a:rPr>
              <a:t>At the 3</a:t>
            </a:r>
            <a:r>
              <a:rPr lang="en-US" sz="2800" b="1" baseline="30000" dirty="0">
                <a:solidFill>
                  <a:srgbClr val="0070C0"/>
                </a:solidFill>
                <a:latin typeface="Bookman Old Style" panose="02050604050505020204" pitchFamily="18" charset="0"/>
              </a:rPr>
              <a:t>rd</a:t>
            </a:r>
            <a:r>
              <a:rPr lang="en-US" sz="2800" b="1" dirty="0">
                <a:solidFill>
                  <a:srgbClr val="0070C0"/>
                </a:solidFill>
                <a:latin typeface="Bookman Old Style" panose="02050604050505020204" pitchFamily="18" charset="0"/>
              </a:rPr>
              <a:t> PTC of the Aquatic Biodiversity Conservation Project</a:t>
            </a:r>
          </a:p>
          <a:p>
            <a:r>
              <a:rPr lang="en-US" sz="2800" b="1" dirty="0">
                <a:solidFill>
                  <a:srgbClr val="0070C0"/>
                </a:solidFill>
                <a:latin typeface="Bookman Old Style" panose="02050604050505020204" pitchFamily="18" charset="0"/>
              </a:rPr>
              <a:t>7-8</a:t>
            </a:r>
            <a:r>
              <a:rPr lang="en-US" sz="2800" b="1" baseline="30000" dirty="0">
                <a:solidFill>
                  <a:srgbClr val="0070C0"/>
                </a:solidFill>
                <a:latin typeface="Bookman Old Style" panose="02050604050505020204" pitchFamily="18" charset="0"/>
              </a:rPr>
              <a:t>th</a:t>
            </a:r>
            <a:r>
              <a:rPr lang="en-US" sz="2800" b="1" dirty="0">
                <a:solidFill>
                  <a:srgbClr val="0070C0"/>
                </a:solidFill>
                <a:latin typeface="Bookman Old Style" panose="02050604050505020204" pitchFamily="18" charset="0"/>
              </a:rPr>
              <a:t> October, 2024</a:t>
            </a:r>
          </a:p>
          <a:p>
            <a:endParaRPr lang="en-US" sz="1400" b="1" i="1" dirty="0">
              <a:solidFill>
                <a:srgbClr val="0070C0"/>
              </a:solidFill>
              <a:latin typeface="Bookman Old Style" panose="02050604050505020204" pitchFamily="18" charset="0"/>
            </a:endParaRPr>
          </a:p>
          <a:p>
            <a:r>
              <a:rPr lang="en-US" sz="2000" b="1" i="1" dirty="0">
                <a:solidFill>
                  <a:schemeClr val="accent6">
                    <a:lumMod val="75000"/>
                  </a:schemeClr>
                </a:solidFill>
                <a:latin typeface="Bookman Old Style" panose="02050604050505020204" pitchFamily="18" charset="0"/>
              </a:rPr>
              <a:t>BY: Joel Mokenye</a:t>
            </a:r>
            <a:endParaRPr lang="en-US" sz="1400" b="1" dirty="0">
              <a:solidFill>
                <a:schemeClr val="accent6">
                  <a:lumMod val="75000"/>
                </a:schemeClr>
              </a:solidFill>
              <a:latin typeface="Bookman Old Style" panose="02050604050505020204" pitchFamily="18" charset="0"/>
            </a:endParaRPr>
          </a:p>
          <a:p>
            <a:endParaRPr lang="en-US" sz="2000" b="1" dirty="0">
              <a:solidFill>
                <a:schemeClr val="accent6">
                  <a:lumMod val="75000"/>
                </a:schemeClr>
              </a:solidFill>
              <a:latin typeface="Bookman Old Style" panose="02050604050505020204" pitchFamily="18" charset="0"/>
            </a:endParaRP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97667" y="4729675"/>
            <a:ext cx="1253066" cy="169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64868" y="4772561"/>
            <a:ext cx="1210733" cy="1643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234327" y="4772561"/>
            <a:ext cx="1210734" cy="1661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10100" y="4729675"/>
            <a:ext cx="1295401" cy="1715008"/>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8700" y="44679"/>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900827" y="136668"/>
            <a:ext cx="2667000" cy="811098"/>
          </a:xfrm>
          <a:prstGeom prst="rect">
            <a:avLst/>
          </a:prstGeom>
        </p:spPr>
      </p:pic>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17263" y="44679"/>
            <a:ext cx="838200" cy="842999"/>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7327-7F7A-4F79-B4F4-2A6254AA2B7D}"/>
              </a:ext>
            </a:extLst>
          </p:cNvPr>
          <p:cNvSpPr>
            <a:spLocks noGrp="1"/>
          </p:cNvSpPr>
          <p:nvPr>
            <p:ph type="title"/>
          </p:nvPr>
        </p:nvSpPr>
        <p:spPr>
          <a:xfrm>
            <a:off x="609600" y="0"/>
            <a:ext cx="11582400" cy="914400"/>
          </a:xfrm>
          <a:solidFill>
            <a:srgbClr val="00B050"/>
          </a:solidFill>
        </p:spPr>
        <p:txBody>
          <a:bodyPr>
            <a:noAutofit/>
          </a:bodyPr>
          <a:lstStyle/>
          <a:p>
            <a:r>
              <a:rPr lang="en-US" sz="5400" dirty="0">
                <a:solidFill>
                  <a:schemeClr val="bg1"/>
                </a:solidFill>
                <a:latin typeface="Gill Sans MT" panose="020B0502020104020203" pitchFamily="34" charset="0"/>
              </a:rPr>
              <a:t>About the 2</a:t>
            </a:r>
            <a:r>
              <a:rPr lang="en-US" sz="5400" baseline="30000" dirty="0">
                <a:solidFill>
                  <a:schemeClr val="bg1"/>
                </a:solidFill>
                <a:latin typeface="Gill Sans MT" panose="020B0502020104020203" pitchFamily="34" charset="0"/>
              </a:rPr>
              <a:t>nd</a:t>
            </a:r>
            <a:r>
              <a:rPr lang="en-US" sz="5400" dirty="0">
                <a:solidFill>
                  <a:schemeClr val="bg1"/>
                </a:solidFill>
                <a:latin typeface="Gill Sans MT" panose="020B0502020104020203" pitchFamily="34" charset="0"/>
              </a:rPr>
              <a:t> PTC</a:t>
            </a:r>
            <a:endParaRPr lang="en-KE" sz="5400" dirty="0">
              <a:solidFill>
                <a:schemeClr val="bg1"/>
              </a:solidFill>
              <a:latin typeface="Gill Sans MT" panose="020B0502020104020203" pitchFamily="34" charset="0"/>
            </a:endParaRPr>
          </a:p>
        </p:txBody>
      </p:sp>
      <p:sp>
        <p:nvSpPr>
          <p:cNvPr id="6" name="Rectangle 5">
            <a:extLst>
              <a:ext uri="{FF2B5EF4-FFF2-40B4-BE49-F238E27FC236}">
                <a16:creationId xmlns:a16="http://schemas.microsoft.com/office/drawing/2014/main" id="{B16D8F65-C3CD-4C07-B7AA-0E819F30FC15}"/>
              </a:ext>
            </a:extLst>
          </p:cNvPr>
          <p:cNvSpPr/>
          <p:nvPr/>
        </p:nvSpPr>
        <p:spPr>
          <a:xfrm>
            <a:off x="3352800" y="4799167"/>
            <a:ext cx="6096000" cy="646331"/>
          </a:xfrm>
          <a:prstGeom prst="rect">
            <a:avLst/>
          </a:prstGeom>
        </p:spPr>
        <p:txBody>
          <a:bodyPr>
            <a:spAutoFit/>
          </a:bodyPr>
          <a:lstStyle/>
          <a:p>
            <a:pPr algn="just"/>
            <a:r>
              <a:rPr lang="en-US" i="1" dirty="0">
                <a:latin typeface="Gill Sans MT" panose="020B0502020104020203" pitchFamily="34" charset="0"/>
              </a:rPr>
              <a:t>Family photo during the 2</a:t>
            </a:r>
            <a:r>
              <a:rPr lang="en-US" i="1" baseline="30000" dirty="0">
                <a:latin typeface="Gill Sans MT" panose="020B0502020104020203" pitchFamily="34" charset="0"/>
              </a:rPr>
              <a:t>nd</a:t>
            </a:r>
            <a:r>
              <a:rPr lang="en-US" i="1" dirty="0">
                <a:latin typeface="Gill Sans MT" panose="020B0502020104020203" pitchFamily="34" charset="0"/>
              </a:rPr>
              <a:t> PTC, 13</a:t>
            </a:r>
            <a:r>
              <a:rPr lang="en-US" i="1" baseline="30000" dirty="0">
                <a:latin typeface="Gill Sans MT" panose="020B0502020104020203" pitchFamily="34" charset="0"/>
              </a:rPr>
              <a:t>th -</a:t>
            </a:r>
            <a:r>
              <a:rPr lang="en-US" i="1" dirty="0">
                <a:latin typeface="Gill Sans MT" panose="020B0502020104020203" pitchFamily="34" charset="0"/>
              </a:rPr>
              <a:t>14</a:t>
            </a:r>
            <a:r>
              <a:rPr lang="en-US" i="1" baseline="30000" dirty="0">
                <a:latin typeface="Gill Sans MT" panose="020B0502020104020203" pitchFamily="34" charset="0"/>
              </a:rPr>
              <a:t>th</a:t>
            </a:r>
            <a:r>
              <a:rPr lang="en-US" i="1" dirty="0">
                <a:latin typeface="Gill Sans MT" panose="020B0502020104020203" pitchFamily="34" charset="0"/>
              </a:rPr>
              <a:t> September, 2023. Naivasha – Kenya.</a:t>
            </a:r>
            <a:endParaRPr lang="en-KE" dirty="0">
              <a:latin typeface="Gill Sans MT" panose="020B0502020104020203" pitchFamily="34" charset="0"/>
            </a:endParaRPr>
          </a:p>
        </p:txBody>
      </p:sp>
      <p:sp>
        <p:nvSpPr>
          <p:cNvPr id="7" name="TextBox 6">
            <a:extLst>
              <a:ext uri="{FF2B5EF4-FFF2-40B4-BE49-F238E27FC236}">
                <a16:creationId xmlns:a16="http://schemas.microsoft.com/office/drawing/2014/main" id="{E9CAE115-61E6-4E00-B7A2-5C0970C10BF2}"/>
              </a:ext>
            </a:extLst>
          </p:cNvPr>
          <p:cNvSpPr txBox="1"/>
          <p:nvPr/>
        </p:nvSpPr>
        <p:spPr>
          <a:xfrm>
            <a:off x="1845733" y="5502179"/>
            <a:ext cx="10219266" cy="1200329"/>
          </a:xfrm>
          <a:prstGeom prst="rect">
            <a:avLst/>
          </a:prstGeom>
          <a:noFill/>
        </p:spPr>
        <p:txBody>
          <a:bodyPr wrap="square" rtlCol="0">
            <a:spAutoFit/>
          </a:bodyPr>
          <a:lstStyle/>
          <a:p>
            <a:pPr algn="just"/>
            <a:r>
              <a:rPr lang="en-US" b="1" dirty="0">
                <a:solidFill>
                  <a:srgbClr val="0070C0"/>
                </a:solidFill>
                <a:latin typeface="Gill Sans MT" panose="020B0502020104020203" pitchFamily="34" charset="0"/>
              </a:rPr>
              <a:t>AIM</a:t>
            </a:r>
            <a:r>
              <a:rPr lang="en-US" dirty="0">
                <a:solidFill>
                  <a:srgbClr val="0070C0"/>
                </a:solidFill>
                <a:latin typeface="Gill Sans MT" panose="020B0502020104020203" pitchFamily="34" charset="0"/>
              </a:rPr>
              <a:t>: The overall objective of the second PTC meeting was to inform and update the PTC members on status and progress on implementation of project activities and recommendations from the first PTC meeting as well as receive stakeholder recommendations on ongoing initiatives. .  </a:t>
            </a:r>
            <a:endParaRPr lang="en-KE" dirty="0">
              <a:solidFill>
                <a:srgbClr val="0070C0"/>
              </a:solidFill>
              <a:latin typeface="Gill Sans MT" panose="020B0502020104020203" pitchFamily="34" charset="0"/>
            </a:endParaRPr>
          </a:p>
          <a:p>
            <a:pPr algn="just"/>
            <a:endParaRPr lang="en-KE" dirty="0">
              <a:solidFill>
                <a:srgbClr val="0070C0"/>
              </a:solidFill>
              <a:latin typeface="Gill Sans MT" panose="020B0502020104020203" pitchFamily="34" charset="0"/>
            </a:endParaRPr>
          </a:p>
        </p:txBody>
      </p:sp>
      <p:pic>
        <p:nvPicPr>
          <p:cNvPr id="10" name="Content Placeholder 9">
            <a:extLst>
              <a:ext uri="{FF2B5EF4-FFF2-40B4-BE49-F238E27FC236}">
                <a16:creationId xmlns:a16="http://schemas.microsoft.com/office/drawing/2014/main" id="{7C4E1FBE-FB18-49C0-BFCE-E8F48424D131}"/>
              </a:ext>
            </a:extLst>
          </p:cNvPr>
          <p:cNvPicPr>
            <a:picLocks noGrp="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219554" y="1355821"/>
            <a:ext cx="6229246" cy="3368579"/>
          </a:xfrm>
          <a:prstGeom prst="rect">
            <a:avLst/>
          </a:prstGeom>
          <a:noFill/>
          <a:ln>
            <a:noFill/>
          </a:ln>
        </p:spPr>
      </p:pic>
    </p:spTree>
    <p:extLst>
      <p:ext uri="{BB962C8B-B14F-4D97-AF65-F5344CB8AC3E}">
        <p14:creationId xmlns:p14="http://schemas.microsoft.com/office/powerpoint/2010/main" val="3194159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394F-4C8F-4F11-B674-A33E22348E7A}"/>
              </a:ext>
            </a:extLst>
          </p:cNvPr>
          <p:cNvSpPr>
            <a:spLocks noGrp="1"/>
          </p:cNvSpPr>
          <p:nvPr>
            <p:ph type="title"/>
          </p:nvPr>
        </p:nvSpPr>
        <p:spPr>
          <a:xfrm>
            <a:off x="999067" y="0"/>
            <a:ext cx="11192933" cy="872067"/>
          </a:xfrm>
          <a:solidFill>
            <a:srgbClr val="00B050"/>
          </a:solidFill>
        </p:spPr>
        <p:txBody>
          <a:bodyPr>
            <a:noAutofit/>
          </a:bodyPr>
          <a:lstStyle/>
          <a:p>
            <a:pPr algn="just"/>
            <a:br>
              <a:rPr lang="en-US" sz="3500" b="1" dirty="0">
                <a:solidFill>
                  <a:schemeClr val="bg1"/>
                </a:solidFill>
                <a:latin typeface="Gill Sans MT" panose="020B0502020104020203" pitchFamily="34" charset="0"/>
              </a:rPr>
            </a:br>
            <a:r>
              <a:rPr lang="en-US" sz="3500" b="1" dirty="0">
                <a:solidFill>
                  <a:schemeClr val="bg1"/>
                </a:solidFill>
                <a:latin typeface="Gill Sans MT" panose="020B0502020104020203" pitchFamily="34" charset="0"/>
              </a:rPr>
              <a:t>The following were the key outcomes of the 2</a:t>
            </a:r>
            <a:r>
              <a:rPr lang="en-US" sz="3500" b="1" baseline="30000" dirty="0">
                <a:solidFill>
                  <a:schemeClr val="bg1"/>
                </a:solidFill>
                <a:latin typeface="Gill Sans MT" panose="020B0502020104020203" pitchFamily="34" charset="0"/>
              </a:rPr>
              <a:t>nd</a:t>
            </a:r>
            <a:r>
              <a:rPr lang="en-US" sz="3500" b="1" dirty="0">
                <a:solidFill>
                  <a:schemeClr val="bg1"/>
                </a:solidFill>
                <a:latin typeface="Gill Sans MT" panose="020B0502020104020203" pitchFamily="34" charset="0"/>
              </a:rPr>
              <a:t> PTC:</a:t>
            </a:r>
            <a:br>
              <a:rPr lang="en-KE" sz="3500" b="1" dirty="0">
                <a:solidFill>
                  <a:schemeClr val="bg1"/>
                </a:solidFill>
                <a:latin typeface="Gill Sans MT" panose="020B0502020104020203" pitchFamily="34" charset="0"/>
              </a:rPr>
            </a:br>
            <a:endParaRPr lang="en-KE" sz="3500" b="1" dirty="0">
              <a:solidFill>
                <a:schemeClr val="bg1"/>
              </a:solidFill>
              <a:latin typeface="Gill Sans MT" panose="020B0502020104020203" pitchFamily="34" charset="0"/>
            </a:endParaRPr>
          </a:p>
        </p:txBody>
      </p:sp>
      <p:sp>
        <p:nvSpPr>
          <p:cNvPr id="3" name="Content Placeholder 2">
            <a:extLst>
              <a:ext uri="{FF2B5EF4-FFF2-40B4-BE49-F238E27FC236}">
                <a16:creationId xmlns:a16="http://schemas.microsoft.com/office/drawing/2014/main" id="{BD4F4FA0-FCD8-4400-B3D2-E263038F39FB}"/>
              </a:ext>
            </a:extLst>
          </p:cNvPr>
          <p:cNvSpPr>
            <a:spLocks noGrp="1"/>
          </p:cNvSpPr>
          <p:nvPr>
            <p:ph idx="1"/>
          </p:nvPr>
        </p:nvSpPr>
        <p:spPr>
          <a:xfrm>
            <a:off x="1100665" y="1058333"/>
            <a:ext cx="11023601" cy="5418667"/>
          </a:xfrm>
        </p:spPr>
        <p:txBody>
          <a:bodyPr>
            <a:normAutofit/>
          </a:bodyPr>
          <a:lstStyle/>
          <a:p>
            <a:pPr lvl="0" algn="just" fontAlgn="base"/>
            <a:r>
              <a:rPr lang="en-US" dirty="0">
                <a:latin typeface="Gill Sans MT" panose="020B0502020104020203" pitchFamily="34" charset="0"/>
              </a:rPr>
              <a:t>The PTC expressed satisfaction and endorsed all presentations delivered at the meeting.</a:t>
            </a:r>
          </a:p>
          <a:p>
            <a:pPr lvl="0" algn="just" fontAlgn="base"/>
            <a:r>
              <a:rPr lang="en-US" dirty="0">
                <a:latin typeface="Gill Sans MT" panose="020B0502020104020203" pitchFamily="34" charset="0"/>
              </a:rPr>
              <a:t>The PTC commended AU-IBAR for the impressive progress made so far on project implementation.</a:t>
            </a:r>
          </a:p>
          <a:p>
            <a:pPr lvl="0" algn="just" fontAlgn="base"/>
            <a:r>
              <a:rPr lang="en-US" dirty="0">
                <a:latin typeface="Gill Sans MT" panose="020B0502020104020203" pitchFamily="34" charset="0"/>
              </a:rPr>
              <a:t>The PTC approved the recommendations herewith provided below for consideration by the PSC.</a:t>
            </a:r>
          </a:p>
          <a:p>
            <a:pPr lvl="0" algn="just" fontAlgn="base"/>
            <a:r>
              <a:rPr lang="en-US" dirty="0">
                <a:latin typeface="Gill Sans MT" panose="020B0502020104020203" pitchFamily="34" charset="0"/>
              </a:rPr>
              <a:t>The PTC expressed gratitude to the Swedish Government for supporting implementation of the Aquatic Biodiversity Conservation Project. </a:t>
            </a:r>
          </a:p>
          <a:p>
            <a:pPr lvl="0" algn="just" fontAlgn="base"/>
            <a:r>
              <a:rPr lang="en-US" dirty="0">
                <a:latin typeface="Gill Sans MT" panose="020B0502020104020203" pitchFamily="34" charset="0"/>
              </a:rPr>
              <a:t>The PTC endorsed a no-cost extension for the Project.</a:t>
            </a:r>
          </a:p>
          <a:p>
            <a:endParaRPr lang="en-KE" dirty="0">
              <a:latin typeface="Gill Sans MT" panose="020B0502020104020203" pitchFamily="34" charset="0"/>
            </a:endParaRPr>
          </a:p>
        </p:txBody>
      </p:sp>
    </p:spTree>
    <p:extLst>
      <p:ext uri="{BB962C8B-B14F-4D97-AF65-F5344CB8AC3E}">
        <p14:creationId xmlns:p14="http://schemas.microsoft.com/office/powerpoint/2010/main" val="3440733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1EADC9CB-AFCD-46E4-B295-4F1B79E63C10}"/>
              </a:ext>
            </a:extLst>
          </p:cNvPr>
          <p:cNvSpPr/>
          <p:nvPr/>
        </p:nvSpPr>
        <p:spPr>
          <a:xfrm>
            <a:off x="1523999" y="1532964"/>
            <a:ext cx="9888071" cy="3639671"/>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Book Antiqua" panose="02040602050305030304" pitchFamily="18" charset="0"/>
              </a:rPr>
              <a:t>POLICY NOTES,POLICY BRIEFS, ADVOCACY NOTES, POSITION PAPERS</a:t>
            </a:r>
          </a:p>
        </p:txBody>
      </p:sp>
      <p:sp>
        <p:nvSpPr>
          <p:cNvPr id="10" name="Rectangle 9">
            <a:extLst>
              <a:ext uri="{FF2B5EF4-FFF2-40B4-BE49-F238E27FC236}">
                <a16:creationId xmlns:a16="http://schemas.microsoft.com/office/drawing/2014/main" id="{B074870B-34F6-4B45-9C93-3F8F6CC5CAC1}"/>
              </a:ext>
            </a:extLst>
          </p:cNvPr>
          <p:cNvSpPr/>
          <p:nvPr/>
        </p:nvSpPr>
        <p:spPr>
          <a:xfrm>
            <a:off x="1083734" y="161723"/>
            <a:ext cx="11032066" cy="769441"/>
          </a:xfrm>
          <a:prstGeom prst="rect">
            <a:avLst/>
          </a:prstGeom>
          <a:solidFill>
            <a:srgbClr val="00B050"/>
          </a:solidFill>
        </p:spPr>
        <p:txBody>
          <a:bodyPr wrap="square">
            <a:spAutoFit/>
          </a:bodyPr>
          <a:lstStyle/>
          <a:p>
            <a:r>
              <a:rPr lang="en-US" sz="4400" b="1" dirty="0">
                <a:solidFill>
                  <a:schemeClr val="bg1"/>
                </a:solidFill>
                <a:latin typeface="Bookman Old Style" panose="02050604050505020204" pitchFamily="18" charset="0"/>
              </a:rPr>
              <a:t>Project’s Knowledge products </a:t>
            </a:r>
            <a:endParaRPr lang="en-KE" sz="4400" dirty="0">
              <a:solidFill>
                <a:schemeClr val="bg1"/>
              </a:solidFill>
            </a:endParaRPr>
          </a:p>
        </p:txBody>
      </p:sp>
    </p:spTree>
    <p:extLst>
      <p:ext uri="{BB962C8B-B14F-4D97-AF65-F5344CB8AC3E}">
        <p14:creationId xmlns:p14="http://schemas.microsoft.com/office/powerpoint/2010/main" val="455744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168400" y="1350434"/>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78880B9-8880-4912-A8BE-48C113726053}"/>
              </a:ext>
            </a:extLst>
          </p:cNvPr>
          <p:cNvSpPr txBox="1"/>
          <p:nvPr/>
        </p:nvSpPr>
        <p:spPr>
          <a:xfrm>
            <a:off x="2184399" y="2613392"/>
            <a:ext cx="8492067" cy="1692771"/>
          </a:xfrm>
          <a:prstGeom prst="rect">
            <a:avLst/>
          </a:prstGeom>
          <a:noFill/>
        </p:spPr>
        <p:txBody>
          <a:bodyPr wrap="square" rtlCol="0">
            <a:spAutoFit/>
          </a:bodyPr>
          <a:lstStyle/>
          <a:p>
            <a:pPr lvl="0" algn="just"/>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SO 1. </a:t>
            </a:r>
            <a:r>
              <a:rPr lang="en-US" sz="2600" b="1" dirty="0">
                <a:solidFill>
                  <a:prstClr val="black"/>
                </a:solidFill>
                <a:latin typeface="Gill Sans MT" pitchFamily="34" charset="0"/>
                <a:ea typeface="+mj-ea"/>
                <a:cs typeface="+mj-cs"/>
              </a:rPr>
              <a:t>Support AU–MS to ratify and/or align relevant International/Regional Instruments related to blue economy themes (with specific reference to protecting and conserving biodiversity).</a:t>
            </a:r>
            <a:endParaRPr kumimoji="0" lang="en-KE" sz="2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56185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1AE7-804A-4D0D-8CAA-7F4ED3517216}"/>
              </a:ext>
            </a:extLst>
          </p:cNvPr>
          <p:cNvSpPr>
            <a:spLocks noGrp="1"/>
          </p:cNvSpPr>
          <p:nvPr>
            <p:ph type="title"/>
          </p:nvPr>
        </p:nvSpPr>
        <p:spPr>
          <a:xfrm>
            <a:off x="1075266" y="0"/>
            <a:ext cx="11116733" cy="931333"/>
          </a:xfrm>
          <a:solidFill>
            <a:srgbClr val="00B050"/>
          </a:solidFill>
        </p:spPr>
        <p:txBody>
          <a:bodyPr>
            <a:normAutofit/>
          </a:bodyPr>
          <a:lstStyle/>
          <a:p>
            <a:r>
              <a:rPr lang="en-US" sz="2700" dirty="0">
                <a:solidFill>
                  <a:prstClr val="black"/>
                </a:solidFill>
                <a:latin typeface="Gill Sans MT" pitchFamily="34" charset="0"/>
                <a:ea typeface="+mn-ea"/>
                <a:cs typeface="+mn-cs"/>
              </a:rPr>
              <a:t>1. Policy Note on Enhancing Ratification, Domestication and Implementation of Global Instruments for Aquatic Biodiversity Conservation in Africa</a:t>
            </a:r>
            <a:endParaRPr lang="en-KE" dirty="0"/>
          </a:p>
        </p:txBody>
      </p:sp>
      <p:pic>
        <p:nvPicPr>
          <p:cNvPr id="3" name="Picture 2">
            <a:extLst>
              <a:ext uri="{FF2B5EF4-FFF2-40B4-BE49-F238E27FC236}">
                <a16:creationId xmlns:a16="http://schemas.microsoft.com/office/drawing/2014/main" id="{E243DB97-1744-4B04-9DF8-C06B62D28EF1}"/>
              </a:ext>
            </a:extLst>
          </p:cNvPr>
          <p:cNvPicPr>
            <a:picLocks noChangeAspect="1"/>
          </p:cNvPicPr>
          <p:nvPr/>
        </p:nvPicPr>
        <p:blipFill>
          <a:blip r:embed="rId2"/>
          <a:stretch>
            <a:fillRect/>
          </a:stretch>
        </p:blipFill>
        <p:spPr>
          <a:xfrm>
            <a:off x="4038599" y="1082904"/>
            <a:ext cx="5010125" cy="5343295"/>
          </a:xfrm>
          <a:prstGeom prst="rect">
            <a:avLst/>
          </a:prstGeom>
        </p:spPr>
      </p:pic>
      <p:sp>
        <p:nvSpPr>
          <p:cNvPr id="4" name="TextBox 3">
            <a:extLst>
              <a:ext uri="{FF2B5EF4-FFF2-40B4-BE49-F238E27FC236}">
                <a16:creationId xmlns:a16="http://schemas.microsoft.com/office/drawing/2014/main" id="{7C3E176E-D760-4429-9944-E28A98337591}"/>
              </a:ext>
            </a:extLst>
          </p:cNvPr>
          <p:cNvSpPr txBox="1"/>
          <p:nvPr/>
        </p:nvSpPr>
        <p:spPr>
          <a:xfrm>
            <a:off x="9245600" y="1651000"/>
            <a:ext cx="2836333" cy="1477328"/>
          </a:xfrm>
          <a:prstGeom prst="rect">
            <a:avLst/>
          </a:prstGeom>
          <a:noFill/>
        </p:spPr>
        <p:txBody>
          <a:bodyPr wrap="square" rtlCol="0">
            <a:spAutoFit/>
          </a:bodyPr>
          <a:lstStyle/>
          <a:p>
            <a:r>
              <a:rPr lang="en-US" dirty="0">
                <a:solidFill>
                  <a:schemeClr val="bg1"/>
                </a:solidFill>
              </a:rPr>
              <a:t>Priority actions identified:</a:t>
            </a:r>
          </a:p>
          <a:p>
            <a:r>
              <a:rPr lang="en-US" dirty="0">
                <a:solidFill>
                  <a:schemeClr val="bg1"/>
                </a:solidFill>
              </a:rPr>
              <a:t>To Guide AU member states  on implementation of the identified global instruments</a:t>
            </a:r>
            <a:endParaRPr lang="en-KE" dirty="0">
              <a:solidFill>
                <a:schemeClr val="bg1"/>
              </a:solidFill>
            </a:endParaRPr>
          </a:p>
        </p:txBody>
      </p:sp>
    </p:spTree>
    <p:extLst>
      <p:ext uri="{BB962C8B-B14F-4D97-AF65-F5344CB8AC3E}">
        <p14:creationId xmlns:p14="http://schemas.microsoft.com/office/powerpoint/2010/main" val="109202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DBA9-0BD2-4F70-A8A6-DEE350184EE1}"/>
              </a:ext>
            </a:extLst>
          </p:cNvPr>
          <p:cNvSpPr>
            <a:spLocks noGrp="1"/>
          </p:cNvSpPr>
          <p:nvPr>
            <p:ph type="title"/>
          </p:nvPr>
        </p:nvSpPr>
        <p:spPr>
          <a:xfrm>
            <a:off x="0" y="0"/>
            <a:ext cx="12191999" cy="922867"/>
          </a:xfrm>
          <a:solidFill>
            <a:srgbClr val="00B050"/>
          </a:solidFill>
        </p:spPr>
        <p:txBody>
          <a:bodyPr>
            <a:noAutofit/>
          </a:bodyPr>
          <a:lstStyle/>
          <a:p>
            <a:r>
              <a:rPr lang="en-US" sz="1800" b="1" dirty="0">
                <a:solidFill>
                  <a:schemeClr val="bg1"/>
                </a:solidFill>
                <a:latin typeface="Gill Sans MT" panose="020B0502020104020203" pitchFamily="34" charset="0"/>
              </a:rPr>
              <a:t>2. MECHANISMS FOR ENHANCING THE EFFECTIVE ROLE AND PARTICIPATION OF  AFRICAN UNION MEMBER STATES IN CONTINENTAL, AND GLOBAL AQUATIC BIODIVERSITY CONSERVATION AND ENVIRONMENTAL MANAGEMENT RELATED FORA OR REGIMES</a:t>
            </a:r>
            <a:endParaRPr lang="en-KE" sz="1800" b="1" dirty="0">
              <a:solidFill>
                <a:schemeClr val="bg1"/>
              </a:solidFill>
              <a:latin typeface="Gill Sans MT" panose="020B0502020104020203" pitchFamily="34" charset="0"/>
            </a:endParaRPr>
          </a:p>
        </p:txBody>
      </p:sp>
      <p:pic>
        <p:nvPicPr>
          <p:cNvPr id="3" name="Picture 2">
            <a:extLst>
              <a:ext uri="{FF2B5EF4-FFF2-40B4-BE49-F238E27FC236}">
                <a16:creationId xmlns:a16="http://schemas.microsoft.com/office/drawing/2014/main" id="{1DB7CE66-FFF1-420E-B441-3E8501961D30}"/>
              </a:ext>
            </a:extLst>
          </p:cNvPr>
          <p:cNvPicPr>
            <a:picLocks noChangeAspect="1"/>
          </p:cNvPicPr>
          <p:nvPr/>
        </p:nvPicPr>
        <p:blipFill>
          <a:blip r:embed="rId2"/>
          <a:stretch>
            <a:fillRect/>
          </a:stretch>
        </p:blipFill>
        <p:spPr>
          <a:xfrm>
            <a:off x="3987799" y="987599"/>
            <a:ext cx="4946018" cy="5455533"/>
          </a:xfrm>
          <a:prstGeom prst="rect">
            <a:avLst/>
          </a:prstGeom>
        </p:spPr>
      </p:pic>
      <p:sp>
        <p:nvSpPr>
          <p:cNvPr id="4" name="TextBox 3">
            <a:extLst>
              <a:ext uri="{FF2B5EF4-FFF2-40B4-BE49-F238E27FC236}">
                <a16:creationId xmlns:a16="http://schemas.microsoft.com/office/drawing/2014/main" id="{934FB8BC-BCE5-46D1-BFC0-4676F62538D6}"/>
              </a:ext>
            </a:extLst>
          </p:cNvPr>
          <p:cNvSpPr txBox="1"/>
          <p:nvPr/>
        </p:nvSpPr>
        <p:spPr>
          <a:xfrm>
            <a:off x="9118600" y="1667933"/>
            <a:ext cx="2954867" cy="1077218"/>
          </a:xfrm>
          <a:prstGeom prst="rect">
            <a:avLst/>
          </a:prstGeom>
          <a:noFill/>
        </p:spPr>
        <p:txBody>
          <a:bodyPr wrap="square" rtlCol="0">
            <a:spAutoFit/>
          </a:bodyPr>
          <a:lstStyle/>
          <a:p>
            <a:pPr algn="just"/>
            <a:r>
              <a:rPr lang="en-US" sz="1600" dirty="0">
                <a:solidFill>
                  <a:srgbClr val="FF0000"/>
                </a:solidFill>
                <a:latin typeface="Gill Sans MT" panose="020B0502020104020203" pitchFamily="34" charset="0"/>
              </a:rPr>
              <a:t>Focus</a:t>
            </a:r>
            <a:r>
              <a:rPr lang="en-US" sz="1600" dirty="0">
                <a:solidFill>
                  <a:schemeClr val="bg1"/>
                </a:solidFill>
                <a:latin typeface="Gill Sans MT" panose="020B0502020104020203" pitchFamily="34" charset="0"/>
              </a:rPr>
              <a:t>: Guidelines are outlined to assist African stakeholders for effective participation in respective for a.</a:t>
            </a:r>
            <a:endParaRPr lang="en-KE" sz="16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268103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DFB3-E507-409B-AE6B-72EC892B580A}"/>
              </a:ext>
            </a:extLst>
          </p:cNvPr>
          <p:cNvSpPr>
            <a:spLocks noGrp="1"/>
          </p:cNvSpPr>
          <p:nvPr>
            <p:ph type="title"/>
          </p:nvPr>
        </p:nvSpPr>
        <p:spPr>
          <a:xfrm>
            <a:off x="0" y="0"/>
            <a:ext cx="12191999" cy="965200"/>
          </a:xfrm>
          <a:solidFill>
            <a:srgbClr val="00B050"/>
          </a:solidFill>
        </p:spPr>
        <p:txBody>
          <a:bodyPr>
            <a:normAutofit/>
          </a:bodyPr>
          <a:lstStyle/>
          <a:p>
            <a:r>
              <a:rPr lang="en-US" sz="2700" b="1" dirty="0">
                <a:solidFill>
                  <a:prstClr val="black"/>
                </a:solidFill>
                <a:latin typeface="Gill Sans MT" pitchFamily="34" charset="0"/>
                <a:ea typeface="+mn-ea"/>
                <a:cs typeface="+mn-cs"/>
              </a:rPr>
              <a:t>3. TRANSBOUNDARY ENVIRONMENTAL ISSUES AFFECTING BIODIVERSITY IN SHARED FRESHWATER ECOSYSTEMS IN AFRICA;</a:t>
            </a:r>
            <a:endParaRPr lang="en-KE" b="1" dirty="0"/>
          </a:p>
        </p:txBody>
      </p:sp>
      <p:pic>
        <p:nvPicPr>
          <p:cNvPr id="3" name="Picture 2">
            <a:extLst>
              <a:ext uri="{FF2B5EF4-FFF2-40B4-BE49-F238E27FC236}">
                <a16:creationId xmlns:a16="http://schemas.microsoft.com/office/drawing/2014/main" id="{BAB04EB0-9191-4736-9A13-77335DD518F2}"/>
              </a:ext>
            </a:extLst>
          </p:cNvPr>
          <p:cNvPicPr>
            <a:picLocks noChangeAspect="1"/>
          </p:cNvPicPr>
          <p:nvPr/>
        </p:nvPicPr>
        <p:blipFill>
          <a:blip r:embed="rId2"/>
          <a:stretch>
            <a:fillRect/>
          </a:stretch>
        </p:blipFill>
        <p:spPr>
          <a:xfrm>
            <a:off x="4207933" y="1011794"/>
            <a:ext cx="5003557" cy="5507059"/>
          </a:xfrm>
          <a:prstGeom prst="rect">
            <a:avLst/>
          </a:prstGeom>
        </p:spPr>
      </p:pic>
      <p:sp>
        <p:nvSpPr>
          <p:cNvPr id="4" name="TextBox 3">
            <a:extLst>
              <a:ext uri="{FF2B5EF4-FFF2-40B4-BE49-F238E27FC236}">
                <a16:creationId xmlns:a16="http://schemas.microsoft.com/office/drawing/2014/main" id="{F0FD91FF-3C91-45D7-AAAA-5449AF95F61A}"/>
              </a:ext>
            </a:extLst>
          </p:cNvPr>
          <p:cNvSpPr txBox="1"/>
          <p:nvPr/>
        </p:nvSpPr>
        <p:spPr>
          <a:xfrm>
            <a:off x="9338733" y="2057400"/>
            <a:ext cx="2785534" cy="1077218"/>
          </a:xfrm>
          <a:prstGeom prst="rect">
            <a:avLst/>
          </a:prstGeom>
          <a:noFill/>
        </p:spPr>
        <p:txBody>
          <a:bodyPr wrap="square" rtlCol="0">
            <a:spAutoFit/>
          </a:bodyPr>
          <a:lstStyle/>
          <a:p>
            <a:pPr algn="just"/>
            <a:r>
              <a:rPr lang="en-US" sz="1600" dirty="0">
                <a:solidFill>
                  <a:srgbClr val="FF0000"/>
                </a:solidFill>
                <a:latin typeface="Gill Sans MT" panose="020B0502020104020203" pitchFamily="34" charset="0"/>
              </a:rPr>
              <a:t>Focus:</a:t>
            </a:r>
            <a:r>
              <a:rPr lang="en-US" sz="1600" dirty="0">
                <a:solidFill>
                  <a:schemeClr val="bg1"/>
                </a:solidFill>
                <a:latin typeface="Gill Sans MT" panose="020B0502020104020203" pitchFamily="34" charset="0"/>
              </a:rPr>
              <a:t> Provided a framework for dev’t of harmonized strategies for mag’t of shared freshwater aquatic ecosystems</a:t>
            </a:r>
            <a:endParaRPr lang="en-KE" sz="16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020459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973B-0CB4-4DFF-B243-BC6A3E4A0A19}"/>
              </a:ext>
            </a:extLst>
          </p:cNvPr>
          <p:cNvSpPr>
            <a:spLocks noGrp="1"/>
          </p:cNvSpPr>
          <p:nvPr>
            <p:ph type="title"/>
          </p:nvPr>
        </p:nvSpPr>
        <p:spPr>
          <a:xfrm>
            <a:off x="0" y="0"/>
            <a:ext cx="12192000" cy="931333"/>
          </a:xfrm>
          <a:solidFill>
            <a:srgbClr val="00B050"/>
          </a:solidFill>
        </p:spPr>
        <p:txBody>
          <a:bodyPr/>
          <a:lstStyle/>
          <a:p>
            <a:r>
              <a:rPr lang="en-US" sz="2700" b="1" dirty="0">
                <a:solidFill>
                  <a:prstClr val="black"/>
                </a:solidFill>
                <a:latin typeface="Gill Sans MT" pitchFamily="34" charset="0"/>
              </a:rPr>
              <a:t>4. TRANSBOUNDARY ENVIRONMENTAL ISSUES AFFECTING BIODIVERSITY IN SHARED MARINE ECOSYSTEMS IN AFRICA:</a:t>
            </a:r>
            <a:endParaRPr lang="en-KE" dirty="0"/>
          </a:p>
        </p:txBody>
      </p:sp>
      <p:pic>
        <p:nvPicPr>
          <p:cNvPr id="3" name="Picture 2">
            <a:extLst>
              <a:ext uri="{FF2B5EF4-FFF2-40B4-BE49-F238E27FC236}">
                <a16:creationId xmlns:a16="http://schemas.microsoft.com/office/drawing/2014/main" id="{FBF783BA-6197-455B-99B9-DD710C1AB547}"/>
              </a:ext>
            </a:extLst>
          </p:cNvPr>
          <p:cNvPicPr>
            <a:picLocks noChangeAspect="1"/>
          </p:cNvPicPr>
          <p:nvPr/>
        </p:nvPicPr>
        <p:blipFill>
          <a:blip r:embed="rId2"/>
          <a:stretch>
            <a:fillRect/>
          </a:stretch>
        </p:blipFill>
        <p:spPr>
          <a:xfrm>
            <a:off x="3598333" y="1007533"/>
            <a:ext cx="5562600" cy="5478680"/>
          </a:xfrm>
          <a:prstGeom prst="rect">
            <a:avLst/>
          </a:prstGeom>
        </p:spPr>
      </p:pic>
      <p:sp>
        <p:nvSpPr>
          <p:cNvPr id="4" name="TextBox 3">
            <a:extLst>
              <a:ext uri="{FF2B5EF4-FFF2-40B4-BE49-F238E27FC236}">
                <a16:creationId xmlns:a16="http://schemas.microsoft.com/office/drawing/2014/main" id="{D957E53E-42BD-46C1-8175-91D8EC76CE22}"/>
              </a:ext>
            </a:extLst>
          </p:cNvPr>
          <p:cNvSpPr txBox="1"/>
          <p:nvPr/>
        </p:nvSpPr>
        <p:spPr>
          <a:xfrm>
            <a:off x="9271000" y="1803400"/>
            <a:ext cx="2700867" cy="1077218"/>
          </a:xfrm>
          <a:prstGeom prst="rect">
            <a:avLst/>
          </a:prstGeom>
          <a:noFill/>
        </p:spPr>
        <p:txBody>
          <a:bodyPr wrap="square" rtlCol="0">
            <a:spAutoFit/>
          </a:bodyPr>
          <a:lstStyle/>
          <a:p>
            <a:pPr algn="just"/>
            <a:r>
              <a:rPr lang="en-US" sz="1600" dirty="0">
                <a:solidFill>
                  <a:srgbClr val="FF0000"/>
                </a:solidFill>
                <a:latin typeface="Gill Sans MT" panose="020B0502020104020203" pitchFamily="34" charset="0"/>
              </a:rPr>
              <a:t>Focus</a:t>
            </a:r>
            <a:r>
              <a:rPr lang="en-US" sz="1600" dirty="0">
                <a:solidFill>
                  <a:schemeClr val="bg1"/>
                </a:solidFill>
                <a:latin typeface="Gill Sans MT" panose="020B0502020104020203" pitchFamily="34" charset="0"/>
              </a:rPr>
              <a:t>: Provided a framework for dev’t of harmonized strategies for mag’t of shared marine aquatic ecosystems</a:t>
            </a:r>
            <a:endParaRPr lang="en-KE" sz="16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1588773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278467" y="1447801"/>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6" name="TextBox 5">
            <a:extLst>
              <a:ext uri="{FF2B5EF4-FFF2-40B4-BE49-F238E27FC236}">
                <a16:creationId xmlns:a16="http://schemas.microsoft.com/office/drawing/2014/main" id="{B78880B9-8880-4912-A8BE-48C113726053}"/>
              </a:ext>
            </a:extLst>
          </p:cNvPr>
          <p:cNvSpPr txBox="1"/>
          <p:nvPr/>
        </p:nvSpPr>
        <p:spPr>
          <a:xfrm>
            <a:off x="2319866" y="2305615"/>
            <a:ext cx="8492067" cy="2246769"/>
          </a:xfrm>
          <a:prstGeom prst="rect">
            <a:avLst/>
          </a:prstGeom>
          <a:noFill/>
        </p:spPr>
        <p:txBody>
          <a:bodyPr wrap="square" rtlCol="0">
            <a:spAutoFit/>
          </a:bodyPr>
          <a:lstStyle/>
          <a:p>
            <a:pPr algn="just"/>
            <a:r>
              <a:rPr lang="en-US" sz="2800" b="1" dirty="0">
                <a:solidFill>
                  <a:prstClr val="black"/>
                </a:solidFill>
                <a:latin typeface="Gill Sans MT" panose="020B0502020104020203" pitchFamily="34" charset="0"/>
              </a:rPr>
              <a:t>SO 2. Optimizing conservation and sustainable use of biodiversity while minimizing conflicts among users of  blue economy resources, (with specific reference to protecting and conserving biodiversity)</a:t>
            </a:r>
            <a:r>
              <a:rPr lang="en-KE" sz="2800" b="1" dirty="0">
                <a:solidFill>
                  <a:prstClr val="black"/>
                </a:solidFill>
                <a:latin typeface="Gill Sans MT" panose="020B0502020104020203" pitchFamily="34" charset="0"/>
              </a:rPr>
              <a:t>.</a:t>
            </a:r>
            <a:endParaRPr lang="en-KE" sz="2800" dirty="0"/>
          </a:p>
        </p:txBody>
      </p:sp>
    </p:spTree>
    <p:extLst>
      <p:ext uri="{BB962C8B-B14F-4D97-AF65-F5344CB8AC3E}">
        <p14:creationId xmlns:p14="http://schemas.microsoft.com/office/powerpoint/2010/main" val="95781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D4881-FD8D-4F79-A963-66DDD1854263}"/>
              </a:ext>
            </a:extLst>
          </p:cNvPr>
          <p:cNvSpPr>
            <a:spLocks noGrp="1"/>
          </p:cNvSpPr>
          <p:nvPr>
            <p:ph type="title"/>
          </p:nvPr>
        </p:nvSpPr>
        <p:spPr>
          <a:xfrm>
            <a:off x="1075266" y="0"/>
            <a:ext cx="11116733" cy="939800"/>
          </a:xfrm>
        </p:spPr>
        <p:txBody>
          <a:bodyPr>
            <a:normAutofit/>
          </a:bodyPr>
          <a:lstStyle/>
          <a:p>
            <a:r>
              <a:rPr lang="en-US" dirty="0">
                <a:latin typeface="Gill Sans MT" panose="020B0502020104020203" pitchFamily="34" charset="0"/>
              </a:rPr>
              <a:t>Policy note on MCS &amp; MPA Guidelines</a:t>
            </a:r>
            <a:endParaRPr lang="en-KE" dirty="0">
              <a:latin typeface="Gill Sans MT" panose="020B0502020104020203" pitchFamily="34" charset="0"/>
            </a:endParaRPr>
          </a:p>
        </p:txBody>
      </p:sp>
      <p:pic>
        <p:nvPicPr>
          <p:cNvPr id="4" name="Content Placeholder 3">
            <a:extLst>
              <a:ext uri="{FF2B5EF4-FFF2-40B4-BE49-F238E27FC236}">
                <a16:creationId xmlns:a16="http://schemas.microsoft.com/office/drawing/2014/main" id="{10513E18-FF04-46A9-999D-5724482A9A4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509934" y="1064418"/>
            <a:ext cx="3192526" cy="5297714"/>
          </a:xfrm>
          <a:prstGeom prst="rect">
            <a:avLst/>
          </a:prstGeom>
        </p:spPr>
      </p:pic>
      <p:pic>
        <p:nvPicPr>
          <p:cNvPr id="5" name="Picture 4">
            <a:extLst>
              <a:ext uri="{FF2B5EF4-FFF2-40B4-BE49-F238E27FC236}">
                <a16:creationId xmlns:a16="http://schemas.microsoft.com/office/drawing/2014/main" id="{72AC94CB-1C7A-4868-8D09-763219C58400}"/>
              </a:ext>
            </a:extLst>
          </p:cNvPr>
          <p:cNvPicPr>
            <a:picLocks noChangeAspect="1"/>
          </p:cNvPicPr>
          <p:nvPr/>
        </p:nvPicPr>
        <p:blipFill>
          <a:blip r:embed="rId3"/>
          <a:stretch>
            <a:fillRect/>
          </a:stretch>
        </p:blipFill>
        <p:spPr>
          <a:xfrm>
            <a:off x="1227666" y="1064418"/>
            <a:ext cx="5139983" cy="4456906"/>
          </a:xfrm>
          <a:prstGeom prst="rect">
            <a:avLst/>
          </a:prstGeom>
        </p:spPr>
      </p:pic>
      <p:sp>
        <p:nvSpPr>
          <p:cNvPr id="6" name="TextBox 5">
            <a:extLst>
              <a:ext uri="{FF2B5EF4-FFF2-40B4-BE49-F238E27FC236}">
                <a16:creationId xmlns:a16="http://schemas.microsoft.com/office/drawing/2014/main" id="{89DB8EE2-4ED5-4325-9EB0-1AF67A1FD088}"/>
              </a:ext>
            </a:extLst>
          </p:cNvPr>
          <p:cNvSpPr txBox="1"/>
          <p:nvPr/>
        </p:nvSpPr>
        <p:spPr>
          <a:xfrm>
            <a:off x="3039533" y="5723467"/>
            <a:ext cx="990600" cy="369332"/>
          </a:xfrm>
          <a:prstGeom prst="rect">
            <a:avLst/>
          </a:prstGeom>
          <a:noFill/>
        </p:spPr>
        <p:txBody>
          <a:bodyPr wrap="square" rtlCol="0">
            <a:spAutoFit/>
          </a:bodyPr>
          <a:lstStyle/>
          <a:p>
            <a:r>
              <a:rPr lang="en-US" dirty="0">
                <a:latin typeface="Gill Sans MT" panose="020B0502020104020203" pitchFamily="34" charset="0"/>
              </a:rPr>
              <a:t>(a)</a:t>
            </a:r>
            <a:endParaRPr lang="en-KE" dirty="0">
              <a:latin typeface="Gill Sans MT" panose="020B0502020104020203" pitchFamily="34" charset="0"/>
            </a:endParaRPr>
          </a:p>
        </p:txBody>
      </p:sp>
      <p:sp>
        <p:nvSpPr>
          <p:cNvPr id="7" name="TextBox 6">
            <a:extLst>
              <a:ext uri="{FF2B5EF4-FFF2-40B4-BE49-F238E27FC236}">
                <a16:creationId xmlns:a16="http://schemas.microsoft.com/office/drawing/2014/main" id="{FF56A593-4AD2-4209-970C-F744E2165109}"/>
              </a:ext>
            </a:extLst>
          </p:cNvPr>
          <p:cNvSpPr txBox="1"/>
          <p:nvPr/>
        </p:nvSpPr>
        <p:spPr>
          <a:xfrm>
            <a:off x="6968067" y="3657600"/>
            <a:ext cx="457200" cy="369332"/>
          </a:xfrm>
          <a:prstGeom prst="rect">
            <a:avLst/>
          </a:prstGeom>
          <a:noFill/>
        </p:spPr>
        <p:txBody>
          <a:bodyPr wrap="square" rtlCol="0">
            <a:spAutoFit/>
          </a:bodyPr>
          <a:lstStyle/>
          <a:p>
            <a:r>
              <a:rPr lang="en-US" dirty="0">
                <a:latin typeface="Gill Sans MT" panose="020B0502020104020203" pitchFamily="34" charset="0"/>
              </a:rPr>
              <a:t>(b)</a:t>
            </a:r>
            <a:endParaRPr lang="en-KE" dirty="0">
              <a:latin typeface="Gill Sans MT" panose="020B0502020104020203" pitchFamily="34" charset="0"/>
            </a:endParaRPr>
          </a:p>
        </p:txBody>
      </p:sp>
    </p:spTree>
    <p:extLst>
      <p:ext uri="{BB962C8B-B14F-4D97-AF65-F5344CB8AC3E}">
        <p14:creationId xmlns:p14="http://schemas.microsoft.com/office/powerpoint/2010/main" val="2661143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AB6CB7-340E-4D6B-ADD0-ADA53093693F}"/>
              </a:ext>
            </a:extLst>
          </p:cNvPr>
          <p:cNvSpPr>
            <a:spLocks noGrp="1"/>
          </p:cNvSpPr>
          <p:nvPr>
            <p:ph type="title"/>
          </p:nvPr>
        </p:nvSpPr>
        <p:spPr>
          <a:xfrm>
            <a:off x="1066800" y="0"/>
            <a:ext cx="10515600" cy="905933"/>
          </a:xfrm>
        </p:spPr>
        <p:txBody>
          <a:bodyPr>
            <a:normAutofit/>
          </a:bodyPr>
          <a:lstStyle/>
          <a:p>
            <a:r>
              <a:rPr lang="en-US" dirty="0">
                <a:latin typeface="Gill Sans MT" panose="020B0502020104020203" pitchFamily="34" charset="0"/>
              </a:rPr>
              <a:t>Policy Note on Continental MSP Guidelines</a:t>
            </a:r>
            <a:endParaRPr lang="en-KE" dirty="0">
              <a:latin typeface="Gill Sans MT" panose="020B0502020104020203" pitchFamily="34" charset="0"/>
            </a:endParaRPr>
          </a:p>
        </p:txBody>
      </p:sp>
      <p:sp>
        <p:nvSpPr>
          <p:cNvPr id="5" name="Content Placeholder 4">
            <a:extLst>
              <a:ext uri="{FF2B5EF4-FFF2-40B4-BE49-F238E27FC236}">
                <a16:creationId xmlns:a16="http://schemas.microsoft.com/office/drawing/2014/main" id="{267EE960-AD51-4C2F-97CA-708B4117B9F8}"/>
              </a:ext>
            </a:extLst>
          </p:cNvPr>
          <p:cNvSpPr>
            <a:spLocks noGrp="1"/>
          </p:cNvSpPr>
          <p:nvPr>
            <p:ph sz="half" idx="1"/>
          </p:nvPr>
        </p:nvSpPr>
        <p:spPr>
          <a:xfrm>
            <a:off x="1066799" y="1066800"/>
            <a:ext cx="5545667" cy="5341139"/>
          </a:xfrm>
        </p:spPr>
        <p:txBody>
          <a:bodyPr/>
          <a:lstStyle/>
          <a:p>
            <a:pPr marL="0" indent="0" algn="just">
              <a:buNone/>
            </a:pPr>
            <a:r>
              <a:rPr lang="en-US" dirty="0"/>
              <a:t> </a:t>
            </a:r>
            <a:r>
              <a:rPr lang="en-US" sz="2000" dirty="0">
                <a:solidFill>
                  <a:srgbClr val="FF0000"/>
                </a:solidFill>
                <a:latin typeface="Gill Sans MT" panose="020B0502020104020203" pitchFamily="34" charset="0"/>
              </a:rPr>
              <a:t>Objectives of the Continental MSP Guidelines: </a:t>
            </a:r>
          </a:p>
          <a:p>
            <a:pPr algn="just">
              <a:buFont typeface="Wingdings" panose="05000000000000000000" pitchFamily="2" charset="2"/>
              <a:buChar char="v"/>
            </a:pPr>
            <a:r>
              <a:rPr lang="en-US" sz="2000" dirty="0">
                <a:latin typeface="Gill Sans MT" panose="020B0502020104020203" pitchFamily="34" charset="0"/>
              </a:rPr>
              <a:t>Identifies priority actions to advance MSP in Africa including supporting AU MS to establish a legislative framework for MSP, </a:t>
            </a:r>
          </a:p>
          <a:p>
            <a:pPr algn="just">
              <a:buFont typeface="Wingdings" panose="05000000000000000000" pitchFamily="2" charset="2"/>
              <a:buChar char="v"/>
            </a:pPr>
            <a:r>
              <a:rPr lang="en-US" sz="2000" dirty="0">
                <a:solidFill>
                  <a:srgbClr val="FF0000"/>
                </a:solidFill>
                <a:latin typeface="Gill Sans MT" panose="020B0502020104020203" pitchFamily="34" charset="0"/>
              </a:rPr>
              <a:t>Developing roadmap for MSP development, building technical capacity, </a:t>
            </a:r>
          </a:p>
          <a:p>
            <a:pPr algn="just">
              <a:buFont typeface="Wingdings" panose="05000000000000000000" pitchFamily="2" charset="2"/>
              <a:buChar char="v"/>
            </a:pPr>
            <a:r>
              <a:rPr lang="en-US" sz="2000" dirty="0">
                <a:latin typeface="Gill Sans MT" panose="020B0502020104020203" pitchFamily="34" charset="0"/>
              </a:rPr>
              <a:t>Raising awareness about MSP, </a:t>
            </a:r>
          </a:p>
          <a:p>
            <a:pPr algn="just">
              <a:buFont typeface="Wingdings" panose="05000000000000000000" pitchFamily="2" charset="2"/>
              <a:buChar char="v"/>
            </a:pPr>
            <a:r>
              <a:rPr lang="en-US" sz="2000" dirty="0">
                <a:latin typeface="Gill Sans MT" panose="020B0502020104020203" pitchFamily="34" charset="0"/>
              </a:rPr>
              <a:t>Developing regional MSP guidelines, </a:t>
            </a:r>
          </a:p>
          <a:p>
            <a:pPr algn="just">
              <a:buFont typeface="Wingdings" panose="05000000000000000000" pitchFamily="2" charset="2"/>
              <a:buChar char="v"/>
            </a:pPr>
            <a:r>
              <a:rPr lang="en-US" sz="2000" dirty="0">
                <a:latin typeface="Gill Sans MT" panose="020B0502020104020203" pitchFamily="34" charset="0"/>
              </a:rPr>
              <a:t>Encouraging regular monitoring of MSP, </a:t>
            </a:r>
          </a:p>
          <a:p>
            <a:pPr algn="just">
              <a:buFont typeface="Wingdings" panose="05000000000000000000" pitchFamily="2" charset="2"/>
              <a:buChar char="v"/>
            </a:pPr>
            <a:r>
              <a:rPr lang="en-US" sz="2000" dirty="0">
                <a:latin typeface="Gill Sans MT" panose="020B0502020104020203" pitchFamily="34" charset="0"/>
              </a:rPr>
              <a:t>Establishing a sustainable financing mechanism for MSP. </a:t>
            </a:r>
            <a:endParaRPr lang="en-KE" sz="2000" dirty="0">
              <a:latin typeface="Gill Sans MT" panose="020B0502020104020203" pitchFamily="34" charset="0"/>
            </a:endParaRPr>
          </a:p>
        </p:txBody>
      </p:sp>
      <p:pic>
        <p:nvPicPr>
          <p:cNvPr id="7" name="Content Placeholder 6">
            <a:extLst>
              <a:ext uri="{FF2B5EF4-FFF2-40B4-BE49-F238E27FC236}">
                <a16:creationId xmlns:a16="http://schemas.microsoft.com/office/drawing/2014/main" id="{B5B93537-EAE0-446A-AACD-C66D6AE5CCE3}"/>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6866468" y="1066800"/>
            <a:ext cx="3784600" cy="5413538"/>
          </a:xfrm>
          <a:prstGeom prst="rect">
            <a:avLst/>
          </a:prstGeom>
        </p:spPr>
      </p:pic>
      <p:sp>
        <p:nvSpPr>
          <p:cNvPr id="2" name="TextBox 1">
            <a:extLst>
              <a:ext uri="{FF2B5EF4-FFF2-40B4-BE49-F238E27FC236}">
                <a16:creationId xmlns:a16="http://schemas.microsoft.com/office/drawing/2014/main" id="{6081E20A-829E-48B7-B513-B2DF2B583711}"/>
              </a:ext>
            </a:extLst>
          </p:cNvPr>
          <p:cNvSpPr txBox="1"/>
          <p:nvPr/>
        </p:nvSpPr>
        <p:spPr>
          <a:xfrm>
            <a:off x="10866967" y="1820333"/>
            <a:ext cx="516467" cy="369332"/>
          </a:xfrm>
          <a:prstGeom prst="rect">
            <a:avLst/>
          </a:prstGeom>
          <a:noFill/>
        </p:spPr>
        <p:txBody>
          <a:bodyPr wrap="square" rtlCol="0">
            <a:spAutoFit/>
          </a:bodyPr>
          <a:lstStyle/>
          <a:p>
            <a:r>
              <a:rPr lang="en-US" b="1" dirty="0">
                <a:latin typeface="Gill Sans MT" panose="020B0502020104020203" pitchFamily="34" charset="0"/>
              </a:rPr>
              <a:t>(c)</a:t>
            </a:r>
            <a:endParaRPr lang="en-KE" b="1" dirty="0">
              <a:latin typeface="Gill Sans MT" panose="020B0502020104020203" pitchFamily="34" charset="0"/>
            </a:endParaRPr>
          </a:p>
        </p:txBody>
      </p:sp>
    </p:spTree>
    <p:extLst>
      <p:ext uri="{BB962C8B-B14F-4D97-AF65-F5344CB8AC3E}">
        <p14:creationId xmlns:p14="http://schemas.microsoft.com/office/powerpoint/2010/main" val="3168219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0731-A80F-4BB1-9DF3-FC829A7C1FCD}"/>
              </a:ext>
            </a:extLst>
          </p:cNvPr>
          <p:cNvSpPr>
            <a:spLocks noGrp="1"/>
          </p:cNvSpPr>
          <p:nvPr>
            <p:ph type="title"/>
          </p:nvPr>
        </p:nvSpPr>
        <p:spPr>
          <a:xfrm>
            <a:off x="609600" y="0"/>
            <a:ext cx="10972800" cy="922867"/>
          </a:xfrm>
        </p:spPr>
        <p:txBody>
          <a:bodyPr>
            <a:normAutofit/>
          </a:bodyPr>
          <a:lstStyle/>
          <a:p>
            <a:r>
              <a:rPr lang="en-US" sz="3500" dirty="0">
                <a:latin typeface="Gill Sans MT" panose="020B0502020104020203" pitchFamily="34" charset="0"/>
              </a:rPr>
              <a:t>Policy brief on Aquatic Biodiversity Hotspots in Africa</a:t>
            </a:r>
            <a:endParaRPr lang="en-KE" sz="3500" dirty="0">
              <a:latin typeface="Gill Sans MT" panose="020B0502020104020203" pitchFamily="34" charset="0"/>
            </a:endParaRPr>
          </a:p>
        </p:txBody>
      </p:sp>
      <p:sp>
        <p:nvSpPr>
          <p:cNvPr id="3" name="Content Placeholder 2">
            <a:extLst>
              <a:ext uri="{FF2B5EF4-FFF2-40B4-BE49-F238E27FC236}">
                <a16:creationId xmlns:a16="http://schemas.microsoft.com/office/drawing/2014/main" id="{93AA27A1-043F-4D45-9C32-38D4103337F4}"/>
              </a:ext>
            </a:extLst>
          </p:cNvPr>
          <p:cNvSpPr>
            <a:spLocks noGrp="1"/>
          </p:cNvSpPr>
          <p:nvPr>
            <p:ph sz="half" idx="1"/>
          </p:nvPr>
        </p:nvSpPr>
        <p:spPr>
          <a:xfrm>
            <a:off x="1075266" y="1117601"/>
            <a:ext cx="5020734" cy="5216262"/>
          </a:xfrm>
        </p:spPr>
        <p:txBody>
          <a:bodyPr>
            <a:normAutofit/>
          </a:bodyPr>
          <a:lstStyle/>
          <a:p>
            <a:pPr algn="just"/>
            <a:r>
              <a:rPr lang="en-US" dirty="0">
                <a:solidFill>
                  <a:srgbClr val="FF0000"/>
                </a:solidFill>
                <a:latin typeface="Gill Sans MT" panose="020B0502020104020203" pitchFamily="34" charset="0"/>
              </a:rPr>
              <a:t>Areas of Focus:</a:t>
            </a:r>
          </a:p>
          <a:p>
            <a:pPr algn="just"/>
            <a:r>
              <a:rPr lang="en-US" sz="2200" dirty="0">
                <a:latin typeface="Gill Sans MT" panose="020B0502020104020203" pitchFamily="34" charset="0"/>
              </a:rPr>
              <a:t>Notable climate change impacts </a:t>
            </a:r>
          </a:p>
          <a:p>
            <a:pPr algn="just"/>
            <a:r>
              <a:rPr lang="en-US" sz="2200" dirty="0">
                <a:latin typeface="Gill Sans MT" panose="020B0502020104020203" pitchFamily="34" charset="0"/>
              </a:rPr>
              <a:t>Impact mitigation approaches in aquatic biodiversity hotspots e.g.</a:t>
            </a:r>
          </a:p>
          <a:p>
            <a:pPr lvl="1" algn="just"/>
            <a:r>
              <a:rPr lang="en-US" sz="1800" dirty="0">
                <a:latin typeface="Gill Sans MT" panose="020B0502020104020203" pitchFamily="34" charset="0"/>
              </a:rPr>
              <a:t>Integrating and enhancing ecosystem-based solutions </a:t>
            </a:r>
          </a:p>
          <a:p>
            <a:pPr lvl="1" algn="just"/>
            <a:r>
              <a:rPr lang="en-US" sz="1800" dirty="0">
                <a:latin typeface="Gill Sans MT" panose="020B0502020104020203" pitchFamily="34" charset="0"/>
              </a:rPr>
              <a:t>Mitigation mechanisms</a:t>
            </a:r>
          </a:p>
          <a:p>
            <a:pPr lvl="1" algn="just"/>
            <a:r>
              <a:rPr lang="en-US" sz="1800" dirty="0">
                <a:latin typeface="Gill Sans MT" panose="020B0502020104020203" pitchFamily="34" charset="0"/>
              </a:rPr>
              <a:t>Adaptation mechanisms</a:t>
            </a:r>
          </a:p>
          <a:p>
            <a:pPr lvl="1" algn="just"/>
            <a:r>
              <a:rPr lang="en-US" sz="1800" dirty="0">
                <a:latin typeface="Gill Sans MT" panose="020B0502020104020203" pitchFamily="34" charset="0"/>
              </a:rPr>
              <a:t>Inclusive Community based management and adaptive management </a:t>
            </a:r>
          </a:p>
          <a:p>
            <a:pPr lvl="1" algn="just"/>
            <a:r>
              <a:rPr lang="en-US" sz="1800" dirty="0">
                <a:latin typeface="Gill Sans MT" panose="020B0502020104020203" pitchFamily="34" charset="0"/>
              </a:rPr>
              <a:t>Institutional strengthening e.g. policy interventions</a:t>
            </a:r>
            <a:endParaRPr lang="en-KE" sz="1800" dirty="0">
              <a:latin typeface="Gill Sans MT" panose="020B0502020104020203" pitchFamily="34" charset="0"/>
            </a:endParaRPr>
          </a:p>
        </p:txBody>
      </p:sp>
      <p:pic>
        <p:nvPicPr>
          <p:cNvPr id="5" name="Content Placeholder 4">
            <a:extLst>
              <a:ext uri="{FF2B5EF4-FFF2-40B4-BE49-F238E27FC236}">
                <a16:creationId xmlns:a16="http://schemas.microsoft.com/office/drawing/2014/main" id="{9C648A38-5C0F-44AB-8AB2-CBC41C891983}"/>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6341536" y="1035721"/>
            <a:ext cx="4670258" cy="5298142"/>
          </a:xfrm>
          <a:prstGeom prst="rect">
            <a:avLst/>
          </a:prstGeom>
        </p:spPr>
      </p:pic>
    </p:spTree>
    <p:extLst>
      <p:ext uri="{BB962C8B-B14F-4D97-AF65-F5344CB8AC3E}">
        <p14:creationId xmlns:p14="http://schemas.microsoft.com/office/powerpoint/2010/main" val="2789984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278467" y="1447801"/>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78880B9-8880-4912-A8BE-48C113726053}"/>
              </a:ext>
            </a:extLst>
          </p:cNvPr>
          <p:cNvSpPr txBox="1"/>
          <p:nvPr/>
        </p:nvSpPr>
        <p:spPr>
          <a:xfrm>
            <a:off x="2319866" y="2305615"/>
            <a:ext cx="8492067" cy="2400657"/>
          </a:xfrm>
          <a:prstGeom prst="rect">
            <a:avLst/>
          </a:prstGeom>
          <a:noFill/>
        </p:spPr>
        <p:txBody>
          <a:bodyPr wrap="square" rtlCol="0">
            <a:spAutoFit/>
          </a:bodyPr>
          <a:lstStyle/>
          <a:p>
            <a:pPr lvl="0" algn="just"/>
            <a:r>
              <a:rPr kumimoji="0" lang="en-US" sz="30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SO 3. </a:t>
            </a:r>
            <a:r>
              <a:rPr lang="en-US" sz="3000" b="1" dirty="0">
                <a:solidFill>
                  <a:prstClr val="black"/>
                </a:solidFill>
                <a:latin typeface="Gill Sans MT" panose="020B0502020104020203" pitchFamily="34" charset="0"/>
                <a:ea typeface="+mj-ea"/>
                <a:cs typeface="+mj-cs"/>
              </a:rPr>
              <a:t>Strengthening measures for mitigating the negative impacts of coastal and marine tourism, oil, gas, deep sea mining and climate change on aquatic biodiversity and environment</a:t>
            </a:r>
            <a:r>
              <a:rPr lang="en-KE" sz="3000" b="1" dirty="0">
                <a:solidFill>
                  <a:prstClr val="black"/>
                </a:solidFill>
                <a:latin typeface="Gill Sans MT" panose="020B0502020104020203" pitchFamily="34" charset="0"/>
                <a:ea typeface="+mj-ea"/>
                <a:cs typeface="+mj-cs"/>
              </a:rPr>
              <a:t>. </a:t>
            </a:r>
            <a:r>
              <a:rPr kumimoji="0" lang="en-KE" sz="30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a:t>
            </a:r>
            <a:endParaRPr kumimoji="0" lang="en-KE" sz="3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5163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1519C-8088-4F45-9EBA-E00952AF4E79}"/>
              </a:ext>
            </a:extLst>
          </p:cNvPr>
          <p:cNvSpPr>
            <a:spLocks noGrp="1"/>
          </p:cNvSpPr>
          <p:nvPr>
            <p:ph type="title"/>
          </p:nvPr>
        </p:nvSpPr>
        <p:spPr>
          <a:xfrm>
            <a:off x="0" y="1"/>
            <a:ext cx="12192000" cy="939800"/>
          </a:xfrm>
          <a:solidFill>
            <a:srgbClr val="00B050"/>
          </a:solidFill>
        </p:spPr>
        <p:txBody>
          <a:bodyPr>
            <a:noAutofit/>
          </a:bodyPr>
          <a:lstStyle/>
          <a:p>
            <a:pPr algn="just"/>
            <a:br>
              <a:rPr lang="en-US" sz="3000" b="1" dirty="0">
                <a:solidFill>
                  <a:prstClr val="black"/>
                </a:solidFill>
                <a:latin typeface="Gill Sans MT" panose="020B0502020104020203" pitchFamily="34" charset="0"/>
              </a:rPr>
            </a:br>
            <a:r>
              <a:rPr lang="en-US" sz="3000" b="1" dirty="0">
                <a:solidFill>
                  <a:prstClr val="black"/>
                </a:solidFill>
                <a:latin typeface="Gill Sans MT" panose="020B0502020104020203" pitchFamily="34" charset="0"/>
              </a:rPr>
              <a:t>Advocacy note on mitigating impacts of Climate Change in Africa;</a:t>
            </a:r>
            <a:br>
              <a:rPr lang="en-US" sz="3000" b="1" dirty="0">
                <a:solidFill>
                  <a:prstClr val="black"/>
                </a:solidFill>
                <a:latin typeface="Gill Sans MT" panose="020B0502020104020203" pitchFamily="34" charset="0"/>
              </a:rPr>
            </a:br>
            <a:endParaRPr lang="en-KE" sz="3000" b="1" dirty="0"/>
          </a:p>
        </p:txBody>
      </p:sp>
      <p:pic>
        <p:nvPicPr>
          <p:cNvPr id="4" name="Content Placeholder 3">
            <a:extLst>
              <a:ext uri="{FF2B5EF4-FFF2-40B4-BE49-F238E27FC236}">
                <a16:creationId xmlns:a16="http://schemas.microsoft.com/office/drawing/2014/main" id="{24751983-5862-48E2-A112-C2B82555F28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528424" y="1015472"/>
            <a:ext cx="3782813" cy="5410728"/>
          </a:xfrm>
          <a:prstGeom prst="rect">
            <a:avLst/>
          </a:prstGeom>
        </p:spPr>
      </p:pic>
      <p:grpSp>
        <p:nvGrpSpPr>
          <p:cNvPr id="7" name="Group 6">
            <a:extLst>
              <a:ext uri="{FF2B5EF4-FFF2-40B4-BE49-F238E27FC236}">
                <a16:creationId xmlns:a16="http://schemas.microsoft.com/office/drawing/2014/main" id="{624AC23F-DFCE-4126-8CE8-248881B227F1}"/>
              </a:ext>
            </a:extLst>
          </p:cNvPr>
          <p:cNvGrpSpPr/>
          <p:nvPr/>
        </p:nvGrpSpPr>
        <p:grpSpPr>
          <a:xfrm>
            <a:off x="9237134" y="2493170"/>
            <a:ext cx="2463800" cy="1278129"/>
            <a:chOff x="9177867" y="1913467"/>
            <a:chExt cx="2463800" cy="1278129"/>
          </a:xfrm>
        </p:grpSpPr>
        <p:sp>
          <p:nvSpPr>
            <p:cNvPr id="5" name="Oval 4">
              <a:extLst>
                <a:ext uri="{FF2B5EF4-FFF2-40B4-BE49-F238E27FC236}">
                  <a16:creationId xmlns:a16="http://schemas.microsoft.com/office/drawing/2014/main" id="{6C6868F6-9EFC-4992-853B-601172C9D7B8}"/>
                </a:ext>
              </a:extLst>
            </p:cNvPr>
            <p:cNvSpPr/>
            <p:nvPr/>
          </p:nvSpPr>
          <p:spPr>
            <a:xfrm>
              <a:off x="9177867" y="1913467"/>
              <a:ext cx="2463800" cy="1227666"/>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6" name="TextBox 5">
              <a:extLst>
                <a:ext uri="{FF2B5EF4-FFF2-40B4-BE49-F238E27FC236}">
                  <a16:creationId xmlns:a16="http://schemas.microsoft.com/office/drawing/2014/main" id="{014C2C44-51DA-41B1-895D-3019A251B0AD}"/>
                </a:ext>
              </a:extLst>
            </p:cNvPr>
            <p:cNvSpPr txBox="1"/>
            <p:nvPr/>
          </p:nvSpPr>
          <p:spPr>
            <a:xfrm>
              <a:off x="9525000" y="2175933"/>
              <a:ext cx="2116667" cy="1015663"/>
            </a:xfrm>
            <a:prstGeom prst="rect">
              <a:avLst/>
            </a:prstGeom>
            <a:noFill/>
          </p:spPr>
          <p:txBody>
            <a:bodyPr wrap="square" rtlCol="0">
              <a:spAutoFit/>
            </a:bodyPr>
            <a:lstStyle/>
            <a:p>
              <a:r>
                <a:rPr lang="en-US" sz="1200" i="1" dirty="0">
                  <a:solidFill>
                    <a:srgbClr val="FF0000"/>
                  </a:solidFill>
                </a:rPr>
                <a:t>Priority action: </a:t>
              </a:r>
            </a:p>
            <a:p>
              <a:r>
                <a:rPr lang="en-US" sz="1200" i="1" dirty="0"/>
                <a:t>Implementation of mitigation measures for the identified impacts of CC</a:t>
              </a:r>
            </a:p>
            <a:p>
              <a:endParaRPr lang="en-KE" sz="1200" i="1" dirty="0"/>
            </a:p>
          </p:txBody>
        </p:sp>
      </p:grpSp>
    </p:spTree>
    <p:extLst>
      <p:ext uri="{BB962C8B-B14F-4D97-AF65-F5344CB8AC3E}">
        <p14:creationId xmlns:p14="http://schemas.microsoft.com/office/powerpoint/2010/main" val="2239649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0B80-3789-4DE9-B420-F6B9E0B80F26}"/>
              </a:ext>
            </a:extLst>
          </p:cNvPr>
          <p:cNvSpPr>
            <a:spLocks noGrp="1"/>
          </p:cNvSpPr>
          <p:nvPr>
            <p:ph type="title"/>
          </p:nvPr>
        </p:nvSpPr>
        <p:spPr>
          <a:xfrm>
            <a:off x="0" y="-1"/>
            <a:ext cx="12191999" cy="931333"/>
          </a:xfrm>
          <a:solidFill>
            <a:srgbClr val="00B050"/>
          </a:solidFill>
        </p:spPr>
        <p:txBody>
          <a:bodyPr>
            <a:noAutofit/>
          </a:bodyPr>
          <a:lstStyle/>
          <a:p>
            <a:pPr algn="just"/>
            <a:r>
              <a:rPr lang="en-US" sz="2800" b="1" dirty="0">
                <a:solidFill>
                  <a:prstClr val="black"/>
                </a:solidFill>
                <a:ea typeface="+mn-ea"/>
                <a:cs typeface="+mn-cs"/>
              </a:rPr>
              <a:t>Policy note on Strategy for Sustainable Coastal and Marine Tourism Activities to Conserve Aquatic Biodiversity and Ecosystems in Africa</a:t>
            </a:r>
            <a:endParaRPr lang="en-KE" sz="2800" b="1" dirty="0"/>
          </a:p>
        </p:txBody>
      </p:sp>
      <p:pic>
        <p:nvPicPr>
          <p:cNvPr id="4" name="Content Placeholder 3">
            <a:extLst>
              <a:ext uri="{FF2B5EF4-FFF2-40B4-BE49-F238E27FC236}">
                <a16:creationId xmlns:a16="http://schemas.microsoft.com/office/drawing/2014/main" id="{D22C2A78-74C5-4F39-9EA5-4ABFC1E7A990}"/>
              </a:ext>
            </a:extLst>
          </p:cNvPr>
          <p:cNvPicPr>
            <a:picLocks noGrp="1" noChangeAspect="1"/>
          </p:cNvPicPr>
          <p:nvPr>
            <p:ph idx="1"/>
          </p:nvPr>
        </p:nvPicPr>
        <p:blipFill>
          <a:blip r:embed="rId2"/>
          <a:stretch>
            <a:fillRect/>
          </a:stretch>
        </p:blipFill>
        <p:spPr>
          <a:xfrm>
            <a:off x="3657760" y="1007533"/>
            <a:ext cx="5847440" cy="5427133"/>
          </a:xfrm>
          <a:prstGeom prst="rect">
            <a:avLst/>
          </a:prstGeom>
        </p:spPr>
      </p:pic>
      <p:sp>
        <p:nvSpPr>
          <p:cNvPr id="3" name="TextBox 2">
            <a:extLst>
              <a:ext uri="{FF2B5EF4-FFF2-40B4-BE49-F238E27FC236}">
                <a16:creationId xmlns:a16="http://schemas.microsoft.com/office/drawing/2014/main" id="{5C5224A0-87B3-414D-A9BD-8FD8C61F7772}"/>
              </a:ext>
            </a:extLst>
          </p:cNvPr>
          <p:cNvSpPr txBox="1"/>
          <p:nvPr/>
        </p:nvSpPr>
        <p:spPr>
          <a:xfrm>
            <a:off x="9609667" y="1524000"/>
            <a:ext cx="2429933" cy="1938992"/>
          </a:xfrm>
          <a:prstGeom prst="rect">
            <a:avLst/>
          </a:prstGeom>
          <a:noFill/>
        </p:spPr>
        <p:txBody>
          <a:bodyPr wrap="square" rtlCol="0">
            <a:spAutoFit/>
          </a:bodyPr>
          <a:lstStyle/>
          <a:p>
            <a:pPr algn="just"/>
            <a:r>
              <a:rPr lang="en-US" sz="1200" dirty="0">
                <a:solidFill>
                  <a:srgbClr val="FF0000"/>
                </a:solidFill>
                <a:latin typeface="Gill Sans MT" panose="020B0502020104020203" pitchFamily="34" charset="0"/>
              </a:rPr>
              <a:t>Focus:</a:t>
            </a:r>
            <a:r>
              <a:rPr lang="en-US" sz="1200" dirty="0">
                <a:latin typeface="Gill Sans MT" panose="020B0502020104020203" pitchFamily="34" charset="0"/>
              </a:rPr>
              <a:t> Development of a roadmap for a sustainable ocean economy through sustainable management of Coastal and Marine Tourism towards addressing: climate change effects, pollution reduction, ecosystem regeneration and biodiversity conservation, and gender inclusiveness by investing in local jobs and communities.</a:t>
            </a:r>
            <a:endParaRPr lang="en-KE" sz="1200" dirty="0">
              <a:latin typeface="Gill Sans MT" panose="020B0502020104020203" pitchFamily="34" charset="0"/>
            </a:endParaRPr>
          </a:p>
        </p:txBody>
      </p:sp>
    </p:spTree>
    <p:extLst>
      <p:ext uri="{BB962C8B-B14F-4D97-AF65-F5344CB8AC3E}">
        <p14:creationId xmlns:p14="http://schemas.microsoft.com/office/powerpoint/2010/main" val="3663628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3A0BA-FC7E-4DE8-8A94-8A5F0BB2EAB7}"/>
              </a:ext>
            </a:extLst>
          </p:cNvPr>
          <p:cNvSpPr>
            <a:spLocks noGrp="1"/>
          </p:cNvSpPr>
          <p:nvPr>
            <p:ph type="title"/>
          </p:nvPr>
        </p:nvSpPr>
        <p:spPr>
          <a:xfrm>
            <a:off x="0" y="0"/>
            <a:ext cx="12192000" cy="931334"/>
          </a:xfrm>
          <a:solidFill>
            <a:srgbClr val="00B050"/>
          </a:solidFill>
        </p:spPr>
        <p:txBody>
          <a:bodyPr>
            <a:noAutofit/>
          </a:bodyPr>
          <a:lstStyle/>
          <a:p>
            <a:pPr marL="342900" lvl="0" indent="-342900">
              <a:spcBef>
                <a:spcPct val="20000"/>
              </a:spcBef>
            </a:pPr>
            <a:br>
              <a:rPr lang="en-US" sz="2800" b="1" dirty="0">
                <a:solidFill>
                  <a:prstClr val="black"/>
                </a:solidFill>
                <a:latin typeface="Gill Sans MT" panose="020B0502020104020203" pitchFamily="34" charset="0"/>
                <a:ea typeface="+mn-ea"/>
                <a:cs typeface="+mn-cs"/>
              </a:rPr>
            </a:br>
            <a:r>
              <a:rPr lang="en-US" sz="2800" b="1" dirty="0">
                <a:solidFill>
                  <a:prstClr val="black"/>
                </a:solidFill>
                <a:latin typeface="Gill Sans MT" panose="020B0502020104020203" pitchFamily="34" charset="0"/>
                <a:ea typeface="+mn-ea"/>
                <a:cs typeface="+mn-cs"/>
              </a:rPr>
              <a:t>Policy note on Strategy for Sustainable Mining Activities for Conservation of Aquatic Biodiversity and Ecosystems in Africa;</a:t>
            </a:r>
            <a:br>
              <a:rPr lang="en-US" sz="2800" b="1" dirty="0">
                <a:solidFill>
                  <a:prstClr val="black"/>
                </a:solidFill>
                <a:latin typeface="Gill Sans MT" panose="020B0502020104020203" pitchFamily="34" charset="0"/>
                <a:ea typeface="+mn-ea"/>
                <a:cs typeface="+mn-cs"/>
              </a:rPr>
            </a:br>
            <a:endParaRPr lang="en-KE" sz="2800" b="1" dirty="0">
              <a:latin typeface="Gill Sans MT" panose="020B0502020104020203" pitchFamily="34" charset="0"/>
            </a:endParaRPr>
          </a:p>
        </p:txBody>
      </p:sp>
      <p:pic>
        <p:nvPicPr>
          <p:cNvPr id="4" name="Content Placeholder 3">
            <a:extLst>
              <a:ext uri="{FF2B5EF4-FFF2-40B4-BE49-F238E27FC236}">
                <a16:creationId xmlns:a16="http://schemas.microsoft.com/office/drawing/2014/main" id="{AB7AC7C5-A4C2-48F8-AB32-F6354546188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480466" y="1024468"/>
            <a:ext cx="3642082" cy="5101696"/>
          </a:xfrm>
          <a:prstGeom prst="rect">
            <a:avLst/>
          </a:prstGeom>
        </p:spPr>
      </p:pic>
      <p:sp>
        <p:nvSpPr>
          <p:cNvPr id="3" name="TextBox 2">
            <a:extLst>
              <a:ext uri="{FF2B5EF4-FFF2-40B4-BE49-F238E27FC236}">
                <a16:creationId xmlns:a16="http://schemas.microsoft.com/office/drawing/2014/main" id="{7C9E121C-A1ED-47BF-AE86-227A37103DD5}"/>
              </a:ext>
            </a:extLst>
          </p:cNvPr>
          <p:cNvSpPr txBox="1"/>
          <p:nvPr/>
        </p:nvSpPr>
        <p:spPr>
          <a:xfrm>
            <a:off x="8415867" y="1320800"/>
            <a:ext cx="3496733" cy="1384995"/>
          </a:xfrm>
          <a:prstGeom prst="rect">
            <a:avLst/>
          </a:prstGeom>
          <a:noFill/>
        </p:spPr>
        <p:txBody>
          <a:bodyPr wrap="square" rtlCol="0">
            <a:spAutoFit/>
          </a:bodyPr>
          <a:lstStyle/>
          <a:p>
            <a:pPr algn="just"/>
            <a:r>
              <a:rPr lang="en-US" sz="1200" dirty="0">
                <a:solidFill>
                  <a:srgbClr val="FF0000"/>
                </a:solidFill>
                <a:latin typeface="Gill Sans MT" panose="020B0502020104020203" pitchFamily="34" charset="0"/>
              </a:rPr>
              <a:t>Focus:</a:t>
            </a:r>
            <a:r>
              <a:rPr lang="en-US" sz="1200" dirty="0">
                <a:latin typeface="Gill Sans MT" panose="020B0502020104020203" pitchFamily="34" charset="0"/>
              </a:rPr>
              <a:t> To guide AU member states and regional economic communities for evidence based development of national and regional mining regulatory instruments that would promote socio-economic opportunities in mining industry and pay attention to conservation of aquatic biodiversity and the environment.</a:t>
            </a:r>
            <a:endParaRPr lang="en-KE" sz="1200" dirty="0">
              <a:latin typeface="Gill Sans MT" panose="020B0502020104020203" pitchFamily="34" charset="0"/>
            </a:endParaRPr>
          </a:p>
        </p:txBody>
      </p:sp>
    </p:spTree>
    <p:extLst>
      <p:ext uri="{BB962C8B-B14F-4D97-AF65-F5344CB8AC3E}">
        <p14:creationId xmlns:p14="http://schemas.microsoft.com/office/powerpoint/2010/main" val="1772731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0ABBF-B070-43D3-9073-0812912FC70E}"/>
              </a:ext>
            </a:extLst>
          </p:cNvPr>
          <p:cNvSpPr>
            <a:spLocks noGrp="1"/>
          </p:cNvSpPr>
          <p:nvPr>
            <p:ph type="title"/>
          </p:nvPr>
        </p:nvSpPr>
        <p:spPr>
          <a:xfrm>
            <a:off x="0" y="0"/>
            <a:ext cx="12192000" cy="931333"/>
          </a:xfrm>
          <a:solidFill>
            <a:srgbClr val="00B050"/>
          </a:solidFill>
        </p:spPr>
        <p:txBody>
          <a:bodyPr>
            <a:noAutofit/>
          </a:bodyPr>
          <a:lstStyle/>
          <a:p>
            <a:pPr marL="342900" lvl="0" indent="-342900" algn="just">
              <a:spcBef>
                <a:spcPct val="20000"/>
              </a:spcBef>
            </a:pPr>
            <a:r>
              <a:rPr lang="en-KE" sz="2000" b="1" dirty="0">
                <a:solidFill>
                  <a:prstClr val="black"/>
                </a:solidFill>
                <a:latin typeface="Gill Sans MT" panose="020B0502020104020203" pitchFamily="34" charset="77"/>
                <a:ea typeface="Calibri" panose="020F0502020204030204" pitchFamily="34" charset="0"/>
                <a:cs typeface="+mn-cs"/>
              </a:rPr>
              <a:t>Policy </a:t>
            </a:r>
            <a:r>
              <a:rPr lang="en-US" sz="2000" b="1" dirty="0">
                <a:solidFill>
                  <a:prstClr val="black"/>
                </a:solidFill>
                <a:latin typeface="Gill Sans MT" panose="020B0502020104020203" pitchFamily="34" charset="77"/>
                <a:ea typeface="Calibri" panose="020F0502020204030204" pitchFamily="34" charset="0"/>
                <a:cs typeface="+mn-cs"/>
              </a:rPr>
              <a:t>n</a:t>
            </a:r>
            <a:r>
              <a:rPr lang="en-GB" sz="2000" b="1" dirty="0">
                <a:solidFill>
                  <a:prstClr val="black"/>
                </a:solidFill>
                <a:latin typeface="Gill Sans MT" panose="020B0502020104020203" pitchFamily="34" charset="77"/>
                <a:ea typeface="Calibri" panose="020F0502020204030204" pitchFamily="34" charset="0"/>
                <a:cs typeface="+mn-cs"/>
              </a:rPr>
              <a:t>ote on </a:t>
            </a:r>
            <a:r>
              <a:rPr lang="en-KE" sz="2000" b="1" dirty="0">
                <a:solidFill>
                  <a:prstClr val="black"/>
                </a:solidFill>
                <a:latin typeface="Gill Sans MT" panose="020B0502020104020203" pitchFamily="34" charset="77"/>
                <a:ea typeface="Calibri" panose="020F0502020204030204" pitchFamily="34" charset="0"/>
                <a:cs typeface="+mn-cs"/>
              </a:rPr>
              <a:t>Nature-</a:t>
            </a:r>
            <a:r>
              <a:rPr lang="en-US" sz="2000" b="1" dirty="0">
                <a:solidFill>
                  <a:prstClr val="black"/>
                </a:solidFill>
                <a:latin typeface="Gill Sans MT" panose="020B0502020104020203" pitchFamily="34" charset="77"/>
                <a:ea typeface="Calibri" panose="020F0502020204030204" pitchFamily="34" charset="0"/>
                <a:cs typeface="+mn-cs"/>
              </a:rPr>
              <a:t>B</a:t>
            </a:r>
            <a:r>
              <a:rPr lang="en-KE" sz="2000" b="1" dirty="0">
                <a:solidFill>
                  <a:prstClr val="black"/>
                </a:solidFill>
                <a:latin typeface="Gill Sans MT" panose="020B0502020104020203" pitchFamily="34" charset="77"/>
                <a:ea typeface="Calibri" panose="020F0502020204030204" pitchFamily="34" charset="0"/>
                <a:cs typeface="+mn-cs"/>
              </a:rPr>
              <a:t>ased Solutions </a:t>
            </a:r>
            <a:r>
              <a:rPr lang="en-US" sz="2000" b="1" dirty="0">
                <a:solidFill>
                  <a:prstClr val="black"/>
                </a:solidFill>
                <a:latin typeface="Gill Sans MT" panose="020B0502020104020203" pitchFamily="34" charset="77"/>
                <a:ea typeface="Calibri" panose="020F0502020204030204" pitchFamily="34" charset="0"/>
                <a:cs typeface="+mn-cs"/>
              </a:rPr>
              <a:t>to strengthen </a:t>
            </a:r>
            <a:r>
              <a:rPr lang="en-KE" sz="2000" b="1" dirty="0">
                <a:solidFill>
                  <a:prstClr val="black"/>
                </a:solidFill>
                <a:latin typeface="Gill Sans MT" panose="020B0502020104020203" pitchFamily="34" charset="77"/>
                <a:ea typeface="Calibri" panose="020F0502020204030204" pitchFamily="34" charset="0"/>
                <a:cs typeface="+mn-cs"/>
              </a:rPr>
              <a:t>Climate Change Impact </a:t>
            </a:r>
            <a:r>
              <a:rPr lang="en-GB" sz="2000" b="1" dirty="0">
                <a:solidFill>
                  <a:prstClr val="black"/>
                </a:solidFill>
                <a:latin typeface="Gill Sans MT" panose="020B0502020104020203" pitchFamily="34" charset="77"/>
                <a:ea typeface="Calibri" panose="020F0502020204030204" pitchFamily="34" charset="0"/>
                <a:cs typeface="+mn-cs"/>
              </a:rPr>
              <a:t>M</a:t>
            </a:r>
            <a:r>
              <a:rPr lang="en-KE" sz="2000" b="1" dirty="0">
                <a:solidFill>
                  <a:prstClr val="black"/>
                </a:solidFill>
                <a:latin typeface="Gill Sans MT" panose="020B0502020104020203" pitchFamily="34" charset="77"/>
                <a:ea typeface="Calibri" panose="020F0502020204030204" pitchFamily="34" charset="0"/>
                <a:cs typeface="+mn-cs"/>
              </a:rPr>
              <a:t>itigation </a:t>
            </a:r>
            <a:r>
              <a:rPr lang="en-GB" sz="2000" b="1" dirty="0">
                <a:solidFill>
                  <a:prstClr val="black"/>
                </a:solidFill>
                <a:latin typeface="Gill Sans MT" panose="020B0502020104020203" pitchFamily="34" charset="77"/>
                <a:ea typeface="Calibri" panose="020F0502020204030204" pitchFamily="34" charset="0"/>
                <a:cs typeface="+mn-cs"/>
              </a:rPr>
              <a:t>e</a:t>
            </a:r>
            <a:r>
              <a:rPr lang="en-KE" sz="2000" b="1" dirty="0">
                <a:solidFill>
                  <a:prstClr val="black"/>
                </a:solidFill>
                <a:latin typeface="Gill Sans MT" panose="020B0502020104020203" pitchFamily="34" charset="77"/>
                <a:ea typeface="Calibri" panose="020F0502020204030204" pitchFamily="34" charset="0"/>
                <a:cs typeface="+mn-cs"/>
              </a:rPr>
              <a:t>fforts </a:t>
            </a:r>
            <a:r>
              <a:rPr lang="en-GB" sz="2000" b="1" dirty="0">
                <a:solidFill>
                  <a:prstClr val="black"/>
                </a:solidFill>
                <a:latin typeface="Gill Sans MT" panose="020B0502020104020203" pitchFamily="34" charset="77"/>
                <a:ea typeface="Calibri" panose="020F0502020204030204" pitchFamily="34" charset="0"/>
                <a:cs typeface="+mn-cs"/>
              </a:rPr>
              <a:t>t</a:t>
            </a:r>
            <a:r>
              <a:rPr lang="en-KE" sz="2000" b="1" dirty="0">
                <a:solidFill>
                  <a:prstClr val="black"/>
                </a:solidFill>
                <a:latin typeface="Gill Sans MT" panose="020B0502020104020203" pitchFamily="34" charset="77"/>
                <a:ea typeface="Calibri" panose="020F0502020204030204" pitchFamily="34" charset="0"/>
                <a:cs typeface="+mn-cs"/>
              </a:rPr>
              <a:t>hat </a:t>
            </a:r>
            <a:r>
              <a:rPr lang="en-GB" sz="2000" b="1" dirty="0">
                <a:solidFill>
                  <a:prstClr val="black"/>
                </a:solidFill>
                <a:latin typeface="Gill Sans MT" panose="020B0502020104020203" pitchFamily="34" charset="77"/>
                <a:ea typeface="Calibri" panose="020F0502020204030204" pitchFamily="34" charset="0"/>
                <a:cs typeface="+mn-cs"/>
              </a:rPr>
              <a:t>p</a:t>
            </a:r>
            <a:r>
              <a:rPr lang="en-KE" sz="2000" b="1" dirty="0">
                <a:solidFill>
                  <a:prstClr val="black"/>
                </a:solidFill>
                <a:latin typeface="Gill Sans MT" panose="020B0502020104020203" pitchFamily="34" charset="77"/>
                <a:ea typeface="Calibri" panose="020F0502020204030204" pitchFamily="34" charset="0"/>
                <a:cs typeface="+mn-cs"/>
              </a:rPr>
              <a:t>romote </a:t>
            </a:r>
            <a:r>
              <a:rPr lang="en-GB" sz="2000" b="1" dirty="0">
                <a:solidFill>
                  <a:prstClr val="black"/>
                </a:solidFill>
                <a:latin typeface="Gill Sans MT" panose="020B0502020104020203" pitchFamily="34" charset="77"/>
                <a:ea typeface="Calibri" panose="020F0502020204030204" pitchFamily="34" charset="0"/>
                <a:cs typeface="+mn-cs"/>
              </a:rPr>
              <a:t>t</a:t>
            </a:r>
            <a:r>
              <a:rPr lang="en-KE" sz="2000" b="1" dirty="0">
                <a:solidFill>
                  <a:prstClr val="black"/>
                </a:solidFill>
                <a:latin typeface="Gill Sans MT" panose="020B0502020104020203" pitchFamily="34" charset="77"/>
                <a:ea typeface="Calibri" panose="020F0502020204030204" pitchFamily="34" charset="0"/>
                <a:cs typeface="+mn-cs"/>
              </a:rPr>
              <a:t>he </a:t>
            </a:r>
            <a:r>
              <a:rPr lang="en-US" sz="2000" b="1" dirty="0">
                <a:solidFill>
                  <a:prstClr val="black"/>
                </a:solidFill>
                <a:latin typeface="Gill Sans MT" panose="020B0502020104020203" pitchFamily="34" charset="77"/>
                <a:ea typeface="Calibri" panose="020F0502020204030204" pitchFamily="34" charset="0"/>
                <a:cs typeface="+mn-cs"/>
              </a:rPr>
              <a:t>C</a:t>
            </a:r>
            <a:r>
              <a:rPr lang="en-KE" sz="2000" b="1" dirty="0">
                <a:solidFill>
                  <a:prstClr val="black"/>
                </a:solidFill>
                <a:latin typeface="Gill Sans MT" panose="020B0502020104020203" pitchFamily="34" charset="77"/>
                <a:ea typeface="Calibri" panose="020F0502020204030204" pitchFamily="34" charset="0"/>
                <a:cs typeface="+mn-cs"/>
              </a:rPr>
              <a:t>onservation </a:t>
            </a:r>
            <a:r>
              <a:rPr lang="en-GB" sz="2000" b="1" dirty="0">
                <a:solidFill>
                  <a:prstClr val="black"/>
                </a:solidFill>
                <a:latin typeface="Gill Sans MT" panose="020B0502020104020203" pitchFamily="34" charset="77"/>
                <a:ea typeface="Calibri" panose="020F0502020204030204" pitchFamily="34" charset="0"/>
                <a:cs typeface="+mn-cs"/>
              </a:rPr>
              <a:t>o</a:t>
            </a:r>
            <a:r>
              <a:rPr lang="en-KE" sz="2000" b="1" dirty="0">
                <a:solidFill>
                  <a:prstClr val="black"/>
                </a:solidFill>
                <a:latin typeface="Gill Sans MT" panose="020B0502020104020203" pitchFamily="34" charset="77"/>
                <a:ea typeface="Calibri" panose="020F0502020204030204" pitchFamily="34" charset="0"/>
                <a:cs typeface="+mn-cs"/>
              </a:rPr>
              <a:t>f Aquatic Biodiversity Ecosystems </a:t>
            </a:r>
            <a:r>
              <a:rPr lang="en-GB" sz="2000" b="1" dirty="0">
                <a:solidFill>
                  <a:prstClr val="black"/>
                </a:solidFill>
                <a:latin typeface="Gill Sans MT" panose="020B0502020104020203" pitchFamily="34" charset="77"/>
                <a:ea typeface="Calibri" panose="020F0502020204030204" pitchFamily="34" charset="0"/>
                <a:cs typeface="+mn-cs"/>
              </a:rPr>
              <a:t>- A Case Study of Gazi Bay, Kenya. </a:t>
            </a:r>
            <a:br>
              <a:rPr lang="en-US" sz="2000" b="1" dirty="0">
                <a:solidFill>
                  <a:prstClr val="black"/>
                </a:solidFill>
                <a:latin typeface="Gill Sans MT" panose="020B0502020104020203" pitchFamily="34" charset="77"/>
                <a:ea typeface="+mn-ea"/>
                <a:cs typeface="+mn-cs"/>
              </a:rPr>
            </a:br>
            <a:endParaRPr lang="en-KE" sz="2000" b="1" dirty="0"/>
          </a:p>
        </p:txBody>
      </p:sp>
      <p:pic>
        <p:nvPicPr>
          <p:cNvPr id="4" name="Content Placeholder 3">
            <a:extLst>
              <a:ext uri="{FF2B5EF4-FFF2-40B4-BE49-F238E27FC236}">
                <a16:creationId xmlns:a16="http://schemas.microsoft.com/office/drawing/2014/main" id="{83339B28-9555-4721-B7C7-29EE6AB3F6E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005741" y="1022131"/>
            <a:ext cx="4574656" cy="5519738"/>
          </a:xfrm>
          <a:prstGeom prst="rect">
            <a:avLst/>
          </a:prstGeom>
        </p:spPr>
      </p:pic>
      <p:sp>
        <p:nvSpPr>
          <p:cNvPr id="3" name="TextBox 2">
            <a:extLst>
              <a:ext uri="{FF2B5EF4-FFF2-40B4-BE49-F238E27FC236}">
                <a16:creationId xmlns:a16="http://schemas.microsoft.com/office/drawing/2014/main" id="{7F4CC654-BC16-420E-BDC2-1B068994177E}"/>
              </a:ext>
            </a:extLst>
          </p:cNvPr>
          <p:cNvSpPr txBox="1"/>
          <p:nvPr/>
        </p:nvSpPr>
        <p:spPr>
          <a:xfrm>
            <a:off x="8779933" y="1422400"/>
            <a:ext cx="3132667" cy="830997"/>
          </a:xfrm>
          <a:prstGeom prst="rect">
            <a:avLst/>
          </a:prstGeom>
          <a:noFill/>
        </p:spPr>
        <p:txBody>
          <a:bodyPr wrap="square" rtlCol="0">
            <a:spAutoFit/>
          </a:bodyPr>
          <a:lstStyle/>
          <a:p>
            <a:pPr algn="just"/>
            <a:r>
              <a:rPr lang="en-US" sz="1600" dirty="0">
                <a:solidFill>
                  <a:srgbClr val="FF0000"/>
                </a:solidFill>
                <a:latin typeface="Gill Sans MT" panose="020B0502020104020203" pitchFamily="34" charset="0"/>
              </a:rPr>
              <a:t>Focus</a:t>
            </a:r>
            <a:r>
              <a:rPr lang="en-US" sz="1600" dirty="0">
                <a:latin typeface="Gill Sans MT" panose="020B0502020104020203" pitchFamily="34" charset="0"/>
              </a:rPr>
              <a:t>: To enable AU MS strengthen CC impact mitigation through </a:t>
            </a:r>
            <a:r>
              <a:rPr lang="en-US" sz="1600">
                <a:latin typeface="Gill Sans MT" panose="020B0502020104020203" pitchFamily="34" charset="0"/>
              </a:rPr>
              <a:t>nature-based solutions.</a:t>
            </a:r>
            <a:endParaRPr lang="en-KE" sz="1600" dirty="0">
              <a:latin typeface="Gill Sans MT" panose="020B0502020104020203" pitchFamily="34" charset="0"/>
            </a:endParaRPr>
          </a:p>
        </p:txBody>
      </p:sp>
    </p:spTree>
    <p:extLst>
      <p:ext uri="{BB962C8B-B14F-4D97-AF65-F5344CB8AC3E}">
        <p14:creationId xmlns:p14="http://schemas.microsoft.com/office/powerpoint/2010/main" val="1405860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278467" y="1447801"/>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78880B9-8880-4912-A8BE-48C113726053}"/>
              </a:ext>
            </a:extLst>
          </p:cNvPr>
          <p:cNvSpPr txBox="1"/>
          <p:nvPr/>
        </p:nvSpPr>
        <p:spPr>
          <a:xfrm>
            <a:off x="2319866" y="2305615"/>
            <a:ext cx="8492067" cy="1708160"/>
          </a:xfrm>
          <a:prstGeom prst="rect">
            <a:avLst/>
          </a:prstGeom>
          <a:noFill/>
        </p:spPr>
        <p:txBody>
          <a:bodyPr wrap="square" rtlCol="0">
            <a:spAutoFit/>
          </a:bodyPr>
          <a:lstStyle/>
          <a:p>
            <a:pPr lvl="0" algn="just"/>
            <a:r>
              <a:rPr kumimoji="0" lang="en-US" sz="35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SO 4. </a:t>
            </a:r>
            <a:r>
              <a:rPr lang="en-US" sz="3500" b="1" dirty="0">
                <a:solidFill>
                  <a:prstClr val="black"/>
                </a:solidFill>
                <a:latin typeface="Gill Sans MT" panose="020B0502020104020203" pitchFamily="34" charset="0"/>
                <a:ea typeface="+mj-ea"/>
                <a:cs typeface="+mj-cs"/>
              </a:rPr>
              <a:t>Strengthening gender inclusivity in aquatic biodiversity conservation and environmental management</a:t>
            </a:r>
            <a:r>
              <a:rPr kumimoji="0" lang="en-KE" sz="35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a:t>
            </a:r>
            <a:endParaRPr kumimoji="0" lang="en-KE" sz="35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27457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12C13-6049-4C8F-B87C-0AE5CE6DDAE2}"/>
              </a:ext>
            </a:extLst>
          </p:cNvPr>
          <p:cNvSpPr>
            <a:spLocks noGrp="1"/>
          </p:cNvSpPr>
          <p:nvPr>
            <p:ph type="title"/>
          </p:nvPr>
        </p:nvSpPr>
        <p:spPr>
          <a:xfrm>
            <a:off x="0" y="0"/>
            <a:ext cx="12192000" cy="956733"/>
          </a:xfrm>
          <a:solidFill>
            <a:srgbClr val="00B050"/>
          </a:solidFill>
        </p:spPr>
        <p:txBody>
          <a:bodyPr>
            <a:normAutofit fontScale="90000"/>
          </a:bodyPr>
          <a:lstStyle/>
          <a:p>
            <a:pPr marL="342900" lvl="0" indent="-342900">
              <a:spcBef>
                <a:spcPct val="20000"/>
              </a:spcBef>
            </a:pPr>
            <a:br>
              <a:rPr lang="en-US" sz="3200" dirty="0">
                <a:solidFill>
                  <a:prstClr val="black"/>
                </a:solidFill>
                <a:latin typeface="Gill Sans MT" panose="020B0502020104020203" pitchFamily="34" charset="0"/>
                <a:ea typeface="+mn-ea"/>
                <a:cs typeface="+mn-cs"/>
              </a:rPr>
            </a:br>
            <a:r>
              <a:rPr lang="en-US" sz="3200" dirty="0">
                <a:solidFill>
                  <a:prstClr val="black"/>
                </a:solidFill>
                <a:latin typeface="Gill Sans MT" panose="020B0502020104020203" pitchFamily="34" charset="0"/>
                <a:ea typeface="+mn-ea"/>
                <a:cs typeface="+mn-cs"/>
              </a:rPr>
              <a:t>Strategy paper - Gender Mainstreaming in Aquatic Biodiversity Conservation and Environmental Management.</a:t>
            </a:r>
            <a:br>
              <a:rPr lang="en-US" sz="3200" dirty="0">
                <a:solidFill>
                  <a:prstClr val="black"/>
                </a:solidFill>
                <a:latin typeface="Gill Sans MT" panose="020B0502020104020203" pitchFamily="34" charset="0"/>
                <a:ea typeface="+mn-ea"/>
                <a:cs typeface="+mn-cs"/>
              </a:rPr>
            </a:br>
            <a:endParaRPr lang="en-KE" dirty="0"/>
          </a:p>
        </p:txBody>
      </p:sp>
      <p:pic>
        <p:nvPicPr>
          <p:cNvPr id="5" name="Picture 4">
            <a:extLst>
              <a:ext uri="{FF2B5EF4-FFF2-40B4-BE49-F238E27FC236}">
                <a16:creationId xmlns:a16="http://schemas.microsoft.com/office/drawing/2014/main" id="{3A09956C-8E98-495D-ADE9-A4EFECB7FC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4651" y="1037504"/>
            <a:ext cx="3902287" cy="5480963"/>
          </a:xfrm>
          <a:prstGeom prst="rect">
            <a:avLst/>
          </a:prstGeom>
        </p:spPr>
      </p:pic>
    </p:spTree>
    <p:extLst>
      <p:ext uri="{BB962C8B-B14F-4D97-AF65-F5344CB8AC3E}">
        <p14:creationId xmlns:p14="http://schemas.microsoft.com/office/powerpoint/2010/main" val="2853928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16FD3-E5A9-42FC-ACB3-183E203476B9}"/>
              </a:ext>
            </a:extLst>
          </p:cNvPr>
          <p:cNvSpPr>
            <a:spLocks noGrp="1"/>
          </p:cNvSpPr>
          <p:nvPr>
            <p:ph type="title"/>
          </p:nvPr>
        </p:nvSpPr>
        <p:spPr>
          <a:xfrm>
            <a:off x="0" y="0"/>
            <a:ext cx="12192000" cy="935421"/>
          </a:xfrm>
          <a:solidFill>
            <a:srgbClr val="00B050"/>
          </a:solidFill>
        </p:spPr>
        <p:txBody>
          <a:bodyPr>
            <a:normAutofit fontScale="90000"/>
          </a:bodyPr>
          <a:lstStyle/>
          <a:p>
            <a:pPr>
              <a:lnSpc>
                <a:spcPct val="107000"/>
              </a:lnSpc>
              <a:spcAft>
                <a:spcPts val="800"/>
              </a:spcAft>
            </a:pPr>
            <a:br>
              <a:rPr lang="en-US" sz="2800" b="1" dirty="0">
                <a:solidFill>
                  <a:schemeClr val="bg1"/>
                </a:solidFill>
                <a:latin typeface="Gill Sans MT" panose="020B0502020104020203" pitchFamily="34" charset="0"/>
              </a:rPr>
            </a:br>
            <a:r>
              <a:rPr lang="en-US" sz="2800" b="1" dirty="0">
                <a:solidFill>
                  <a:schemeClr val="bg1"/>
                </a:solidFill>
                <a:latin typeface="Gill Sans MT" panose="020B0502020104020203" pitchFamily="34" charset="0"/>
              </a:rPr>
              <a:t>Policy brief -</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Enhance Capacity Building, Training and Skill Acquisition of Women and Youth in Fisheries and Aquaculture Ventures</a:t>
            </a:r>
            <a:br>
              <a:rPr lang="en-KE"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br>
            <a:endParaRPr lang="en-KE" sz="2800" b="1" dirty="0">
              <a:solidFill>
                <a:schemeClr val="bg1"/>
              </a:solidFill>
              <a:latin typeface="Gill Sans MT" panose="020B0502020104020203" pitchFamily="34" charset="0"/>
            </a:endParaRPr>
          </a:p>
        </p:txBody>
      </p:sp>
      <p:pic>
        <p:nvPicPr>
          <p:cNvPr id="3" name="Picture 2">
            <a:extLst>
              <a:ext uri="{FF2B5EF4-FFF2-40B4-BE49-F238E27FC236}">
                <a16:creationId xmlns:a16="http://schemas.microsoft.com/office/drawing/2014/main" id="{BCE4E371-EB3D-428D-BDFF-E145EDE5C4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50130" y="1022438"/>
            <a:ext cx="4069870" cy="5481654"/>
          </a:xfrm>
          <a:prstGeom prst="rect">
            <a:avLst/>
          </a:prstGeom>
        </p:spPr>
      </p:pic>
    </p:spTree>
    <p:extLst>
      <p:ext uri="{BB962C8B-B14F-4D97-AF65-F5344CB8AC3E}">
        <p14:creationId xmlns:p14="http://schemas.microsoft.com/office/powerpoint/2010/main" val="3255090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6F87-4A2C-4051-9D2D-7A5CACE9ED12}"/>
              </a:ext>
            </a:extLst>
          </p:cNvPr>
          <p:cNvSpPr>
            <a:spLocks noGrp="1"/>
          </p:cNvSpPr>
          <p:nvPr>
            <p:ph type="title"/>
          </p:nvPr>
        </p:nvSpPr>
        <p:spPr>
          <a:xfrm>
            <a:off x="0" y="0"/>
            <a:ext cx="12192000" cy="965200"/>
          </a:xfrm>
          <a:solidFill>
            <a:srgbClr val="00B050"/>
          </a:solidFill>
        </p:spPr>
        <p:txBody>
          <a:bodyPr>
            <a:noAutofit/>
          </a:bodyPr>
          <a:lstStyle/>
          <a:p>
            <a:pPr marL="342900" lvl="0" indent="-342900">
              <a:spcBef>
                <a:spcPct val="20000"/>
              </a:spcBef>
            </a:pPr>
            <a:r>
              <a:rPr lang="en-GB" sz="2200" b="1" dirty="0">
                <a:solidFill>
                  <a:srgbClr val="000000"/>
                </a:solidFill>
                <a:latin typeface="Gill Sans MT" panose="020B0502020104020203" pitchFamily="34" charset="77"/>
                <a:ea typeface="+mn-ea"/>
                <a:cs typeface="+mn-cs"/>
              </a:rPr>
              <a:t>Policy Note - Unlocking the potential for strengthening the role of women in conservation of aquatic biodiversity and environmental management in Africa.</a:t>
            </a:r>
            <a:br>
              <a:rPr lang="en-GB" sz="2200" b="1" dirty="0">
                <a:solidFill>
                  <a:srgbClr val="000000"/>
                </a:solidFill>
                <a:latin typeface="Gill Sans MT" panose="020B0502020104020203" pitchFamily="34" charset="77"/>
                <a:ea typeface="+mn-ea"/>
                <a:cs typeface="+mn-cs"/>
              </a:rPr>
            </a:br>
            <a:endParaRPr lang="en-KE" sz="2200" b="1" dirty="0"/>
          </a:p>
        </p:txBody>
      </p:sp>
      <p:pic>
        <p:nvPicPr>
          <p:cNvPr id="3" name="Picture 2">
            <a:extLst>
              <a:ext uri="{FF2B5EF4-FFF2-40B4-BE49-F238E27FC236}">
                <a16:creationId xmlns:a16="http://schemas.microsoft.com/office/drawing/2014/main" id="{47F0616A-622E-4309-84FB-F7D5BB148F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02667" y="1017349"/>
            <a:ext cx="3843866" cy="5474448"/>
          </a:xfrm>
          <a:prstGeom prst="rect">
            <a:avLst/>
          </a:prstGeom>
        </p:spPr>
      </p:pic>
    </p:spTree>
    <p:extLst>
      <p:ext uri="{BB962C8B-B14F-4D97-AF65-F5344CB8AC3E}">
        <p14:creationId xmlns:p14="http://schemas.microsoft.com/office/powerpoint/2010/main" val="3812274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5FAA-104B-4D0A-A663-A58ACDEE9C55}"/>
              </a:ext>
            </a:extLst>
          </p:cNvPr>
          <p:cNvSpPr>
            <a:spLocks noGrp="1"/>
          </p:cNvSpPr>
          <p:nvPr>
            <p:ph type="title"/>
          </p:nvPr>
        </p:nvSpPr>
        <p:spPr>
          <a:xfrm>
            <a:off x="0" y="0"/>
            <a:ext cx="12192000" cy="931333"/>
          </a:xfrm>
          <a:solidFill>
            <a:srgbClr val="00B050"/>
          </a:solidFill>
        </p:spPr>
        <p:txBody>
          <a:bodyPr>
            <a:noAutofit/>
          </a:bodyPr>
          <a:lstStyle/>
          <a:p>
            <a:pPr marL="342900" lvl="0" indent="-342900">
              <a:spcBef>
                <a:spcPct val="20000"/>
              </a:spcBef>
            </a:pPr>
            <a:br>
              <a:rPr lang="en-US" sz="2200" b="1" dirty="0">
                <a:solidFill>
                  <a:prstClr val="black"/>
                </a:solidFill>
                <a:latin typeface="Gill Sans MT" panose="020B0502020104020203" pitchFamily="34" charset="77"/>
                <a:ea typeface="Calibri" panose="020F0502020204030204" pitchFamily="34" charset="0"/>
                <a:cs typeface="+mn-cs"/>
              </a:rPr>
            </a:br>
            <a:r>
              <a:rPr lang="en-US" sz="2200" b="1" dirty="0">
                <a:solidFill>
                  <a:prstClr val="black"/>
                </a:solidFill>
                <a:latin typeface="Gill Sans MT" panose="020B0502020104020203" pitchFamily="34" charset="77"/>
                <a:ea typeface="Calibri" panose="020F0502020204030204" pitchFamily="34" charset="0"/>
                <a:cs typeface="+mn-cs"/>
              </a:rPr>
              <a:t>Policy Orientation Paper: Mechanism for Mainstreaming Gender in Aquatic Biodiversity Conservation and Environmental Management: A case study of the Dusorno CREMA community in Ghana. </a:t>
            </a:r>
            <a:br>
              <a:rPr lang="en-US" sz="2200" b="1" dirty="0">
                <a:solidFill>
                  <a:prstClr val="black"/>
                </a:solidFill>
                <a:latin typeface="Gill Sans MT" panose="020B0502020104020203" pitchFamily="34" charset="77"/>
                <a:ea typeface="Calibri" panose="020F0502020204030204" pitchFamily="34" charset="0"/>
                <a:cs typeface="+mn-cs"/>
              </a:rPr>
            </a:br>
            <a:endParaRPr lang="en-KE" sz="2200" b="1" dirty="0"/>
          </a:p>
        </p:txBody>
      </p:sp>
      <p:pic>
        <p:nvPicPr>
          <p:cNvPr id="4" name="Content Placeholder 3">
            <a:extLst>
              <a:ext uri="{FF2B5EF4-FFF2-40B4-BE49-F238E27FC236}">
                <a16:creationId xmlns:a16="http://schemas.microsoft.com/office/drawing/2014/main" id="{46569CC5-6E3D-4880-8500-BEA97464D6F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214987" y="1047786"/>
            <a:ext cx="4114123" cy="5267325"/>
          </a:xfrm>
          <a:prstGeom prst="rect">
            <a:avLst/>
          </a:prstGeom>
        </p:spPr>
      </p:pic>
      <p:sp>
        <p:nvSpPr>
          <p:cNvPr id="6" name="TextBox 5">
            <a:extLst>
              <a:ext uri="{FF2B5EF4-FFF2-40B4-BE49-F238E27FC236}">
                <a16:creationId xmlns:a16="http://schemas.microsoft.com/office/drawing/2014/main" id="{F6953C09-3115-4850-B436-E00F9470BFD7}"/>
              </a:ext>
            </a:extLst>
          </p:cNvPr>
          <p:cNvSpPr txBox="1"/>
          <p:nvPr/>
        </p:nvSpPr>
        <p:spPr>
          <a:xfrm>
            <a:off x="8607973" y="1650123"/>
            <a:ext cx="3153104"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prstClr val="black"/>
                </a:solidFill>
                <a:latin typeface="Gill Sans MT" panose="020B0502020104020203" pitchFamily="34" charset="0"/>
              </a:rPr>
              <a:t>Natural resources are managed by the Community </a:t>
            </a:r>
          </a:p>
          <a:p>
            <a:pPr marL="285750" indent="-285750">
              <a:buFont typeface="Arial" panose="020B0604020202020204" pitchFamily="34" charset="0"/>
              <a:buChar char="•"/>
            </a:pPr>
            <a:r>
              <a:rPr lang="en-US" dirty="0">
                <a:solidFill>
                  <a:prstClr val="black"/>
                </a:solidFill>
                <a:latin typeface="Gill Sans MT" panose="020B0502020104020203" pitchFamily="34" charset="0"/>
              </a:rPr>
              <a:t>Alternative livelihoods e.g. Bees, Aquaculture</a:t>
            </a:r>
          </a:p>
          <a:p>
            <a:pPr marL="285750" indent="-285750">
              <a:buFont typeface="Arial" panose="020B0604020202020204" pitchFamily="34" charset="0"/>
              <a:buChar char="•"/>
            </a:pPr>
            <a:r>
              <a:rPr lang="en-US" dirty="0">
                <a:solidFill>
                  <a:prstClr val="black"/>
                </a:solidFill>
                <a:latin typeface="Gill Sans MT" panose="020B0502020104020203" pitchFamily="34" charset="0"/>
              </a:rPr>
              <a:t>Mangrove Conservation for fisheries habitats and environment protection</a:t>
            </a:r>
            <a:endParaRPr lang="en-KE" dirty="0">
              <a:solidFill>
                <a:prstClr val="black"/>
              </a:solidFill>
              <a:latin typeface="Gill Sans MT" panose="020B0502020104020203" pitchFamily="34" charset="0"/>
            </a:endParaRPr>
          </a:p>
        </p:txBody>
      </p:sp>
    </p:spTree>
    <p:extLst>
      <p:ext uri="{BB962C8B-B14F-4D97-AF65-F5344CB8AC3E}">
        <p14:creationId xmlns:p14="http://schemas.microsoft.com/office/powerpoint/2010/main" val="2436516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DFAD7-C64B-436F-B288-CCD701DF5C4F}"/>
              </a:ext>
            </a:extLst>
          </p:cNvPr>
          <p:cNvSpPr>
            <a:spLocks noGrp="1"/>
          </p:cNvSpPr>
          <p:nvPr>
            <p:ph type="title"/>
          </p:nvPr>
        </p:nvSpPr>
        <p:spPr>
          <a:xfrm>
            <a:off x="0" y="0"/>
            <a:ext cx="12192000" cy="914400"/>
          </a:xfrm>
          <a:solidFill>
            <a:srgbClr val="00B050"/>
          </a:solidFill>
        </p:spPr>
        <p:txBody>
          <a:bodyPr/>
          <a:lstStyle/>
          <a:p>
            <a:r>
              <a:rPr lang="en-US" dirty="0">
                <a:latin typeface="Gill Sans MT" panose="020B0502020104020203" pitchFamily="34" charset="0"/>
              </a:rPr>
              <a:t>Recommendation</a:t>
            </a:r>
            <a:endParaRPr lang="en-KE" dirty="0">
              <a:latin typeface="Gill Sans MT" panose="020B0502020104020203" pitchFamily="34" charset="0"/>
            </a:endParaRPr>
          </a:p>
        </p:txBody>
      </p:sp>
      <p:sp>
        <p:nvSpPr>
          <p:cNvPr id="5" name="TextBox 4">
            <a:extLst>
              <a:ext uri="{FF2B5EF4-FFF2-40B4-BE49-F238E27FC236}">
                <a16:creationId xmlns:a16="http://schemas.microsoft.com/office/drawing/2014/main" id="{A65B6FCE-035B-49E2-A0F7-DB692AECB237}"/>
              </a:ext>
            </a:extLst>
          </p:cNvPr>
          <p:cNvSpPr txBox="1"/>
          <p:nvPr/>
        </p:nvSpPr>
        <p:spPr>
          <a:xfrm>
            <a:off x="3691467" y="2362200"/>
            <a:ext cx="6671733" cy="646331"/>
          </a:xfrm>
          <a:prstGeom prst="rect">
            <a:avLst/>
          </a:prstGeom>
          <a:noFill/>
        </p:spPr>
        <p:txBody>
          <a:bodyPr wrap="square" rtlCol="0">
            <a:spAutoFit/>
          </a:bodyPr>
          <a:lstStyle/>
          <a:p>
            <a:endParaRPr lang="en-US" dirty="0">
              <a:latin typeface="Gill Sans MT" panose="020B0502020104020203" pitchFamily="34" charset="0"/>
            </a:endParaRPr>
          </a:p>
          <a:p>
            <a:endParaRPr lang="en-KE" dirty="0"/>
          </a:p>
        </p:txBody>
      </p:sp>
      <p:sp>
        <p:nvSpPr>
          <p:cNvPr id="6" name="Oval 5">
            <a:extLst>
              <a:ext uri="{FF2B5EF4-FFF2-40B4-BE49-F238E27FC236}">
                <a16:creationId xmlns:a16="http://schemas.microsoft.com/office/drawing/2014/main" id="{E3189C0A-060F-4028-B486-3EA3E61BFE4B}"/>
              </a:ext>
            </a:extLst>
          </p:cNvPr>
          <p:cNvSpPr/>
          <p:nvPr/>
        </p:nvSpPr>
        <p:spPr>
          <a:xfrm>
            <a:off x="1278467" y="1447801"/>
            <a:ext cx="10524066" cy="4157132"/>
          </a:xfrm>
          <a:prstGeom prst="ellipse">
            <a:avLst/>
          </a:prstGeom>
          <a:solidFill>
            <a:srgbClr val="EEECE1">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KE"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E5597E8E-04E2-4557-9D05-DA1F015621BE}"/>
              </a:ext>
            </a:extLst>
          </p:cNvPr>
          <p:cNvSpPr txBox="1"/>
          <p:nvPr/>
        </p:nvSpPr>
        <p:spPr>
          <a:xfrm>
            <a:off x="2489200" y="2209800"/>
            <a:ext cx="8280400" cy="3170099"/>
          </a:xfrm>
          <a:prstGeom prst="rect">
            <a:avLst/>
          </a:prstGeom>
          <a:noFill/>
        </p:spPr>
        <p:txBody>
          <a:bodyPr wrap="square" rtlCol="0">
            <a:spAutoFit/>
          </a:bodyPr>
          <a:lstStyle/>
          <a:p>
            <a:pPr algn="ctr"/>
            <a:r>
              <a:rPr lang="en-US" sz="4000" b="1" dirty="0">
                <a:solidFill>
                  <a:prstClr val="black"/>
                </a:solidFill>
                <a:latin typeface="Gill Sans MT" panose="020B0502020104020203" pitchFamily="34" charset="0"/>
              </a:rPr>
              <a:t>The project to organize knowledge share fair  or dissemination workshop for the knowledge products </a:t>
            </a:r>
            <a:br>
              <a:rPr lang="en-KE" sz="4000" b="1" dirty="0">
                <a:solidFill>
                  <a:prstClr val="black"/>
                </a:solidFill>
                <a:latin typeface="Gill Sans MT" panose="020B0502020104020203" pitchFamily="34" charset="0"/>
              </a:rPr>
            </a:br>
            <a:endParaRPr lang="en-KE" sz="4000" b="1" dirty="0"/>
          </a:p>
        </p:txBody>
      </p:sp>
    </p:spTree>
    <p:extLst>
      <p:ext uri="{BB962C8B-B14F-4D97-AF65-F5344CB8AC3E}">
        <p14:creationId xmlns:p14="http://schemas.microsoft.com/office/powerpoint/2010/main" val="3643743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066800" y="1"/>
            <a:ext cx="11125200" cy="956732"/>
          </a:xfrm>
        </p:spPr>
        <p:txBody>
          <a:bodyPr>
            <a:noAutofit/>
          </a:bodyPr>
          <a:lstStyle/>
          <a:p>
            <a:pPr algn="ctr" eaLnBrk="1" hangingPunct="1">
              <a:defRPr/>
            </a:pPr>
            <a:r>
              <a:rPr lang="en-US" sz="8800" b="1" dirty="0">
                <a:ln w="19050">
                  <a:solidFill>
                    <a:srgbClr val="816F47"/>
                  </a:solidFill>
                  <a:prstDash val="solid"/>
                </a:ln>
                <a:solidFill>
                  <a:srgbClr val="0070C0"/>
                </a:solidFill>
                <a:effectLst>
                  <a:outerShdw blurRad="50000" dist="50800" dir="7500000" algn="tl">
                    <a:srgbClr val="000000">
                      <a:shade val="5000"/>
                      <a:alpha val="35000"/>
                    </a:srgbClr>
                  </a:outerShdw>
                </a:effectLst>
                <a:latin typeface="Gill Sans MT" panose="020B0502020104020203" pitchFamily="34" charset="0"/>
                <a:ea typeface="+mn-ea"/>
                <a:cs typeface="+mn-cs"/>
              </a:rPr>
              <a:t>Thank You</a:t>
            </a:r>
          </a:p>
        </p:txBody>
      </p:sp>
      <p:sp>
        <p:nvSpPr>
          <p:cNvPr id="5" name="Title 1"/>
          <p:cNvSpPr txBox="1">
            <a:spLocks/>
          </p:cNvSpPr>
          <p:nvPr/>
        </p:nvSpPr>
        <p:spPr bwMode="auto">
          <a:xfrm>
            <a:off x="1524000" y="5562599"/>
            <a:ext cx="9144000" cy="745067"/>
          </a:xfrm>
          <a:prstGeom prst="rect">
            <a:avLst/>
          </a:prstGeom>
          <a:noFill/>
          <a:ln w="9525">
            <a:noFill/>
            <a:miter lim="800000"/>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AU-IBAR: Providing leadership in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development of animal resources for Africa</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0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2633</TotalTime>
  <Words>942</Words>
  <Application>Microsoft Office PowerPoint</Application>
  <PresentationFormat>Widescreen</PresentationFormat>
  <Paragraphs>77</Paragraphs>
  <Slides>25</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Arial</vt:lpstr>
      <vt:lpstr>Book Antiqua</vt:lpstr>
      <vt:lpstr>Bookman Old Style</vt:lpstr>
      <vt:lpstr>Calibri</vt:lpstr>
      <vt:lpstr>Gill Sans MT</vt:lpstr>
      <vt:lpstr>Times New Roman</vt:lpstr>
      <vt:lpstr>Wingdings</vt:lpstr>
      <vt:lpstr>1_Office Theme</vt:lpstr>
      <vt:lpstr>2_Office Theme</vt:lpstr>
      <vt:lpstr>  </vt:lpstr>
      <vt:lpstr>About the 2nd PTC</vt:lpstr>
      <vt:lpstr> The following were the key outcomes of the 2nd PTC: </vt:lpstr>
      <vt:lpstr>PowerPoint Presentation</vt:lpstr>
      <vt:lpstr>PowerPoint Presentation</vt:lpstr>
      <vt:lpstr>1. Policy Note on Enhancing Ratification, Domestication and Implementation of Global Instruments for Aquatic Biodiversity Conservation in Africa</vt:lpstr>
      <vt:lpstr>2. MECHANISMS FOR ENHANCING THE EFFECTIVE ROLE AND PARTICIPATION OF  AFRICAN UNION MEMBER STATES IN CONTINENTAL, AND GLOBAL AQUATIC BIODIVERSITY CONSERVATION AND ENVIRONMENTAL MANAGEMENT RELATED FORA OR REGIMES</vt:lpstr>
      <vt:lpstr>3. TRANSBOUNDARY ENVIRONMENTAL ISSUES AFFECTING BIODIVERSITY IN SHARED FRESHWATER ECOSYSTEMS IN AFRICA;</vt:lpstr>
      <vt:lpstr>4. TRANSBOUNDARY ENVIRONMENTAL ISSUES AFFECTING BIODIVERSITY IN SHARED MARINE ECOSYSTEMS IN AFRICA:</vt:lpstr>
      <vt:lpstr>PowerPoint Presentation</vt:lpstr>
      <vt:lpstr>Policy note on MCS &amp; MPA Guidelines</vt:lpstr>
      <vt:lpstr>Policy Note on Continental MSP Guidelines</vt:lpstr>
      <vt:lpstr>Policy brief on Aquatic Biodiversity Hotspots in Africa</vt:lpstr>
      <vt:lpstr>PowerPoint Presentation</vt:lpstr>
      <vt:lpstr> Advocacy note on mitigating impacts of Climate Change in Africa; </vt:lpstr>
      <vt:lpstr>Policy note on Strategy for Sustainable Coastal and Marine Tourism Activities to Conserve Aquatic Biodiversity and Ecosystems in Africa</vt:lpstr>
      <vt:lpstr> Policy note on Strategy for Sustainable Mining Activities for Conservation of Aquatic Biodiversity and Ecosystems in Africa; </vt:lpstr>
      <vt:lpstr>Policy note on Nature-Based Solutions to strengthen Climate Change Impact Mitigation efforts that promote the Conservation of Aquatic Biodiversity Ecosystems - A Case Study of Gazi Bay, Kenya.  </vt:lpstr>
      <vt:lpstr>PowerPoint Presentation</vt:lpstr>
      <vt:lpstr> Strategy paper - Gender Mainstreaming in Aquatic Biodiversity Conservation and Environmental Management. </vt:lpstr>
      <vt:lpstr> Policy brief - Enhance Capacity Building, Training and Skill Acquisition of Women and Youth in Fisheries and Aquaculture Ventures </vt:lpstr>
      <vt:lpstr>Policy Note - Unlocking the potential for strengthening the role of women in conservation of aquatic biodiversity and environmental management in Africa. </vt:lpstr>
      <vt:lpstr> Policy Orientation Paper: Mechanism for Mainstreaming Gender in Aquatic Biodiversity Conservation and Environmental Management: A case study of the Dusorno CREMA community in Ghana.  </vt:lpstr>
      <vt:lpstr>Recommendation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Mokenye</dc:creator>
  <cp:lastModifiedBy>Joel Mokenye</cp:lastModifiedBy>
  <cp:revision>91</cp:revision>
  <dcterms:created xsi:type="dcterms:W3CDTF">2023-06-02T07:56:05Z</dcterms:created>
  <dcterms:modified xsi:type="dcterms:W3CDTF">2024-09-19T13:16:57Z</dcterms:modified>
</cp:coreProperties>
</file>