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 id="2147483660" r:id="rId5"/>
  </p:sldMasterIdLst>
  <p:notesMasterIdLst>
    <p:notesMasterId r:id="rId24"/>
  </p:notesMasterIdLst>
  <p:sldIdLst>
    <p:sldId id="256" r:id="rId6"/>
    <p:sldId id="263" r:id="rId7"/>
    <p:sldId id="396" r:id="rId8"/>
    <p:sldId id="383" r:id="rId9"/>
    <p:sldId id="374" r:id="rId10"/>
    <p:sldId id="375" r:id="rId11"/>
    <p:sldId id="411" r:id="rId12"/>
    <p:sldId id="412" r:id="rId13"/>
    <p:sldId id="409" r:id="rId14"/>
    <p:sldId id="410" r:id="rId15"/>
    <p:sldId id="376" r:id="rId16"/>
    <p:sldId id="390" r:id="rId17"/>
    <p:sldId id="389" r:id="rId18"/>
    <p:sldId id="377" r:id="rId19"/>
    <p:sldId id="379" r:id="rId20"/>
    <p:sldId id="391" r:id="rId21"/>
    <p:sldId id="392" r:id="rId22"/>
    <p:sldId id="261"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1" autoAdjust="0"/>
    <p:restoredTop sz="89610" autoAdjust="0"/>
  </p:normalViewPr>
  <p:slideViewPr>
    <p:cSldViewPr>
      <p:cViewPr varScale="1">
        <p:scale>
          <a:sx n="102" d="100"/>
          <a:sy n="102" d="100"/>
        </p:scale>
        <p:origin x="192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744E75-4DFB-4DB3-B52E-C140C24F6546}" type="datetimeFigureOut">
              <a:rPr lang="en-US" smtClean="0"/>
              <a:t>9/14/2024</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EC5A14-AFFF-4FF2-81A5-A16D73510143}" type="slidenum">
              <a:rPr lang="en-US" smtClean="0"/>
              <a:t>‹#›</a:t>
            </a:fld>
            <a:endParaRPr lang="en-US" dirty="0"/>
          </a:p>
        </p:txBody>
      </p:sp>
    </p:spTree>
    <p:extLst>
      <p:ext uri="{BB962C8B-B14F-4D97-AF65-F5344CB8AC3E}">
        <p14:creationId xmlns:p14="http://schemas.microsoft.com/office/powerpoint/2010/main" val="1448310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latin typeface="Arial" panose="020B0604020202020204" pitchFamily="34" charset="0"/>
            </a:endParaRPr>
          </a:p>
        </p:txBody>
      </p:sp>
    </p:spTree>
    <p:extLst>
      <p:ext uri="{BB962C8B-B14F-4D97-AF65-F5344CB8AC3E}">
        <p14:creationId xmlns:p14="http://schemas.microsoft.com/office/powerpoint/2010/main" val="2457358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vmlDrawing" Target="../drawings/vmlDrawing1.vml"/><Relationship Id="rId4"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9/14/2024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9/14/2024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9/14/2024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9/14/2024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9/14/2024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9/14/2024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2"/>
          <p:cNvSpPr>
            <a:spLocks noChangeArrowheads="1"/>
          </p:cNvSpPr>
          <p:nvPr/>
        </p:nvSpPr>
        <p:spPr bwMode="auto">
          <a:xfrm>
            <a:off x="152400" y="1752600"/>
            <a:ext cx="8991600" cy="5105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dirty="0">
              <a:solidFill>
                <a:srgbClr val="000000"/>
              </a:solidFill>
            </a:endParaRPr>
          </a:p>
        </p:txBody>
      </p:sp>
      <p:sp>
        <p:nvSpPr>
          <p:cNvPr id="4" name="Rectangle 4"/>
          <p:cNvSpPr>
            <a:spLocks noChangeArrowheads="1"/>
          </p:cNvSpPr>
          <p:nvPr/>
        </p:nvSpPr>
        <p:spPr bwMode="auto">
          <a:xfrm>
            <a:off x="0" y="1752600"/>
            <a:ext cx="9144000" cy="304800"/>
          </a:xfrm>
          <a:prstGeom prst="rect">
            <a:avLst/>
          </a:prstGeom>
          <a:solidFill>
            <a:srgbClr val="007C3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dirty="0">
              <a:solidFill>
                <a:srgbClr val="000000"/>
              </a:solidFill>
            </a:endParaRPr>
          </a:p>
        </p:txBody>
      </p:sp>
      <p:sp>
        <p:nvSpPr>
          <p:cNvPr id="5" name="Rectangle 5"/>
          <p:cNvSpPr>
            <a:spLocks noChangeArrowheads="1"/>
          </p:cNvSpPr>
          <p:nvPr/>
        </p:nvSpPr>
        <p:spPr bwMode="auto">
          <a:xfrm>
            <a:off x="0" y="2057400"/>
            <a:ext cx="152400" cy="4800600"/>
          </a:xfrm>
          <a:prstGeom prst="rect">
            <a:avLst/>
          </a:prstGeom>
          <a:solidFill>
            <a:srgbClr val="A28B5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dirty="0">
              <a:solidFill>
                <a:srgbClr val="000000"/>
              </a:solidFill>
            </a:endParaRPr>
          </a:p>
        </p:txBody>
      </p:sp>
      <p:sp>
        <p:nvSpPr>
          <p:cNvPr id="6" name="Text Box 7"/>
          <p:cNvSpPr txBox="1">
            <a:spLocks noChangeArrowheads="1"/>
          </p:cNvSpPr>
          <p:nvPr/>
        </p:nvSpPr>
        <p:spPr bwMode="auto">
          <a:xfrm>
            <a:off x="5394325" y="365125"/>
            <a:ext cx="25304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1600" b="1" dirty="0">
              <a:solidFill>
                <a:srgbClr val="000000"/>
              </a:solidFill>
            </a:endParaRPr>
          </a:p>
        </p:txBody>
      </p:sp>
      <p:graphicFrame>
        <p:nvGraphicFramePr>
          <p:cNvPr id="7"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1396" r:id="rId3" imgW="0" imgH="0" progId="PowerPoint.Show.8">
                  <p:embed/>
                </p:oleObj>
              </mc:Choice>
              <mc:Fallback>
                <p:oleObj r:id="rId3" imgW="0" imgH="0" progId="PowerPoint.Show.8">
                  <p:embed/>
                  <p:pic>
                    <p:nvPicPr>
                      <p:cNvPr id="7" name="Base"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 name="Picture 4" descr="D:\AU\Resources\Graphics\Logo\AU Logo_JPE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3" y="246063"/>
            <a:ext cx="13731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txBox="1">
            <a:spLocks noChangeArrowheads="1"/>
          </p:cNvSpPr>
          <p:nvPr/>
        </p:nvSpPr>
        <p:spPr bwMode="auto">
          <a:xfrm>
            <a:off x="1828800" y="457200"/>
            <a:ext cx="6934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r>
              <a:rPr lang="en-US" altLang="en-US" sz="1600" b="1" dirty="0">
                <a:solidFill>
                  <a:srgbClr val="007C30"/>
                </a:solidFill>
                <a:latin typeface="Gill Sans MT" pitchFamily="34" charset="0"/>
              </a:rPr>
              <a:t>African Union</a:t>
            </a:r>
            <a:endParaRPr lang="en-US" altLang="en-US" b="1" dirty="0">
              <a:solidFill>
                <a:srgbClr val="007C30"/>
              </a:solidFill>
              <a:latin typeface="Gill Sans MT" pitchFamily="34" charset="0"/>
            </a:endParaRPr>
          </a:p>
          <a:p>
            <a:pPr fontAlgn="base">
              <a:spcBef>
                <a:spcPct val="0"/>
              </a:spcBef>
              <a:spcAft>
                <a:spcPct val="0"/>
              </a:spcAft>
              <a:defRPr/>
            </a:pPr>
            <a:r>
              <a:rPr lang="en-US" altLang="en-US" sz="2600" b="1" dirty="0">
                <a:solidFill>
                  <a:srgbClr val="A28B59"/>
                </a:solidFill>
                <a:latin typeface="Gill Sans MT" pitchFamily="34" charset="0"/>
              </a:rPr>
              <a:t>Interafrican Bureau for Animal Resources</a:t>
            </a:r>
          </a:p>
        </p:txBody>
      </p:sp>
      <p:sp>
        <p:nvSpPr>
          <p:cNvPr id="10" name="TextBox 9"/>
          <p:cNvSpPr txBox="1">
            <a:spLocks noChangeArrowheads="1"/>
          </p:cNvSpPr>
          <p:nvPr/>
        </p:nvSpPr>
        <p:spPr bwMode="auto">
          <a:xfrm>
            <a:off x="3786188" y="6437313"/>
            <a:ext cx="15001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defRPr/>
            </a:pPr>
            <a:r>
              <a:rPr lang="en-US" altLang="en-US" sz="1200" b="1" dirty="0">
                <a:solidFill>
                  <a:srgbClr val="007C30"/>
                </a:solidFill>
                <a:latin typeface="Gill Sans MT" pitchFamily="34" charset="0"/>
              </a:rPr>
              <a:t>www.au-ibar.org</a:t>
            </a:r>
          </a:p>
        </p:txBody>
      </p:sp>
      <p:sp>
        <p:nvSpPr>
          <p:cNvPr id="73731" name="Rectangle 3"/>
          <p:cNvSpPr>
            <a:spLocks noGrp="1" noChangeArrowheads="1"/>
          </p:cNvSpPr>
          <p:nvPr>
            <p:ph type="ctrTitle"/>
          </p:nvPr>
        </p:nvSpPr>
        <p:spPr>
          <a:xfrm>
            <a:off x="533400" y="3124200"/>
            <a:ext cx="8196263" cy="2692400"/>
          </a:xfrm>
        </p:spPr>
        <p:txBody>
          <a:bodyPr/>
          <a:lstStyle>
            <a:lvl1pPr algn="ctr">
              <a:defRPr sz="5400">
                <a:solidFill>
                  <a:srgbClr val="007C30"/>
                </a:solidFill>
                <a:latin typeface="Gill Sans MT"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858558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85750"/>
            <a:ext cx="801687"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3929063" y="6286500"/>
            <a:ext cx="15001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defRPr/>
            </a:pPr>
            <a:r>
              <a:rPr lang="en-US" alt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06C182-E3C6-4605-8AA7-73FBB71B0253}" type="slidenum">
              <a:rPr lang="en-US" altLang="en-US"/>
              <a:pPr>
                <a:defRPr/>
              </a:pPr>
              <a:t>‹#›</a:t>
            </a:fld>
            <a:endParaRPr lang="en-US" altLang="en-US" dirty="0"/>
          </a:p>
        </p:txBody>
      </p:sp>
    </p:spTree>
    <p:extLst>
      <p:ext uri="{BB962C8B-B14F-4D97-AF65-F5344CB8AC3E}">
        <p14:creationId xmlns:p14="http://schemas.microsoft.com/office/powerpoint/2010/main" val="34552375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ill Sans MT" pitchFamily="34" charset="0"/>
              </a:defRPr>
            </a:lvl1pPr>
          </a:lstStyle>
          <a:p>
            <a:r>
              <a:rPr lang="en-US"/>
              <a:t>Click to edit Master title style</a:t>
            </a:r>
            <a:endParaRPr lang="en-US" dirty="0"/>
          </a:p>
        </p:txBody>
      </p:sp>
      <p:sp>
        <p:nvSpPr>
          <p:cNvPr id="3"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4" name="Rectangle 4"/>
          <p:cNvSpPr>
            <a:spLocks noGrp="1" noChangeArrowheads="1"/>
          </p:cNvSpPr>
          <p:nvPr>
            <p:ph type="sldNum" sz="quarter" idx="11"/>
          </p:nvPr>
        </p:nvSpPr>
        <p:spPr>
          <a:ln/>
        </p:spPr>
        <p:txBody>
          <a:bodyPr/>
          <a:lstStyle>
            <a:lvl1pPr>
              <a:defRPr/>
            </a:lvl1pPr>
          </a:lstStyle>
          <a:p>
            <a:pPr>
              <a:defRPr/>
            </a:pPr>
            <a:fld id="{FA28DFED-DDEC-430F-B5D3-3B3B71667E5B}" type="slidenum">
              <a:rPr lang="en-US" altLang="en-US"/>
              <a:pPr>
                <a:defRPr/>
              </a:pPr>
              <a:t>‹#›</a:t>
            </a:fld>
            <a:endParaRPr lang="en-US" altLang="en-US" dirty="0"/>
          </a:p>
        </p:txBody>
      </p:sp>
    </p:spTree>
    <p:extLst>
      <p:ext uri="{BB962C8B-B14F-4D97-AF65-F5344CB8AC3E}">
        <p14:creationId xmlns:p14="http://schemas.microsoft.com/office/powerpoint/2010/main" val="21334648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3" name="Rectangle 4"/>
          <p:cNvSpPr>
            <a:spLocks noGrp="1" noChangeArrowheads="1"/>
          </p:cNvSpPr>
          <p:nvPr>
            <p:ph type="sldNum" sz="quarter" idx="11"/>
          </p:nvPr>
        </p:nvSpPr>
        <p:spPr>
          <a:ln/>
        </p:spPr>
        <p:txBody>
          <a:bodyPr/>
          <a:lstStyle>
            <a:lvl1pPr>
              <a:defRPr/>
            </a:lvl1pPr>
          </a:lstStyle>
          <a:p>
            <a:pPr>
              <a:defRPr/>
            </a:pPr>
            <a:fld id="{BA8FB976-32C0-413E-AAEC-975A4EFA8ADB}" type="slidenum">
              <a:rPr lang="en-US" altLang="en-US"/>
              <a:pPr>
                <a:defRPr/>
              </a:pPr>
              <a:t>‹#›</a:t>
            </a:fld>
            <a:endParaRPr lang="en-US" altLang="en-US" dirty="0"/>
          </a:p>
        </p:txBody>
      </p:sp>
    </p:spTree>
    <p:extLst>
      <p:ext uri="{BB962C8B-B14F-4D97-AF65-F5344CB8AC3E}">
        <p14:creationId xmlns:p14="http://schemas.microsoft.com/office/powerpoint/2010/main" val="3025013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9/14/2024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dirty="0"/>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304800"/>
            <a:ext cx="8331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title slide</a:t>
            </a:r>
          </a:p>
        </p:txBody>
      </p:sp>
      <p:sp>
        <p:nvSpPr>
          <p:cNvPr id="72707" name="Rectangle 3"/>
          <p:cNvSpPr>
            <a:spLocks noGrp="1" noChangeArrowheads="1"/>
          </p:cNvSpPr>
          <p:nvPr>
            <p:ph type="ftr" sz="quarter" idx="3"/>
          </p:nvPr>
        </p:nvSpPr>
        <p:spPr bwMode="auto">
          <a:xfrm>
            <a:off x="609600" y="6548438"/>
            <a:ext cx="6527800" cy="290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i="1">
                <a:solidFill>
                  <a:srgbClr val="007C30"/>
                </a:solidFill>
                <a:latin typeface="Gill Sans MT" pitchFamily="34" charset="0"/>
              </a:defRPr>
            </a:lvl1pPr>
          </a:lstStyle>
          <a:p>
            <a:pPr fontAlgn="base">
              <a:spcBef>
                <a:spcPct val="0"/>
              </a:spcBef>
              <a:spcAft>
                <a:spcPct val="0"/>
              </a:spcAft>
              <a:defRPr/>
            </a:pPr>
            <a:endParaRPr lang="en-US" dirty="0"/>
          </a:p>
        </p:txBody>
      </p:sp>
      <p:sp>
        <p:nvSpPr>
          <p:cNvPr id="72708" name="Rectangle 4"/>
          <p:cNvSpPr>
            <a:spLocks noGrp="1" noChangeArrowheads="1"/>
          </p:cNvSpPr>
          <p:nvPr>
            <p:ph type="sldNum" sz="quarter" idx="4"/>
          </p:nvPr>
        </p:nvSpPr>
        <p:spPr bwMode="auto">
          <a:xfrm>
            <a:off x="7221538" y="6553200"/>
            <a:ext cx="1531937"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b="1">
                <a:solidFill>
                  <a:srgbClr val="007C30"/>
                </a:solidFill>
                <a:latin typeface="Gill Sans MT" panose="020B0502020104020203" pitchFamily="34" charset="0"/>
              </a:defRPr>
            </a:lvl1pPr>
          </a:lstStyle>
          <a:p>
            <a:pPr fontAlgn="base">
              <a:spcBef>
                <a:spcPct val="0"/>
              </a:spcBef>
              <a:spcAft>
                <a:spcPct val="0"/>
              </a:spcAft>
              <a:defRPr/>
            </a:pPr>
            <a:fld id="{E7A19B66-FA0B-4753-BB46-51DB6947A6FC}" type="slidenum">
              <a:rPr lang="en-US" altLang="en-US"/>
              <a:pPr fontAlgn="base">
                <a:spcBef>
                  <a:spcPct val="0"/>
                </a:spcBef>
                <a:spcAft>
                  <a:spcPct val="0"/>
                </a:spcAft>
                <a:defRPr/>
              </a:pPr>
              <a:t>‹#›</a:t>
            </a:fld>
            <a:endParaRPr lang="en-US" altLang="en-US" dirty="0"/>
          </a:p>
        </p:txBody>
      </p:sp>
      <p:sp>
        <p:nvSpPr>
          <p:cNvPr id="1029" name="Rectangle 5"/>
          <p:cNvSpPr>
            <a:spLocks noChangeArrowheads="1"/>
          </p:cNvSpPr>
          <p:nvPr/>
        </p:nvSpPr>
        <p:spPr bwMode="auto">
          <a:xfrm>
            <a:off x="0" y="1066800"/>
            <a:ext cx="9144000" cy="152400"/>
          </a:xfrm>
          <a:prstGeom prst="rect">
            <a:avLst/>
          </a:prstGeom>
          <a:solidFill>
            <a:srgbClr val="A28B5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dirty="0">
              <a:solidFill>
                <a:srgbClr val="000000"/>
              </a:solidFill>
            </a:endParaRPr>
          </a:p>
        </p:txBody>
      </p:sp>
      <p:sp>
        <p:nvSpPr>
          <p:cNvPr id="1030" name="Rectangle 6"/>
          <p:cNvSpPr>
            <a:spLocks noChangeArrowheads="1"/>
          </p:cNvSpPr>
          <p:nvPr/>
        </p:nvSpPr>
        <p:spPr bwMode="auto">
          <a:xfrm>
            <a:off x="0" y="1219200"/>
            <a:ext cx="304800" cy="5638800"/>
          </a:xfrm>
          <a:prstGeom prst="rect">
            <a:avLst/>
          </a:prstGeom>
          <a:solidFill>
            <a:srgbClr val="007C3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defRPr/>
            </a:pPr>
            <a:endParaRPr lang="en-US" altLang="en-US" sz="2800" dirty="0">
              <a:solidFill>
                <a:srgbClr val="002A6C"/>
              </a:solidFill>
              <a:latin typeface="Times" pitchFamily="18" charset="0"/>
            </a:endParaRPr>
          </a:p>
        </p:txBody>
      </p:sp>
      <p:sp>
        <p:nvSpPr>
          <p:cNvPr id="1031" name="Text Box 7"/>
          <p:cNvSpPr txBox="1">
            <a:spLocks noChangeArrowheads="1"/>
          </p:cNvSpPr>
          <p:nvPr/>
        </p:nvSpPr>
        <p:spPr bwMode="auto">
          <a:xfrm>
            <a:off x="2971800" y="304800"/>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2800" b="1" dirty="0">
              <a:solidFill>
                <a:srgbClr val="000000"/>
              </a:solidFill>
              <a:latin typeface="Times" pitchFamily="18" charset="0"/>
            </a:endParaRPr>
          </a:p>
        </p:txBody>
      </p:sp>
      <p:sp>
        <p:nvSpPr>
          <p:cNvPr id="1032" name="Rectangle 8"/>
          <p:cNvSpPr>
            <a:spLocks noChangeArrowheads="1"/>
          </p:cNvSpPr>
          <p:nvPr/>
        </p:nvSpPr>
        <p:spPr bwMode="auto">
          <a:xfrm>
            <a:off x="8153400" y="6324600"/>
            <a:ext cx="184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1400" b="1" dirty="0">
              <a:solidFill>
                <a:srgbClr val="000000"/>
              </a:solidFill>
            </a:endParaRPr>
          </a:p>
        </p:txBody>
      </p:sp>
      <p:sp>
        <p:nvSpPr>
          <p:cNvPr id="1033" name="Rectangle 9"/>
          <p:cNvSpPr>
            <a:spLocks noGrp="1" noChangeArrowheads="1"/>
          </p:cNvSpPr>
          <p:nvPr>
            <p:ph type="body" idx="1"/>
          </p:nvPr>
        </p:nvSpPr>
        <p:spPr bwMode="auto">
          <a:xfrm>
            <a:off x="609600" y="1482725"/>
            <a:ext cx="8153400"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Add Bullet (Gill Sans MT 24 pt)</a:t>
            </a:r>
          </a:p>
          <a:p>
            <a:pPr lvl="1"/>
            <a:r>
              <a:rPr lang="en-US" altLang="en-US"/>
              <a:t>Sub bullet (Gill Sans MT 20 pt) </a:t>
            </a:r>
          </a:p>
          <a:p>
            <a:pPr lvl="1"/>
            <a:r>
              <a:rPr lang="en-US" altLang="en-US"/>
              <a:t>Sub bullet (Gill Sans MT 20 pt) </a:t>
            </a:r>
          </a:p>
          <a:p>
            <a:pPr lvl="0"/>
            <a:r>
              <a:rPr lang="en-US" altLang="en-US"/>
              <a:t>Add Bullet (Gill Sans MT 24 pt)</a:t>
            </a:r>
          </a:p>
          <a:p>
            <a:pPr lvl="1"/>
            <a:r>
              <a:rPr lang="en-US" altLang="en-US"/>
              <a:t>Sub bullet (Gill Sans MT 20 pt) </a:t>
            </a:r>
          </a:p>
          <a:p>
            <a:pPr lvl="1"/>
            <a:r>
              <a:rPr lang="en-US" altLang="en-US"/>
              <a:t>Sub bullet (Gill Sans MT 20 pt) </a:t>
            </a:r>
          </a:p>
          <a:p>
            <a:pPr lvl="1"/>
            <a:endParaRPr lang="en-US" altLang="en-US"/>
          </a:p>
          <a:p>
            <a:pPr lvl="1"/>
            <a:endParaRPr lang="en-US" altLang="en-US"/>
          </a:p>
          <a:p>
            <a:pPr lvl="1"/>
            <a:endParaRPr lang="en-US" altLang="en-US"/>
          </a:p>
        </p:txBody>
      </p:sp>
    </p:spTree>
    <p:extLst>
      <p:ext uri="{BB962C8B-B14F-4D97-AF65-F5344CB8AC3E}">
        <p14:creationId xmlns:p14="http://schemas.microsoft.com/office/powerpoint/2010/main" val="22862948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rtl="0" eaLnBrk="0" fontAlgn="base" hangingPunct="0">
        <a:spcBef>
          <a:spcPct val="0"/>
        </a:spcBef>
        <a:spcAft>
          <a:spcPct val="0"/>
        </a:spcAft>
        <a:defRPr sz="3200" b="1">
          <a:solidFill>
            <a:srgbClr val="007C30"/>
          </a:solidFill>
          <a:latin typeface="Gill Sans MT" pitchFamily="34" charset="0"/>
          <a:ea typeface="+mj-ea"/>
          <a:cs typeface="+mj-cs"/>
        </a:defRPr>
      </a:lvl1pPr>
      <a:lvl2pPr algn="l" rtl="0" eaLnBrk="0" fontAlgn="base" hangingPunct="0">
        <a:spcBef>
          <a:spcPct val="0"/>
        </a:spcBef>
        <a:spcAft>
          <a:spcPct val="0"/>
        </a:spcAft>
        <a:defRPr sz="3200" b="1">
          <a:solidFill>
            <a:srgbClr val="007C30"/>
          </a:solidFill>
          <a:latin typeface="Gill Sans MT" pitchFamily="34" charset="0"/>
        </a:defRPr>
      </a:lvl2pPr>
      <a:lvl3pPr algn="l" rtl="0" eaLnBrk="0" fontAlgn="base" hangingPunct="0">
        <a:spcBef>
          <a:spcPct val="0"/>
        </a:spcBef>
        <a:spcAft>
          <a:spcPct val="0"/>
        </a:spcAft>
        <a:defRPr sz="3200" b="1">
          <a:solidFill>
            <a:srgbClr val="007C30"/>
          </a:solidFill>
          <a:latin typeface="Gill Sans MT" pitchFamily="34" charset="0"/>
        </a:defRPr>
      </a:lvl3pPr>
      <a:lvl4pPr algn="l" rtl="0" eaLnBrk="0" fontAlgn="base" hangingPunct="0">
        <a:spcBef>
          <a:spcPct val="0"/>
        </a:spcBef>
        <a:spcAft>
          <a:spcPct val="0"/>
        </a:spcAft>
        <a:defRPr sz="3200" b="1">
          <a:solidFill>
            <a:srgbClr val="007C30"/>
          </a:solidFill>
          <a:latin typeface="Gill Sans MT" pitchFamily="34" charset="0"/>
        </a:defRPr>
      </a:lvl4pPr>
      <a:lvl5pPr algn="l" rtl="0" eaLnBrk="0" fontAlgn="base" hangingPunct="0">
        <a:spcBef>
          <a:spcPct val="0"/>
        </a:spcBef>
        <a:spcAft>
          <a:spcPct val="0"/>
        </a:spcAft>
        <a:defRPr sz="3200" b="1">
          <a:solidFill>
            <a:srgbClr val="007C30"/>
          </a:solidFill>
          <a:latin typeface="Gill Sans MT" pitchFamily="34" charset="0"/>
        </a:defRPr>
      </a:lvl5pPr>
      <a:lvl6pPr marL="457200" algn="l" rtl="0" eaLnBrk="1" fontAlgn="base" hangingPunct="1">
        <a:spcBef>
          <a:spcPct val="0"/>
        </a:spcBef>
        <a:spcAft>
          <a:spcPct val="0"/>
        </a:spcAft>
        <a:defRPr sz="3200" b="1">
          <a:solidFill>
            <a:srgbClr val="002A6C"/>
          </a:solidFill>
          <a:latin typeface="Arial" charset="0"/>
        </a:defRPr>
      </a:lvl6pPr>
      <a:lvl7pPr marL="914400" algn="l" rtl="0" eaLnBrk="1" fontAlgn="base" hangingPunct="1">
        <a:spcBef>
          <a:spcPct val="0"/>
        </a:spcBef>
        <a:spcAft>
          <a:spcPct val="0"/>
        </a:spcAft>
        <a:defRPr sz="3200" b="1">
          <a:solidFill>
            <a:srgbClr val="002A6C"/>
          </a:solidFill>
          <a:latin typeface="Arial" charset="0"/>
        </a:defRPr>
      </a:lvl7pPr>
      <a:lvl8pPr marL="1371600" algn="l" rtl="0" eaLnBrk="1" fontAlgn="base" hangingPunct="1">
        <a:spcBef>
          <a:spcPct val="0"/>
        </a:spcBef>
        <a:spcAft>
          <a:spcPct val="0"/>
        </a:spcAft>
        <a:defRPr sz="3200" b="1">
          <a:solidFill>
            <a:srgbClr val="002A6C"/>
          </a:solidFill>
          <a:latin typeface="Arial" charset="0"/>
        </a:defRPr>
      </a:lvl8pPr>
      <a:lvl9pPr marL="1828800" algn="l" rtl="0" eaLnBrk="1" fontAlgn="base" hangingPunct="1">
        <a:spcBef>
          <a:spcPct val="0"/>
        </a:spcBef>
        <a:spcAft>
          <a:spcPct val="0"/>
        </a:spcAft>
        <a:defRPr sz="3200" b="1">
          <a:solidFill>
            <a:srgbClr val="002A6C"/>
          </a:solidFill>
          <a:latin typeface="Arial" charset="0"/>
        </a:defRPr>
      </a:lvl9pPr>
    </p:titleStyle>
    <p:bodyStyle>
      <a:lvl1pPr marL="342900" indent="-342900" algn="l" rtl="0" eaLnBrk="0" fontAlgn="base" hangingPunct="0">
        <a:spcBef>
          <a:spcPct val="50000"/>
        </a:spcBef>
        <a:spcAft>
          <a:spcPct val="0"/>
        </a:spcAft>
        <a:buChar char="•"/>
        <a:defRPr sz="2400" b="1">
          <a:solidFill>
            <a:schemeClr val="tx1"/>
          </a:solidFill>
          <a:latin typeface="Gill Sans MT" pitchFamily="34" charset="0"/>
          <a:ea typeface="+mn-ea"/>
          <a:cs typeface="+mn-cs"/>
        </a:defRPr>
      </a:lvl1pPr>
      <a:lvl2pPr marL="742950" indent="-285750" algn="l" rtl="0" eaLnBrk="0" fontAlgn="base" hangingPunct="0">
        <a:spcBef>
          <a:spcPct val="25000"/>
        </a:spcBef>
        <a:spcAft>
          <a:spcPct val="0"/>
        </a:spcAft>
        <a:buFont typeface="Arial" panose="020B0604020202020204" pitchFamily="34" charset="0"/>
        <a:buChar char="–"/>
        <a:defRPr sz="2000">
          <a:solidFill>
            <a:schemeClr val="tx1"/>
          </a:solidFill>
          <a:latin typeface="Gill Sans MT" pitchFamily="34" charset="0"/>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8033" y="942772"/>
            <a:ext cx="8388424" cy="1263503"/>
          </a:xfrm>
        </p:spPr>
        <p:txBody>
          <a:bodyPr>
            <a:normAutofit/>
          </a:bodyPr>
          <a:lstStyle/>
          <a:p>
            <a:r>
              <a:rPr lang="en-US" sz="2400" b="1" dirty="0"/>
              <a:t>CONSERVING AQUATIC BIODIVERSITY IN AFRICAN BLUE ECONOMY</a:t>
            </a:r>
            <a:br>
              <a:rPr lang="en-US" sz="2400" b="1" dirty="0"/>
            </a:br>
            <a:endParaRPr lang="en-US" sz="2400" b="1" dirty="0"/>
          </a:p>
        </p:txBody>
      </p:sp>
      <p:sp>
        <p:nvSpPr>
          <p:cNvPr id="3" name="Subtitle 2"/>
          <p:cNvSpPr>
            <a:spLocks noGrp="1"/>
          </p:cNvSpPr>
          <p:nvPr>
            <p:ph type="subTitle" idx="1"/>
          </p:nvPr>
        </p:nvSpPr>
        <p:spPr>
          <a:xfrm>
            <a:off x="840491" y="2173814"/>
            <a:ext cx="8303509" cy="2107842"/>
          </a:xfrm>
        </p:spPr>
        <p:txBody>
          <a:bodyPr>
            <a:normAutofit fontScale="92500" lnSpcReduction="20000"/>
          </a:bodyPr>
          <a:lstStyle/>
          <a:p>
            <a:endParaRPr lang="en-US" sz="2900" b="1" dirty="0">
              <a:solidFill>
                <a:srgbClr val="FF0000"/>
              </a:solidFill>
            </a:endParaRPr>
          </a:p>
          <a:p>
            <a:r>
              <a:rPr lang="en-US" sz="2900" b="1">
                <a:solidFill>
                  <a:srgbClr val="FF0000"/>
                </a:solidFill>
              </a:rPr>
              <a:t>Third Project Steering </a:t>
            </a:r>
            <a:r>
              <a:rPr lang="en-US" sz="2900" b="1" dirty="0">
                <a:solidFill>
                  <a:srgbClr val="FF0000"/>
                </a:solidFill>
              </a:rPr>
              <a:t>Committee Meeting</a:t>
            </a:r>
          </a:p>
          <a:p>
            <a:endParaRPr lang="en-US" sz="2900" b="1" dirty="0">
              <a:solidFill>
                <a:srgbClr val="FF0000"/>
              </a:solidFill>
            </a:endParaRPr>
          </a:p>
          <a:p>
            <a:r>
              <a:rPr lang="en-US" sz="2900" dirty="0">
                <a:solidFill>
                  <a:schemeClr val="tx1"/>
                </a:solidFill>
              </a:rPr>
              <a:t>9 October 2024</a:t>
            </a:r>
          </a:p>
          <a:p>
            <a:r>
              <a:rPr lang="en-US" sz="2900" dirty="0">
                <a:solidFill>
                  <a:schemeClr val="tx1"/>
                </a:solidFill>
              </a:rPr>
              <a:t>Mombasa, Kenya</a:t>
            </a:r>
          </a:p>
          <a:p>
            <a:endParaRPr lang="en-US" sz="2600" b="1" dirty="0"/>
          </a:p>
          <a:p>
            <a:endParaRPr lang="en-US" sz="2600" b="1" dirty="0"/>
          </a:p>
          <a:p>
            <a:endParaRPr lang="en-US" sz="2000" dirty="0"/>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4490068"/>
            <a:ext cx="1584176" cy="207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6061" y="4598440"/>
            <a:ext cx="1295400" cy="1839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98811" y="4597448"/>
            <a:ext cx="1295400" cy="1830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3620526" y="4598523"/>
            <a:ext cx="1371719" cy="1938696"/>
          </a:xfrm>
          <a:prstGeom prst="rect">
            <a:avLst/>
          </a:prstGeom>
        </p:spPr>
      </p:pic>
      <p:pic>
        <p:nvPicPr>
          <p:cNvPr id="9" name="Picture 8">
            <a:extLst>
              <a:ext uri="{FF2B5EF4-FFF2-40B4-BE49-F238E27FC236}">
                <a16:creationId xmlns:a16="http://schemas.microsoft.com/office/drawing/2014/main" id="{5CFEFAC8-8526-4C24-949D-724672AD44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91879" y="116631"/>
            <a:ext cx="915231" cy="809429"/>
          </a:xfrm>
          <a:prstGeom prst="rect">
            <a:avLst/>
          </a:prstGeom>
        </p:spPr>
      </p:pic>
      <p:pic>
        <p:nvPicPr>
          <p:cNvPr id="11" name="Picture 10">
            <a:extLst>
              <a:ext uri="{FF2B5EF4-FFF2-40B4-BE49-F238E27FC236}">
                <a16:creationId xmlns:a16="http://schemas.microsoft.com/office/drawing/2014/main" id="{AEE26D60-DFCF-4F01-AF14-AE628B4C1DB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80112" y="136031"/>
            <a:ext cx="2667000" cy="811098"/>
          </a:xfrm>
          <a:prstGeom prst="rect">
            <a:avLst/>
          </a:prstGeom>
        </p:spPr>
      </p:pic>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CEFBC7A5-3791-4E58-AB45-931DE3C5995A}"/>
              </a:ext>
            </a:extLst>
          </p:cNvPr>
          <p:cNvSpPr/>
          <p:nvPr/>
        </p:nvSpPr>
        <p:spPr>
          <a:xfrm>
            <a:off x="1115616" y="2459191"/>
            <a:ext cx="7776864" cy="875189"/>
          </a:xfrm>
          <a:prstGeom prst="roundRect">
            <a:avLst>
              <a:gd name="adj" fmla="val 10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0" name="Rectangle: Rounded Corners 9">
            <a:extLst>
              <a:ext uri="{FF2B5EF4-FFF2-40B4-BE49-F238E27FC236}">
                <a16:creationId xmlns:a16="http://schemas.microsoft.com/office/drawing/2014/main" id="{74288E16-DEC1-4234-9902-A2FD3C951D9A}"/>
              </a:ext>
            </a:extLst>
          </p:cNvPr>
          <p:cNvSpPr/>
          <p:nvPr/>
        </p:nvSpPr>
        <p:spPr>
          <a:xfrm>
            <a:off x="1392977" y="2525508"/>
            <a:ext cx="837347" cy="808872"/>
          </a:xfrm>
          <a:prstGeom prst="roundRect">
            <a:avLst>
              <a:gd name="adj" fmla="val 10000"/>
            </a:avLst>
          </a:prstGeom>
          <a:blipFill rotWithShape="1">
            <a:blip r:embed="rId2"/>
            <a:srcRect/>
            <a:stretch>
              <a:fillRect t="-10000" b="-10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1" name="Freeform: Shape 10">
            <a:extLst>
              <a:ext uri="{FF2B5EF4-FFF2-40B4-BE49-F238E27FC236}">
                <a16:creationId xmlns:a16="http://schemas.microsoft.com/office/drawing/2014/main" id="{030C64C7-8D82-470E-854B-A035B36DC048}"/>
              </a:ext>
            </a:extLst>
          </p:cNvPr>
          <p:cNvSpPr/>
          <p:nvPr/>
        </p:nvSpPr>
        <p:spPr>
          <a:xfrm>
            <a:off x="1115617" y="3380324"/>
            <a:ext cx="1890068" cy="2914164"/>
          </a:xfrm>
          <a:custGeom>
            <a:avLst/>
            <a:gdLst>
              <a:gd name="connsiteX0" fmla="*/ 155562 w 1481546"/>
              <a:gd name="connsiteY0" fmla="*/ 0 h 3052559"/>
              <a:gd name="connsiteX1" fmla="*/ 1325984 w 1481546"/>
              <a:gd name="connsiteY1" fmla="*/ 0 h 3052559"/>
              <a:gd name="connsiteX2" fmla="*/ 1481546 w 1481546"/>
              <a:gd name="connsiteY2" fmla="*/ 155562 h 3052559"/>
              <a:gd name="connsiteX3" fmla="*/ 1481546 w 1481546"/>
              <a:gd name="connsiteY3" fmla="*/ 3052559 h 3052559"/>
              <a:gd name="connsiteX4" fmla="*/ 1481546 w 1481546"/>
              <a:gd name="connsiteY4" fmla="*/ 3052559 h 3052559"/>
              <a:gd name="connsiteX5" fmla="*/ 0 w 1481546"/>
              <a:gd name="connsiteY5" fmla="*/ 3052559 h 3052559"/>
              <a:gd name="connsiteX6" fmla="*/ 0 w 1481546"/>
              <a:gd name="connsiteY6" fmla="*/ 3052559 h 3052559"/>
              <a:gd name="connsiteX7" fmla="*/ 0 w 1481546"/>
              <a:gd name="connsiteY7" fmla="*/ 155562 h 3052559"/>
              <a:gd name="connsiteX8" fmla="*/ 155562 w 1481546"/>
              <a:gd name="connsiteY8" fmla="*/ 0 h 305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1546" h="3052559">
                <a:moveTo>
                  <a:pt x="1325983" y="3052559"/>
                </a:moveTo>
                <a:lnTo>
                  <a:pt x="155563" y="3052559"/>
                </a:lnTo>
                <a:cubicBezTo>
                  <a:pt x="69648" y="3052559"/>
                  <a:pt x="1" y="2982912"/>
                  <a:pt x="1" y="2896997"/>
                </a:cubicBezTo>
                <a:lnTo>
                  <a:pt x="1" y="0"/>
                </a:lnTo>
                <a:lnTo>
                  <a:pt x="1" y="0"/>
                </a:lnTo>
                <a:lnTo>
                  <a:pt x="1481545" y="0"/>
                </a:lnTo>
                <a:lnTo>
                  <a:pt x="1481545" y="0"/>
                </a:lnTo>
                <a:lnTo>
                  <a:pt x="1481545" y="2896997"/>
                </a:lnTo>
                <a:cubicBezTo>
                  <a:pt x="1481545" y="2982912"/>
                  <a:pt x="1411898" y="3052559"/>
                  <a:pt x="1325983" y="3052559"/>
                </a:cubicBezTo>
                <a:close/>
              </a:path>
            </a:pathLst>
          </a:custGeom>
          <a:solidFill>
            <a:schemeClr val="accent1">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0185" tIns="96012" rIns="130185" bIns="130184" numCol="1" spcCol="1270" anchor="t" anchorCtr="0">
            <a:noAutofit/>
          </a:bodyPr>
          <a:lstStyle/>
          <a:p>
            <a:pPr defTabSz="600075">
              <a:lnSpc>
                <a:spcPct val="90000"/>
              </a:lnSpc>
              <a:spcBef>
                <a:spcPct val="0"/>
              </a:spcBef>
              <a:spcAft>
                <a:spcPct val="35000"/>
              </a:spcAft>
            </a:pPr>
            <a:r>
              <a:rPr lang="en-US" sz="1600" b="1" dirty="0">
                <a:ln/>
                <a:solidFill>
                  <a:schemeClr val="tx1"/>
                </a:solidFill>
                <a:ea typeface="Calibri" panose="020F0502020204030204" pitchFamily="34" charset="0"/>
              </a:rPr>
              <a:t>Support AU–MS to ratify and/or align relevant International/Regional Instruments related to blue economy themes (with specific reference to protecting and conserving biodiversity)</a:t>
            </a:r>
            <a:endParaRPr lang="en-US" sz="1600" b="1" dirty="0"/>
          </a:p>
        </p:txBody>
      </p:sp>
      <p:sp>
        <p:nvSpPr>
          <p:cNvPr id="12" name="Rectangle: Rounded Corners 11">
            <a:extLst>
              <a:ext uri="{FF2B5EF4-FFF2-40B4-BE49-F238E27FC236}">
                <a16:creationId xmlns:a16="http://schemas.microsoft.com/office/drawing/2014/main" id="{1E383671-B32E-4C72-80BE-8DB6A0FA04B6}"/>
              </a:ext>
            </a:extLst>
          </p:cNvPr>
          <p:cNvSpPr/>
          <p:nvPr/>
        </p:nvSpPr>
        <p:spPr>
          <a:xfrm>
            <a:off x="3647627" y="2474728"/>
            <a:ext cx="924373" cy="842031"/>
          </a:xfrm>
          <a:prstGeom prst="roundRect">
            <a:avLst>
              <a:gd name="adj" fmla="val 10000"/>
            </a:avLst>
          </a:prstGeom>
          <a:blipFill rotWithShape="1">
            <a:blip r:embed="rId3"/>
            <a:srcRect/>
            <a:stretch>
              <a:fillRect t="-11000" b="-1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3" name="Freeform: Shape 12">
            <a:extLst>
              <a:ext uri="{FF2B5EF4-FFF2-40B4-BE49-F238E27FC236}">
                <a16:creationId xmlns:a16="http://schemas.microsoft.com/office/drawing/2014/main" id="{F493BFAF-9A3D-4470-96FA-523F955AC3BF}"/>
              </a:ext>
            </a:extLst>
          </p:cNvPr>
          <p:cNvSpPr/>
          <p:nvPr/>
        </p:nvSpPr>
        <p:spPr>
          <a:xfrm>
            <a:off x="3302770" y="3377857"/>
            <a:ext cx="1756244" cy="2916630"/>
          </a:xfrm>
          <a:custGeom>
            <a:avLst/>
            <a:gdLst>
              <a:gd name="connsiteX0" fmla="*/ 233986 w 2228437"/>
              <a:gd name="connsiteY0" fmla="*/ 0 h 3052559"/>
              <a:gd name="connsiteX1" fmla="*/ 1994451 w 2228437"/>
              <a:gd name="connsiteY1" fmla="*/ 0 h 3052559"/>
              <a:gd name="connsiteX2" fmla="*/ 2228437 w 2228437"/>
              <a:gd name="connsiteY2" fmla="*/ 233986 h 3052559"/>
              <a:gd name="connsiteX3" fmla="*/ 2228437 w 2228437"/>
              <a:gd name="connsiteY3" fmla="*/ 3052559 h 3052559"/>
              <a:gd name="connsiteX4" fmla="*/ 2228437 w 2228437"/>
              <a:gd name="connsiteY4" fmla="*/ 3052559 h 3052559"/>
              <a:gd name="connsiteX5" fmla="*/ 0 w 2228437"/>
              <a:gd name="connsiteY5" fmla="*/ 3052559 h 3052559"/>
              <a:gd name="connsiteX6" fmla="*/ 0 w 2228437"/>
              <a:gd name="connsiteY6" fmla="*/ 3052559 h 3052559"/>
              <a:gd name="connsiteX7" fmla="*/ 0 w 2228437"/>
              <a:gd name="connsiteY7" fmla="*/ 233986 h 3052559"/>
              <a:gd name="connsiteX8" fmla="*/ 233986 w 2228437"/>
              <a:gd name="connsiteY8" fmla="*/ 0 h 305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8437" h="3052559">
                <a:moveTo>
                  <a:pt x="1994451" y="3052559"/>
                </a:moveTo>
                <a:lnTo>
                  <a:pt x="233986" y="3052559"/>
                </a:lnTo>
                <a:cubicBezTo>
                  <a:pt x="104759" y="3052559"/>
                  <a:pt x="0" y="2947800"/>
                  <a:pt x="0" y="2818573"/>
                </a:cubicBezTo>
                <a:lnTo>
                  <a:pt x="0" y="0"/>
                </a:lnTo>
                <a:lnTo>
                  <a:pt x="0" y="0"/>
                </a:lnTo>
                <a:lnTo>
                  <a:pt x="2228437" y="0"/>
                </a:lnTo>
                <a:lnTo>
                  <a:pt x="2228437" y="0"/>
                </a:lnTo>
                <a:lnTo>
                  <a:pt x="2228437" y="2818573"/>
                </a:lnTo>
                <a:cubicBezTo>
                  <a:pt x="2228437" y="2947800"/>
                  <a:pt x="2123678" y="3052559"/>
                  <a:pt x="1994451" y="3052559"/>
                </a:cubicBezTo>
                <a:close/>
              </a:path>
            </a:pathLst>
          </a:custGeom>
          <a:solidFill>
            <a:schemeClr val="accent1">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411" tIns="96013" rIns="147412" bIns="147411" numCol="1" spcCol="1270" anchor="t" anchorCtr="0">
            <a:noAutofit/>
          </a:bodyPr>
          <a:lstStyle/>
          <a:p>
            <a:pPr defTabSz="600075">
              <a:lnSpc>
                <a:spcPct val="90000"/>
              </a:lnSpc>
              <a:spcBef>
                <a:spcPct val="0"/>
              </a:spcBef>
              <a:spcAft>
                <a:spcPct val="35000"/>
              </a:spcAft>
            </a:pPr>
            <a:r>
              <a:rPr lang="en-US" sz="1600" b="1" dirty="0">
                <a:ln/>
                <a:solidFill>
                  <a:schemeClr val="tx1"/>
                </a:solidFill>
                <a:ea typeface="Calibri" panose="020F0502020204030204" pitchFamily="34" charset="0"/>
              </a:rPr>
              <a:t>Optimizing conservation and sustainable use of biodiversity while minimizing conflicts among blue economy sub-themes</a:t>
            </a:r>
            <a:endParaRPr lang="en-US" sz="1600" b="1" dirty="0"/>
          </a:p>
        </p:txBody>
      </p:sp>
      <p:sp>
        <p:nvSpPr>
          <p:cNvPr id="14" name="Rectangle: Rounded Corners 13">
            <a:extLst>
              <a:ext uri="{FF2B5EF4-FFF2-40B4-BE49-F238E27FC236}">
                <a16:creationId xmlns:a16="http://schemas.microsoft.com/office/drawing/2014/main" id="{AC3CC99B-BD52-4806-8366-59A090B0DF1B}"/>
              </a:ext>
            </a:extLst>
          </p:cNvPr>
          <p:cNvSpPr/>
          <p:nvPr/>
        </p:nvSpPr>
        <p:spPr>
          <a:xfrm>
            <a:off x="5872691" y="2474728"/>
            <a:ext cx="835791" cy="816814"/>
          </a:xfrm>
          <a:prstGeom prst="roundRect">
            <a:avLst>
              <a:gd name="adj" fmla="val 10000"/>
            </a:avLst>
          </a:prstGeom>
          <a:blipFill rotWithShape="1">
            <a:blip r:embed="rId4"/>
            <a:srcRect/>
            <a:stretch>
              <a:fillRect t="-9000" b="-9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5" name="Freeform: Shape 14">
            <a:extLst>
              <a:ext uri="{FF2B5EF4-FFF2-40B4-BE49-F238E27FC236}">
                <a16:creationId xmlns:a16="http://schemas.microsoft.com/office/drawing/2014/main" id="{7FF2269D-08F0-4864-94E8-BD7E8DFE7DC9}"/>
              </a:ext>
            </a:extLst>
          </p:cNvPr>
          <p:cNvSpPr/>
          <p:nvPr/>
        </p:nvSpPr>
        <p:spPr>
          <a:xfrm>
            <a:off x="5356099" y="3367548"/>
            <a:ext cx="1756244" cy="2911700"/>
          </a:xfrm>
          <a:custGeom>
            <a:avLst/>
            <a:gdLst>
              <a:gd name="connsiteX0" fmla="*/ 252047 w 2400447"/>
              <a:gd name="connsiteY0" fmla="*/ 0 h 3052559"/>
              <a:gd name="connsiteX1" fmla="*/ 2148400 w 2400447"/>
              <a:gd name="connsiteY1" fmla="*/ 0 h 3052559"/>
              <a:gd name="connsiteX2" fmla="*/ 2400447 w 2400447"/>
              <a:gd name="connsiteY2" fmla="*/ 252047 h 3052559"/>
              <a:gd name="connsiteX3" fmla="*/ 2400447 w 2400447"/>
              <a:gd name="connsiteY3" fmla="*/ 3052559 h 3052559"/>
              <a:gd name="connsiteX4" fmla="*/ 2400447 w 2400447"/>
              <a:gd name="connsiteY4" fmla="*/ 3052559 h 3052559"/>
              <a:gd name="connsiteX5" fmla="*/ 0 w 2400447"/>
              <a:gd name="connsiteY5" fmla="*/ 3052559 h 3052559"/>
              <a:gd name="connsiteX6" fmla="*/ 0 w 2400447"/>
              <a:gd name="connsiteY6" fmla="*/ 3052559 h 3052559"/>
              <a:gd name="connsiteX7" fmla="*/ 0 w 2400447"/>
              <a:gd name="connsiteY7" fmla="*/ 252047 h 3052559"/>
              <a:gd name="connsiteX8" fmla="*/ 252047 w 2400447"/>
              <a:gd name="connsiteY8" fmla="*/ 0 h 305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00447" h="3052559">
                <a:moveTo>
                  <a:pt x="2148400" y="3052559"/>
                </a:moveTo>
                <a:lnTo>
                  <a:pt x="252047" y="3052559"/>
                </a:lnTo>
                <a:cubicBezTo>
                  <a:pt x="112845" y="3052559"/>
                  <a:pt x="0" y="2939714"/>
                  <a:pt x="0" y="2800512"/>
                </a:cubicBezTo>
                <a:lnTo>
                  <a:pt x="0" y="0"/>
                </a:lnTo>
                <a:lnTo>
                  <a:pt x="0" y="0"/>
                </a:lnTo>
                <a:lnTo>
                  <a:pt x="2400447" y="0"/>
                </a:lnTo>
                <a:lnTo>
                  <a:pt x="2400447" y="0"/>
                </a:lnTo>
                <a:lnTo>
                  <a:pt x="2400447" y="2800512"/>
                </a:lnTo>
                <a:cubicBezTo>
                  <a:pt x="2400447" y="2939714"/>
                  <a:pt x="2287602" y="3052559"/>
                  <a:pt x="2148400" y="3052559"/>
                </a:cubicBezTo>
                <a:close/>
              </a:path>
            </a:pathLst>
          </a:custGeom>
          <a:solidFill>
            <a:schemeClr val="accent1">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1379" tIns="96013" rIns="151379" bIns="151379" numCol="1" spcCol="1270" anchor="t" anchorCtr="0">
            <a:noAutofit/>
          </a:bodyPr>
          <a:lstStyle/>
          <a:p>
            <a:pPr defTabSz="600075">
              <a:lnSpc>
                <a:spcPct val="90000"/>
              </a:lnSpc>
              <a:spcBef>
                <a:spcPct val="0"/>
              </a:spcBef>
              <a:spcAft>
                <a:spcPct val="35000"/>
              </a:spcAft>
            </a:pPr>
            <a:r>
              <a:rPr lang="en-US" sz="1600" b="1" dirty="0">
                <a:ln/>
                <a:solidFill>
                  <a:schemeClr val="tx1"/>
                </a:solidFill>
                <a:ea typeface="Calibri" panose="020F0502020204030204" pitchFamily="34" charset="0"/>
              </a:rPr>
              <a:t>Strengthening measures for mitigating the negative impacts of coastal and marine tourism, oil, gas, deep sea mining and climate change on aquatic biodiversity and environment</a:t>
            </a:r>
            <a:endParaRPr lang="en-US" sz="1600" b="1" dirty="0"/>
          </a:p>
        </p:txBody>
      </p:sp>
      <p:sp>
        <p:nvSpPr>
          <p:cNvPr id="16" name="Rectangle: Rounded Corners 15">
            <a:extLst>
              <a:ext uri="{FF2B5EF4-FFF2-40B4-BE49-F238E27FC236}">
                <a16:creationId xmlns:a16="http://schemas.microsoft.com/office/drawing/2014/main" id="{104EA456-7620-4F02-8EC4-ABC027CCE86D}"/>
              </a:ext>
            </a:extLst>
          </p:cNvPr>
          <p:cNvSpPr/>
          <p:nvPr/>
        </p:nvSpPr>
        <p:spPr>
          <a:xfrm>
            <a:off x="7591278" y="2399756"/>
            <a:ext cx="835790" cy="885781"/>
          </a:xfrm>
          <a:prstGeom prst="roundRect">
            <a:avLst>
              <a:gd name="adj" fmla="val 10000"/>
            </a:avLst>
          </a:prstGeom>
          <a:blipFill rotWithShape="1">
            <a:blip r:embed="rId5"/>
            <a:srcRect/>
            <a:stretch>
              <a:fillRect l="-4000" r="-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7" name="Freeform: Shape 16">
            <a:extLst>
              <a:ext uri="{FF2B5EF4-FFF2-40B4-BE49-F238E27FC236}">
                <a16:creationId xmlns:a16="http://schemas.microsoft.com/office/drawing/2014/main" id="{5C7D00C4-F65E-48C9-83F5-7A3110FDDDFB}"/>
              </a:ext>
            </a:extLst>
          </p:cNvPr>
          <p:cNvSpPr/>
          <p:nvPr/>
        </p:nvSpPr>
        <p:spPr>
          <a:xfrm>
            <a:off x="7257480" y="3380322"/>
            <a:ext cx="1635000" cy="2886152"/>
          </a:xfrm>
          <a:custGeom>
            <a:avLst/>
            <a:gdLst>
              <a:gd name="connsiteX0" fmla="*/ 237672 w 2263540"/>
              <a:gd name="connsiteY0" fmla="*/ 0 h 3052559"/>
              <a:gd name="connsiteX1" fmla="*/ 2025868 w 2263540"/>
              <a:gd name="connsiteY1" fmla="*/ 0 h 3052559"/>
              <a:gd name="connsiteX2" fmla="*/ 2263540 w 2263540"/>
              <a:gd name="connsiteY2" fmla="*/ 237672 h 3052559"/>
              <a:gd name="connsiteX3" fmla="*/ 2263540 w 2263540"/>
              <a:gd name="connsiteY3" fmla="*/ 3052559 h 3052559"/>
              <a:gd name="connsiteX4" fmla="*/ 2263540 w 2263540"/>
              <a:gd name="connsiteY4" fmla="*/ 3052559 h 3052559"/>
              <a:gd name="connsiteX5" fmla="*/ 0 w 2263540"/>
              <a:gd name="connsiteY5" fmla="*/ 3052559 h 3052559"/>
              <a:gd name="connsiteX6" fmla="*/ 0 w 2263540"/>
              <a:gd name="connsiteY6" fmla="*/ 3052559 h 3052559"/>
              <a:gd name="connsiteX7" fmla="*/ 0 w 2263540"/>
              <a:gd name="connsiteY7" fmla="*/ 237672 h 3052559"/>
              <a:gd name="connsiteX8" fmla="*/ 237672 w 2263540"/>
              <a:gd name="connsiteY8" fmla="*/ 0 h 305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3540" h="3052559">
                <a:moveTo>
                  <a:pt x="2025868" y="3052559"/>
                </a:moveTo>
                <a:lnTo>
                  <a:pt x="237672" y="3052559"/>
                </a:lnTo>
                <a:cubicBezTo>
                  <a:pt x="106409" y="3052559"/>
                  <a:pt x="0" y="2946150"/>
                  <a:pt x="0" y="2814887"/>
                </a:cubicBezTo>
                <a:lnTo>
                  <a:pt x="0" y="0"/>
                </a:lnTo>
                <a:lnTo>
                  <a:pt x="0" y="0"/>
                </a:lnTo>
                <a:lnTo>
                  <a:pt x="2263540" y="0"/>
                </a:lnTo>
                <a:lnTo>
                  <a:pt x="2263540" y="0"/>
                </a:lnTo>
                <a:lnTo>
                  <a:pt x="2263540" y="2814887"/>
                </a:lnTo>
                <a:cubicBezTo>
                  <a:pt x="2263540" y="2946150"/>
                  <a:pt x="2157131" y="3052559"/>
                  <a:pt x="2025868" y="3052559"/>
                </a:cubicBezTo>
                <a:close/>
              </a:path>
            </a:pathLst>
          </a:custGeom>
          <a:solidFill>
            <a:schemeClr val="accent1">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221" tIns="96012" rIns="148221" bIns="148221" numCol="1" spcCol="1270" anchor="t" anchorCtr="0">
            <a:noAutofit/>
          </a:bodyPr>
          <a:lstStyle/>
          <a:p>
            <a:pPr defTabSz="600075">
              <a:lnSpc>
                <a:spcPct val="90000"/>
              </a:lnSpc>
              <a:spcBef>
                <a:spcPct val="0"/>
              </a:spcBef>
              <a:spcAft>
                <a:spcPct val="35000"/>
              </a:spcAft>
            </a:pPr>
            <a:r>
              <a:rPr lang="en-US" sz="1600" b="1" dirty="0">
                <a:solidFill>
                  <a:schemeClr val="tx1"/>
                </a:solidFill>
                <a:ea typeface="Calibri" panose="020F0502020204030204" pitchFamily="34" charset="0"/>
              </a:rPr>
              <a:t>Strengthening gender inclusivity in aquatic biodiversity conservation and environmental management</a:t>
            </a:r>
            <a:endParaRPr lang="en-US" sz="1600" b="1" dirty="0"/>
          </a:p>
        </p:txBody>
      </p:sp>
      <p:sp>
        <p:nvSpPr>
          <p:cNvPr id="18" name="TextBox 17">
            <a:extLst>
              <a:ext uri="{FF2B5EF4-FFF2-40B4-BE49-F238E27FC236}">
                <a16:creationId xmlns:a16="http://schemas.microsoft.com/office/drawing/2014/main" id="{1E54C1F5-212B-4470-8262-190D99DEBF98}"/>
              </a:ext>
            </a:extLst>
          </p:cNvPr>
          <p:cNvSpPr txBox="1"/>
          <p:nvPr/>
        </p:nvSpPr>
        <p:spPr>
          <a:xfrm>
            <a:off x="603186" y="207153"/>
            <a:ext cx="8424936" cy="584775"/>
          </a:xfrm>
          <a:prstGeom prst="rect">
            <a:avLst/>
          </a:prstGeom>
          <a:noFill/>
        </p:spPr>
        <p:txBody>
          <a:bodyPr wrap="square" rtlCol="0">
            <a:spAutoFit/>
          </a:bodyPr>
          <a:lstStyle/>
          <a:p>
            <a:pPr algn="r"/>
            <a:r>
              <a:rPr lang="en-US" sz="3200" b="1" dirty="0">
                <a:solidFill>
                  <a:srgbClr val="007C30"/>
                </a:solidFill>
                <a:latin typeface="Gill Sans MT" pitchFamily="34" charset="0"/>
              </a:rPr>
              <a:t>Strategic Objectives of the Aquatic Project</a:t>
            </a:r>
          </a:p>
        </p:txBody>
      </p:sp>
      <p:sp>
        <p:nvSpPr>
          <p:cNvPr id="2" name="Rectangle 1">
            <a:extLst>
              <a:ext uri="{FF2B5EF4-FFF2-40B4-BE49-F238E27FC236}">
                <a16:creationId xmlns:a16="http://schemas.microsoft.com/office/drawing/2014/main" id="{6896D261-C418-447C-AE98-9B6674BA05DC}"/>
              </a:ext>
            </a:extLst>
          </p:cNvPr>
          <p:cNvSpPr/>
          <p:nvPr/>
        </p:nvSpPr>
        <p:spPr>
          <a:xfrm>
            <a:off x="827584" y="980728"/>
            <a:ext cx="8175717" cy="1209817"/>
          </a:xfrm>
          <a:prstGeom prst="rect">
            <a:avLst/>
          </a:prstGeom>
          <a:solidFill>
            <a:schemeClr val="accent2">
              <a:lumMod val="40000"/>
              <a:lumOff val="60000"/>
            </a:schemeClr>
          </a:solidFill>
        </p:spPr>
        <p:txBody>
          <a:bodyPr wrap="square">
            <a:spAutoFit/>
          </a:bodyPr>
          <a:lstStyle/>
          <a:p>
            <a:r>
              <a:rPr lang="en-US" b="1" u="sng" dirty="0"/>
              <a:t>OBJECTIVE</a:t>
            </a:r>
          </a:p>
          <a:p>
            <a:r>
              <a:rPr lang="en-US" b="1" dirty="0"/>
              <a:t>To enhance the policy environment, regulatory frameworks and institutional capacities of AU Member States and Regional Economic Communities to sustainably utilize and conserve aquatic biodiversity and ecosystems.</a:t>
            </a:r>
            <a:endParaRPr lang="en-GH" b="1" dirty="0"/>
          </a:p>
        </p:txBody>
      </p:sp>
    </p:spTree>
    <p:extLst>
      <p:ext uri="{BB962C8B-B14F-4D97-AF65-F5344CB8AC3E}">
        <p14:creationId xmlns:p14="http://schemas.microsoft.com/office/powerpoint/2010/main" val="1195073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16632"/>
            <a:ext cx="8136904" cy="792088"/>
          </a:xfrm>
        </p:spPr>
        <p:txBody>
          <a:bodyPr>
            <a:noAutofit/>
          </a:bodyPr>
          <a:lstStyle/>
          <a:p>
            <a:r>
              <a:rPr lang="en-GB"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2023</a:t>
            </a:r>
            <a:r>
              <a:rPr lang="en-GB" sz="2000" dirty="0">
                <a:latin typeface="Segoe UI Semibold" panose="020B0702040204020203" pitchFamily="34" charset="0"/>
                <a:cs typeface="Segoe UI Semibold" panose="020B0702040204020203" pitchFamily="34" charset="0"/>
              </a:rPr>
              <a:t> </a:t>
            </a:r>
            <a:r>
              <a:rPr lang="en-GB"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Workplan</a:t>
            </a:r>
            <a:r>
              <a:rPr lang="en-GB" sz="2000" dirty="0">
                <a:latin typeface="Segoe UI Semibold" panose="020B0702040204020203" pitchFamily="34" charset="0"/>
                <a:cs typeface="Segoe UI Semibold" panose="020B0702040204020203" pitchFamily="34" charset="0"/>
              </a:rPr>
              <a:t> </a:t>
            </a:r>
            <a:br>
              <a:rPr lang="en-GB" sz="2000" dirty="0">
                <a:latin typeface="Segoe UI Semibold" panose="020B0702040204020203" pitchFamily="34" charset="0"/>
                <a:cs typeface="Segoe UI Semibold" panose="020B0702040204020203" pitchFamily="34" charset="0"/>
              </a:rPr>
            </a:br>
            <a:r>
              <a:rPr lang="en-US"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Driving implementation of Project’s Strategic Objectives </a:t>
            </a:r>
          </a:p>
        </p:txBody>
      </p:sp>
      <p:sp>
        <p:nvSpPr>
          <p:cNvPr id="3" name="Content Placeholder 2"/>
          <p:cNvSpPr>
            <a:spLocks noGrp="1"/>
          </p:cNvSpPr>
          <p:nvPr>
            <p:ph idx="1"/>
          </p:nvPr>
        </p:nvSpPr>
        <p:spPr>
          <a:xfrm>
            <a:off x="827584" y="980728"/>
            <a:ext cx="8348464" cy="5760640"/>
          </a:xfrm>
        </p:spPr>
        <p:txBody>
          <a:bodyPr>
            <a:noAutofit/>
          </a:bodyPr>
          <a:lstStyle/>
          <a:p>
            <a:pPr marL="571500" indent="-571500">
              <a:buFont typeface="+mj-lt"/>
              <a:buAutoNum type="romanUcPeriod"/>
            </a:pPr>
            <a:r>
              <a:rPr lang="en-US" sz="1600" b="1" dirty="0"/>
              <a:t>SO1: Ratify and/or Align relevant international/regional instruments </a:t>
            </a:r>
            <a:r>
              <a:rPr lang="en-US" sz="1600" dirty="0"/>
              <a:t>- </a:t>
            </a:r>
            <a:r>
              <a:rPr lang="en-US" sz="1600" dirty="0">
                <a:solidFill>
                  <a:schemeClr val="tx2">
                    <a:lumMod val="60000"/>
                    <a:lumOff val="40000"/>
                  </a:schemeClr>
                </a:solidFill>
              </a:rPr>
              <a:t>2 Outputs</a:t>
            </a:r>
            <a:r>
              <a:rPr lang="en-US" sz="1600" dirty="0"/>
              <a:t>:</a:t>
            </a:r>
          </a:p>
          <a:p>
            <a:pPr lvl="1">
              <a:buFontTx/>
              <a:buChar char="-"/>
            </a:pPr>
            <a:r>
              <a:rPr lang="en-US" sz="1600" dirty="0"/>
              <a:t>Mechanisms for active participation of MSs in continental and global initiatives developed;</a:t>
            </a:r>
          </a:p>
          <a:p>
            <a:pPr lvl="1">
              <a:buFontTx/>
              <a:buChar char="-"/>
            </a:pPr>
            <a:r>
              <a:rPr lang="en-US" sz="1600" dirty="0"/>
              <a:t>Ratification and implementation of conventions and agreements supported; </a:t>
            </a:r>
          </a:p>
          <a:p>
            <a:pPr marL="571500" indent="-571500">
              <a:buFont typeface="+mj-lt"/>
              <a:buAutoNum type="romanUcPeriod"/>
            </a:pPr>
            <a:r>
              <a:rPr lang="en-US" sz="1600" b="1" dirty="0"/>
              <a:t>SO2: Optimizing conservation and sustainable biodiversity </a:t>
            </a:r>
            <a:r>
              <a:rPr lang="en-US" sz="1600" dirty="0"/>
              <a:t>- </a:t>
            </a:r>
            <a:r>
              <a:rPr lang="en-US" sz="1600" dirty="0">
                <a:solidFill>
                  <a:schemeClr val="tx2">
                    <a:lumMod val="60000"/>
                    <a:lumOff val="40000"/>
                  </a:schemeClr>
                </a:solidFill>
              </a:rPr>
              <a:t>3 Outputs</a:t>
            </a:r>
            <a:r>
              <a:rPr lang="en-US" sz="1600" dirty="0"/>
              <a:t>: </a:t>
            </a:r>
          </a:p>
          <a:p>
            <a:pPr lvl="1">
              <a:buFontTx/>
              <a:buChar char="-"/>
            </a:pPr>
            <a:r>
              <a:rPr lang="en-US" sz="1600" dirty="0"/>
              <a:t>Enforceable regulatory frameworks for effective MCS systems developed;</a:t>
            </a:r>
          </a:p>
          <a:p>
            <a:pPr lvl="1">
              <a:buFontTx/>
              <a:buChar char="-"/>
            </a:pPr>
            <a:r>
              <a:rPr lang="en-US" sz="1600" dirty="0"/>
              <a:t>A framework for establishing national, regional and transboundary cooperation </a:t>
            </a:r>
          </a:p>
          <a:p>
            <a:pPr lvl="1">
              <a:buFontTx/>
              <a:buChar char="-"/>
            </a:pPr>
            <a:r>
              <a:rPr lang="en-US" sz="1600" dirty="0"/>
              <a:t>Capacities for restoring and conserving threatened aquatic biodiversity and environment strengthened. </a:t>
            </a:r>
          </a:p>
          <a:p>
            <a:pPr marL="571500" indent="-571500">
              <a:buFont typeface="+mj-lt"/>
              <a:buAutoNum type="romanUcPeriod"/>
            </a:pPr>
            <a:r>
              <a:rPr lang="en-US" sz="1600" b="1" dirty="0"/>
              <a:t>SO3: Strengthening measures for mitigating the negative impacts of coastal and marine tourism, oil, gas, deep sea mining and climate change </a:t>
            </a:r>
            <a:r>
              <a:rPr lang="en-US" sz="1600" dirty="0"/>
              <a:t>-</a:t>
            </a:r>
            <a:r>
              <a:rPr lang="en-US" sz="1600" dirty="0">
                <a:solidFill>
                  <a:schemeClr val="tx2">
                    <a:lumMod val="60000"/>
                    <a:lumOff val="40000"/>
                  </a:schemeClr>
                </a:solidFill>
              </a:rPr>
              <a:t>2 Outputs</a:t>
            </a:r>
            <a:r>
              <a:rPr lang="en-US" sz="1600" dirty="0"/>
              <a:t>:</a:t>
            </a:r>
          </a:p>
          <a:p>
            <a:pPr lvl="1">
              <a:buFontTx/>
              <a:buChar char="-"/>
            </a:pPr>
            <a:r>
              <a:rPr lang="en-US" sz="1600" dirty="0"/>
              <a:t>Measures for minimizing the negative impacts of climate change on biodiversity ;</a:t>
            </a:r>
          </a:p>
          <a:p>
            <a:pPr lvl="1">
              <a:buFontTx/>
              <a:buChar char="-"/>
            </a:pPr>
            <a:r>
              <a:rPr lang="en-US" sz="1600" dirty="0"/>
              <a:t>Strategies for an integrated framework for sustainable coastal and marine tourism and mining developed ;</a:t>
            </a:r>
          </a:p>
          <a:p>
            <a:pPr marL="571500" indent="-571500">
              <a:buFont typeface="+mj-lt"/>
              <a:buAutoNum type="romanUcPeriod"/>
            </a:pPr>
            <a:r>
              <a:rPr lang="en-US" sz="2000" dirty="0"/>
              <a:t> </a:t>
            </a:r>
            <a:r>
              <a:rPr lang="en-US" sz="1600" b="1" dirty="0"/>
              <a:t>SO4: Strengthening gender inclusivity in aquatic biodiversity conservation and environmental management</a:t>
            </a:r>
            <a:r>
              <a:rPr lang="en-US" sz="1600" dirty="0"/>
              <a:t>-</a:t>
            </a:r>
            <a:r>
              <a:rPr lang="en-US" sz="1600" dirty="0">
                <a:solidFill>
                  <a:schemeClr val="tx2">
                    <a:lumMod val="60000"/>
                    <a:lumOff val="40000"/>
                  </a:schemeClr>
                </a:solidFill>
              </a:rPr>
              <a:t>1 Output</a:t>
            </a:r>
            <a:r>
              <a:rPr lang="en-US" sz="1600" dirty="0"/>
              <a:t>:</a:t>
            </a:r>
          </a:p>
          <a:p>
            <a:pPr lvl="1">
              <a:buFontTx/>
              <a:buChar char="-"/>
            </a:pPr>
            <a:r>
              <a:rPr lang="en-US" sz="1600" dirty="0"/>
              <a:t>Continental strategy for gender inclusivity in aquatic biodiversity and environmental management developed ;</a:t>
            </a:r>
          </a:p>
          <a:p>
            <a:pPr marL="0" indent="0">
              <a:buNone/>
            </a:pPr>
            <a:endParaRPr lang="en-US" sz="2000" dirty="0"/>
          </a:p>
          <a:p>
            <a:pPr marL="0" indent="0">
              <a:buNone/>
            </a:pPr>
            <a:endParaRPr lang="en-US" sz="2800" dirty="0"/>
          </a:p>
          <a:p>
            <a:pPr marL="0" indent="0">
              <a:buNone/>
            </a:pPr>
            <a:endParaRPr lang="en-US" sz="2800" dirty="0"/>
          </a:p>
        </p:txBody>
      </p:sp>
    </p:spTree>
    <p:extLst>
      <p:ext uri="{BB962C8B-B14F-4D97-AF65-F5344CB8AC3E}">
        <p14:creationId xmlns:p14="http://schemas.microsoft.com/office/powerpoint/2010/main" val="597042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16632"/>
            <a:ext cx="8136904" cy="792088"/>
          </a:xfrm>
        </p:spPr>
        <p:txBody>
          <a:bodyPr>
            <a:noAutofit/>
          </a:bodyPr>
          <a:lstStyle/>
          <a:p>
            <a:r>
              <a:rPr lang="en-GB"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2023</a:t>
            </a:r>
            <a:r>
              <a:rPr lang="en-GB" sz="2000" dirty="0">
                <a:latin typeface="Segoe UI Semibold" panose="020B0702040204020203" pitchFamily="34" charset="0"/>
                <a:cs typeface="Segoe UI Semibold" panose="020B0702040204020203" pitchFamily="34" charset="0"/>
              </a:rPr>
              <a:t> </a:t>
            </a:r>
            <a:r>
              <a:rPr lang="en-GB"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Workplan</a:t>
            </a:r>
            <a:r>
              <a:rPr lang="en-GB" sz="2000" dirty="0">
                <a:latin typeface="Segoe UI Semibold" panose="020B0702040204020203" pitchFamily="34" charset="0"/>
                <a:cs typeface="Segoe UI Semibold" panose="020B0702040204020203" pitchFamily="34" charset="0"/>
              </a:rPr>
              <a:t> </a:t>
            </a:r>
            <a:br>
              <a:rPr lang="en-GB" sz="2000" dirty="0">
                <a:latin typeface="Segoe UI Semibold" panose="020B0702040204020203" pitchFamily="34" charset="0"/>
                <a:cs typeface="Segoe UI Semibold" panose="020B0702040204020203" pitchFamily="34" charset="0"/>
              </a:rPr>
            </a:br>
            <a:r>
              <a:rPr lang="en-US"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Driving implementation of Project’s Strategic Objectives </a:t>
            </a:r>
          </a:p>
        </p:txBody>
      </p:sp>
      <p:sp>
        <p:nvSpPr>
          <p:cNvPr id="3" name="Content Placeholder 2"/>
          <p:cNvSpPr>
            <a:spLocks noGrp="1"/>
          </p:cNvSpPr>
          <p:nvPr>
            <p:ph idx="1"/>
          </p:nvPr>
        </p:nvSpPr>
        <p:spPr>
          <a:xfrm>
            <a:off x="827584" y="980728"/>
            <a:ext cx="8348464" cy="5760640"/>
          </a:xfrm>
        </p:spPr>
        <p:txBody>
          <a:bodyPr>
            <a:noAutofit/>
          </a:bodyPr>
          <a:lstStyle/>
          <a:p>
            <a:pPr marL="571500" indent="-571500">
              <a:buFont typeface="+mj-lt"/>
              <a:buAutoNum type="romanUcPeriod"/>
            </a:pPr>
            <a:r>
              <a:rPr lang="en-US" sz="1600" b="1" dirty="0"/>
              <a:t>SO1: Ratify and/or Align relevant international/regional instruments </a:t>
            </a:r>
            <a:r>
              <a:rPr lang="en-US" sz="1600" dirty="0"/>
              <a:t>- </a:t>
            </a:r>
            <a:r>
              <a:rPr lang="en-US" sz="1600" dirty="0">
                <a:solidFill>
                  <a:schemeClr val="tx2">
                    <a:lumMod val="60000"/>
                    <a:lumOff val="40000"/>
                  </a:schemeClr>
                </a:solidFill>
              </a:rPr>
              <a:t>2 Outputs</a:t>
            </a:r>
            <a:r>
              <a:rPr lang="en-US" sz="1600" dirty="0"/>
              <a:t>:</a:t>
            </a:r>
          </a:p>
          <a:p>
            <a:pPr lvl="1">
              <a:buFontTx/>
              <a:buChar char="-"/>
            </a:pPr>
            <a:r>
              <a:rPr lang="en-US" sz="1600" dirty="0"/>
              <a:t>Mechanisms for active participation of MSs in continental and global initiatives developed;</a:t>
            </a:r>
          </a:p>
          <a:p>
            <a:pPr lvl="1">
              <a:buFontTx/>
              <a:buChar char="-"/>
            </a:pPr>
            <a:r>
              <a:rPr lang="en-US" sz="1600" dirty="0"/>
              <a:t>Ratification and implementation of conventions and agreements supported; </a:t>
            </a:r>
          </a:p>
          <a:p>
            <a:pPr marL="571500" indent="-571500">
              <a:buFont typeface="+mj-lt"/>
              <a:buAutoNum type="romanUcPeriod"/>
            </a:pPr>
            <a:r>
              <a:rPr lang="en-US" sz="1600" b="1" dirty="0"/>
              <a:t>SO2: Optimizing conservation and sustainable biodiversity </a:t>
            </a:r>
            <a:r>
              <a:rPr lang="en-US" sz="1600" dirty="0"/>
              <a:t>- </a:t>
            </a:r>
            <a:r>
              <a:rPr lang="en-US" sz="1600" dirty="0">
                <a:solidFill>
                  <a:schemeClr val="tx2">
                    <a:lumMod val="60000"/>
                    <a:lumOff val="40000"/>
                  </a:schemeClr>
                </a:solidFill>
              </a:rPr>
              <a:t>3 Outputs</a:t>
            </a:r>
            <a:r>
              <a:rPr lang="en-US" sz="1600" dirty="0"/>
              <a:t>: </a:t>
            </a:r>
          </a:p>
          <a:p>
            <a:pPr lvl="1">
              <a:buFontTx/>
              <a:buChar char="-"/>
            </a:pPr>
            <a:r>
              <a:rPr lang="en-US" sz="1600" dirty="0"/>
              <a:t>Enforceable regulatory frameworks for effective MCS systems developed;</a:t>
            </a:r>
          </a:p>
          <a:p>
            <a:pPr lvl="1">
              <a:buFontTx/>
              <a:buChar char="-"/>
            </a:pPr>
            <a:r>
              <a:rPr lang="en-US" sz="1600" dirty="0"/>
              <a:t>A framework for establishing national, regional and transboundary cooperation </a:t>
            </a:r>
          </a:p>
          <a:p>
            <a:pPr lvl="1">
              <a:buFontTx/>
              <a:buChar char="-"/>
            </a:pPr>
            <a:r>
              <a:rPr lang="en-US" sz="1600" dirty="0"/>
              <a:t>Capacities for restoring and conserving threatened aquatic biodiversity and environment strengthened. </a:t>
            </a:r>
          </a:p>
          <a:p>
            <a:pPr marL="571500" indent="-571500">
              <a:buFont typeface="+mj-lt"/>
              <a:buAutoNum type="romanUcPeriod"/>
            </a:pPr>
            <a:r>
              <a:rPr lang="en-US" sz="1600" b="1" dirty="0"/>
              <a:t>SO3: Strengthening measures for mitigating the negative impacts of coastal and marine tourism, oil, gas, deep sea mining and climate change </a:t>
            </a:r>
            <a:r>
              <a:rPr lang="en-US" sz="1600" dirty="0"/>
              <a:t>-</a:t>
            </a:r>
            <a:r>
              <a:rPr lang="en-US" sz="1600" dirty="0">
                <a:solidFill>
                  <a:schemeClr val="tx2">
                    <a:lumMod val="60000"/>
                    <a:lumOff val="40000"/>
                  </a:schemeClr>
                </a:solidFill>
              </a:rPr>
              <a:t>2 Outputs</a:t>
            </a:r>
            <a:r>
              <a:rPr lang="en-US" sz="1600" dirty="0"/>
              <a:t>:</a:t>
            </a:r>
          </a:p>
          <a:p>
            <a:pPr lvl="1">
              <a:buFontTx/>
              <a:buChar char="-"/>
            </a:pPr>
            <a:r>
              <a:rPr lang="en-US" sz="1600" dirty="0"/>
              <a:t>Measures for minimizing the negative impacts of climate change on biodiversity ;</a:t>
            </a:r>
          </a:p>
          <a:p>
            <a:pPr lvl="1">
              <a:buFontTx/>
              <a:buChar char="-"/>
            </a:pPr>
            <a:r>
              <a:rPr lang="en-US" sz="1600" dirty="0"/>
              <a:t>Strategies for an integrated framework for sustainable coastal and marine tourism and mining developed ;</a:t>
            </a:r>
          </a:p>
          <a:p>
            <a:pPr marL="571500" indent="-571500">
              <a:buFont typeface="+mj-lt"/>
              <a:buAutoNum type="romanUcPeriod"/>
            </a:pPr>
            <a:r>
              <a:rPr lang="en-US" sz="2000" dirty="0"/>
              <a:t> </a:t>
            </a:r>
            <a:r>
              <a:rPr lang="en-US" sz="1600" b="1" dirty="0"/>
              <a:t>SO4: Strengthening gender inclusivity in aquatic biodiversity conservation and environmental management</a:t>
            </a:r>
            <a:r>
              <a:rPr lang="en-US" sz="1600" dirty="0"/>
              <a:t>-</a:t>
            </a:r>
            <a:r>
              <a:rPr lang="en-US" sz="1600" dirty="0">
                <a:solidFill>
                  <a:schemeClr val="tx2">
                    <a:lumMod val="60000"/>
                    <a:lumOff val="40000"/>
                  </a:schemeClr>
                </a:solidFill>
              </a:rPr>
              <a:t>1 Output</a:t>
            </a:r>
            <a:r>
              <a:rPr lang="en-US" sz="1600" dirty="0"/>
              <a:t>:</a:t>
            </a:r>
          </a:p>
          <a:p>
            <a:pPr lvl="1">
              <a:buFontTx/>
              <a:buChar char="-"/>
            </a:pPr>
            <a:r>
              <a:rPr lang="en-US" sz="1600" dirty="0"/>
              <a:t>Continental strategy for gender inclusivity in aquatic biodiversity and environmental management developed ;</a:t>
            </a:r>
          </a:p>
          <a:p>
            <a:pPr marL="0" indent="0">
              <a:buNone/>
            </a:pPr>
            <a:endParaRPr lang="en-US" sz="2000" dirty="0"/>
          </a:p>
          <a:p>
            <a:pPr marL="0" indent="0">
              <a:buNone/>
            </a:pPr>
            <a:endParaRPr lang="en-US" sz="2800" dirty="0"/>
          </a:p>
          <a:p>
            <a:pPr marL="0" indent="0">
              <a:buNone/>
            </a:pPr>
            <a:endParaRPr lang="en-US" sz="2800" dirty="0"/>
          </a:p>
        </p:txBody>
      </p:sp>
    </p:spTree>
    <p:extLst>
      <p:ext uri="{BB962C8B-B14F-4D97-AF65-F5344CB8AC3E}">
        <p14:creationId xmlns:p14="http://schemas.microsoft.com/office/powerpoint/2010/main" val="1319243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9000"/>
            <a:ext cx="8208912" cy="1143000"/>
          </a:xfrm>
        </p:spPr>
        <p:txBody>
          <a:bodyPr>
            <a:noAutofit/>
          </a:bodyPr>
          <a:lstStyle/>
          <a:p>
            <a:pPr algn="l"/>
            <a:r>
              <a:rPr lang="en-US"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SO1: </a:t>
            </a:r>
            <a:r>
              <a:rPr lang="en-US" sz="14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Ratify and/or Align relevant international/regional instruments related to blue economy themes (with specific reference to conserving biodiversity)</a:t>
            </a:r>
            <a:r>
              <a:rPr lang="en-US" sz="2000" dirty="0">
                <a:latin typeface="Segoe UI Semibold" panose="020B0702040204020203" pitchFamily="34" charset="0"/>
                <a:cs typeface="Segoe UI Semibold" panose="020B0702040204020203" pitchFamily="34" charset="0"/>
              </a:rPr>
              <a:t>– </a:t>
            </a:r>
            <a:endParaRPr lang="en-US" sz="2000" dirty="0">
              <a:solidFill>
                <a:srgbClr val="FF0000"/>
              </a:solidFill>
              <a:highlight>
                <a:srgbClr val="FFFF00"/>
              </a:highlight>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3000225511"/>
              </p:ext>
            </p:extLst>
          </p:nvPr>
        </p:nvGraphicFramePr>
        <p:xfrm>
          <a:off x="755576" y="980728"/>
          <a:ext cx="8352930" cy="5832648"/>
        </p:xfrm>
        <a:graphic>
          <a:graphicData uri="http://schemas.openxmlformats.org/drawingml/2006/table">
            <a:tbl>
              <a:tblPr firstRow="1" bandRow="1">
                <a:tableStyleId>{5940675A-B579-460E-94D1-54222C63F5DA}</a:tableStyleId>
              </a:tblPr>
              <a:tblGrid>
                <a:gridCol w="3736836">
                  <a:extLst>
                    <a:ext uri="{9D8B030D-6E8A-4147-A177-3AD203B41FA5}">
                      <a16:colId xmlns:a16="http://schemas.microsoft.com/office/drawing/2014/main" val="2471356821"/>
                    </a:ext>
                  </a:extLst>
                </a:gridCol>
                <a:gridCol w="4616094">
                  <a:extLst>
                    <a:ext uri="{9D8B030D-6E8A-4147-A177-3AD203B41FA5}">
                      <a16:colId xmlns:a16="http://schemas.microsoft.com/office/drawing/2014/main" val="3369419353"/>
                    </a:ext>
                  </a:extLst>
                </a:gridCol>
              </a:tblGrid>
              <a:tr h="460504">
                <a:tc>
                  <a:txBody>
                    <a:bodyPr/>
                    <a:lstStyle/>
                    <a:p>
                      <a:r>
                        <a:rPr lang="en-US" sz="1800" b="1" kern="1200" dirty="0">
                          <a:solidFill>
                            <a:schemeClr val="tx1"/>
                          </a:solidFill>
                          <a:latin typeface="+mn-lt"/>
                          <a:ea typeface="+mn-ea"/>
                          <a:cs typeface="+mn-cs"/>
                        </a:rPr>
                        <a:t>Output</a:t>
                      </a:r>
                      <a:r>
                        <a:rPr lang="en-US" dirty="0"/>
                        <a:t>/Activity</a:t>
                      </a:r>
                    </a:p>
                  </a:txBody>
                  <a:tcPr/>
                </a:tc>
                <a:tc>
                  <a:txBody>
                    <a:bodyPr/>
                    <a:lstStyle/>
                    <a:p>
                      <a:r>
                        <a:rPr lang="en-US" sz="1400" b="1" dirty="0">
                          <a:highlight>
                            <a:srgbClr val="FFFF00"/>
                          </a:highlight>
                        </a:rPr>
                        <a:t>PROGRESS TO DATE</a:t>
                      </a:r>
                      <a:endParaRPr lang="en-US" dirty="0"/>
                    </a:p>
                  </a:txBody>
                  <a:tcPr/>
                </a:tc>
                <a:extLst>
                  <a:ext uri="{0D108BD9-81ED-4DB2-BD59-A6C34878D82A}">
                    <a16:rowId xmlns:a16="http://schemas.microsoft.com/office/drawing/2014/main" val="2065897024"/>
                  </a:ext>
                </a:extLst>
              </a:tr>
              <a:tr h="651981">
                <a:tc gridSpan="2">
                  <a:txBody>
                    <a:bodyPr/>
                    <a:lstStyle/>
                    <a:p>
                      <a:r>
                        <a:rPr lang="en-US" b="1" dirty="0"/>
                        <a:t>Output 1.1: Mechanisms for active participation of MSs in continental and global initiatives developed</a:t>
                      </a:r>
                      <a:endParaRPr lang="en-US" b="1" dirty="0">
                        <a:solidFill>
                          <a:srgbClr val="FF0000"/>
                        </a:solidFill>
                      </a:endParaRPr>
                    </a:p>
                  </a:txBody>
                  <a:tcPr/>
                </a:tc>
                <a:tc hMerge="1">
                  <a:txBody>
                    <a:bodyPr/>
                    <a:lstStyle/>
                    <a:p>
                      <a:endParaRPr lang="en-KE"/>
                    </a:p>
                  </a:txBody>
                  <a:tcPr/>
                </a:tc>
                <a:extLst>
                  <a:ext uri="{0D108BD9-81ED-4DB2-BD59-A6C34878D82A}">
                    <a16:rowId xmlns:a16="http://schemas.microsoft.com/office/drawing/2014/main" val="2054206081"/>
                  </a:ext>
                </a:extLst>
              </a:tr>
              <a:tr h="4720163">
                <a:tc>
                  <a:txBody>
                    <a:bodyPr/>
                    <a:lstStyle/>
                    <a:p>
                      <a:r>
                        <a:rPr lang="en-US" sz="1800" dirty="0"/>
                        <a:t>1.1:1. Enhancing effective role in regional and global aquatic biodiversity and environmental related regimes:</a:t>
                      </a:r>
                    </a:p>
                    <a:p>
                      <a:endParaRPr lang="en-US" sz="1800" dirty="0">
                        <a:solidFill>
                          <a:srgbClr val="FF0000"/>
                        </a:solidFill>
                      </a:endParaRPr>
                    </a:p>
                    <a:p>
                      <a:r>
                        <a:rPr lang="en-US" sz="1800" dirty="0">
                          <a:solidFill>
                            <a:srgbClr val="FF0000"/>
                          </a:solidFill>
                        </a:rPr>
                        <a:t>UNFCC, CITES, RBS, RAMSAR, Marine Biological Diversity of Areas beyond National Jurisdiction (BBNJ Agreement)</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400" dirty="0">
                          <a:solidFill>
                            <a:schemeClr val="tx1"/>
                          </a:solidFill>
                        </a:rPr>
                        <a:t>Mechanism developed to guide effective participation in global fora– relevant to conservation of aquatic biodiversity and environment management </a:t>
                      </a:r>
                    </a:p>
                    <a:p>
                      <a:pPr marL="285750" indent="-285750">
                        <a:buFont typeface="Wingdings" panose="05000000000000000000" pitchFamily="2" charset="2"/>
                        <a:buChar char="ü"/>
                      </a:pPr>
                      <a:r>
                        <a:rPr lang="en-US" sz="1400" dirty="0">
                          <a:solidFill>
                            <a:schemeClr val="tx1"/>
                          </a:solidFill>
                        </a:rPr>
                        <a:t>Mechanism endorsed by AU Summit in 2024  </a:t>
                      </a:r>
                    </a:p>
                    <a:p>
                      <a:pPr marL="285750" indent="-285750">
                        <a:buFont typeface="Wingdings" panose="05000000000000000000" pitchFamily="2" charset="2"/>
                        <a:buChar char="ü"/>
                      </a:pPr>
                      <a:r>
                        <a:rPr lang="en-US" sz="1400" dirty="0">
                          <a:solidFill>
                            <a:schemeClr val="tx1"/>
                          </a:solidFill>
                        </a:rPr>
                        <a:t>Predetermined negotiators trained to assist AU member states for effective participation in global meetings</a:t>
                      </a:r>
                    </a:p>
                    <a:p>
                      <a:pPr marL="0" indent="0">
                        <a:buFont typeface="Wingdings" panose="05000000000000000000" pitchFamily="2" charset="2"/>
                        <a:buNone/>
                      </a:pPr>
                      <a:endParaRPr lang="en-US" sz="1400" dirty="0">
                        <a:solidFill>
                          <a:schemeClr val="tx1"/>
                        </a:solidFill>
                      </a:endParaRPr>
                    </a:p>
                    <a:p>
                      <a:pPr marL="0" indent="0">
                        <a:buFont typeface="Wingdings" panose="05000000000000000000" pitchFamily="2" charset="2"/>
                        <a:buNone/>
                      </a:pPr>
                      <a:r>
                        <a:rPr lang="en-US" sz="1400" dirty="0">
                          <a:solidFill>
                            <a:schemeClr val="tx1"/>
                          </a:solidFill>
                        </a:rPr>
                        <a:t>Participated and/or  sponsored participation of AU MSs to enhance effective participation or Africa’s position:</a:t>
                      </a:r>
                    </a:p>
                    <a:p>
                      <a:pPr marL="0" indent="0">
                        <a:buFont typeface="Wingdings" panose="05000000000000000000" pitchFamily="2" charset="2"/>
                        <a:buNone/>
                      </a:pPr>
                      <a:endParaRPr lang="en-US" sz="1400" dirty="0">
                        <a:solidFill>
                          <a:schemeClr val="tx1"/>
                        </a:solidFill>
                      </a:endParaRPr>
                    </a:p>
                    <a:p>
                      <a:pPr marL="285750" indent="-285750">
                        <a:buFont typeface="Wingdings" panose="05000000000000000000" pitchFamily="2" charset="2"/>
                        <a:buChar char="ü"/>
                      </a:pPr>
                      <a:r>
                        <a:rPr lang="en-US" sz="1400" dirty="0">
                          <a:solidFill>
                            <a:schemeClr val="tx1"/>
                          </a:solidFill>
                        </a:rPr>
                        <a:t>Kenya, DR Congo to MSP forum in Tanzania; </a:t>
                      </a:r>
                    </a:p>
                    <a:p>
                      <a:pPr marL="285750" indent="-285750">
                        <a:buFont typeface="Wingdings" panose="05000000000000000000" pitchFamily="2" charset="2"/>
                        <a:buChar char="ü"/>
                      </a:pPr>
                      <a:r>
                        <a:rPr lang="en-US" sz="1400" dirty="0">
                          <a:solidFill>
                            <a:schemeClr val="tx1"/>
                          </a:solidFill>
                        </a:rPr>
                        <a:t>Kenya, Togo to UNFCCC in Abu Dhabi</a:t>
                      </a:r>
                    </a:p>
                    <a:p>
                      <a:pPr marL="285750" indent="-285750">
                        <a:buFont typeface="Wingdings" panose="05000000000000000000" pitchFamily="2" charset="2"/>
                        <a:buChar char="ü"/>
                      </a:pPr>
                      <a:r>
                        <a:rPr lang="en-US" sz="1400" dirty="0">
                          <a:solidFill>
                            <a:schemeClr val="tx1"/>
                          </a:solidFill>
                        </a:rPr>
                        <a:t>Seychelles to UN Review Conference on UN Fish Stock Agreement in May 2023, New York</a:t>
                      </a:r>
                    </a:p>
                    <a:p>
                      <a:pPr marL="285750" indent="-285750">
                        <a:buFont typeface="Wingdings" panose="05000000000000000000" pitchFamily="2" charset="2"/>
                        <a:buChar char="ü"/>
                      </a:pPr>
                      <a:r>
                        <a:rPr lang="en-US" sz="1400" dirty="0">
                          <a:solidFill>
                            <a:schemeClr val="tx1"/>
                          </a:solidFill>
                        </a:rPr>
                        <a:t>Compliance committee meeting of the Basel Convention in Geneva; </a:t>
                      </a:r>
                    </a:p>
                    <a:p>
                      <a:pPr marL="285750" indent="-285750">
                        <a:buFont typeface="Wingdings" panose="05000000000000000000" pitchFamily="2" charset="2"/>
                        <a:buChar char="ü"/>
                      </a:pPr>
                      <a:r>
                        <a:rPr lang="en-US" sz="1400" dirty="0">
                          <a:solidFill>
                            <a:schemeClr val="tx1"/>
                          </a:solidFill>
                        </a:rPr>
                        <a:t>Blue Economy Coordination meeting, Addis Ababa</a:t>
                      </a:r>
                    </a:p>
                    <a:p>
                      <a:pPr marL="285750" indent="-285750">
                        <a:buFont typeface="Wingdings" panose="05000000000000000000" pitchFamily="2" charset="2"/>
                        <a:buChar char="ü"/>
                      </a:pPr>
                      <a:r>
                        <a:rPr lang="en-US" sz="1400" dirty="0">
                          <a:solidFill>
                            <a:schemeClr val="tx1"/>
                          </a:solidFill>
                        </a:rPr>
                        <a:t>8</a:t>
                      </a:r>
                      <a:r>
                        <a:rPr lang="en-US" sz="1400" baseline="30000" dirty="0">
                          <a:solidFill>
                            <a:schemeClr val="tx1"/>
                          </a:solidFill>
                        </a:rPr>
                        <a:t>th</a:t>
                      </a:r>
                      <a:r>
                        <a:rPr lang="en-US" sz="1400" dirty="0">
                          <a:solidFill>
                            <a:schemeClr val="tx1"/>
                          </a:solidFill>
                        </a:rPr>
                        <a:t> Session of the OACPS – Dar Es Salaam, Tanzania</a:t>
                      </a:r>
                    </a:p>
                    <a:p>
                      <a:pPr marL="285750" indent="-285750">
                        <a:buFont typeface="Wingdings" panose="05000000000000000000" pitchFamily="2" charset="2"/>
                        <a:buChar char="ü"/>
                      </a:pPr>
                      <a:endParaRPr lang="en-US" sz="1400" dirty="0">
                        <a:solidFill>
                          <a:schemeClr val="tx1"/>
                        </a:solidFill>
                      </a:endParaRPr>
                    </a:p>
                    <a:p>
                      <a:pPr marL="0" indent="0">
                        <a:buFont typeface="Wingdings" panose="05000000000000000000" pitchFamily="2" charset="2"/>
                        <a:buNone/>
                      </a:pPr>
                      <a:endParaRPr lang="en-US" sz="1600" dirty="0">
                        <a:solidFill>
                          <a:srgbClr val="C00000"/>
                        </a:solidFill>
                      </a:endParaRPr>
                    </a:p>
                    <a:p>
                      <a:endParaRPr lang="en-US" sz="1600" dirty="0">
                        <a:solidFill>
                          <a:srgbClr val="FF0000"/>
                        </a:solidFill>
                      </a:endParaRPr>
                    </a:p>
                  </a:txBody>
                  <a:tcPr>
                    <a:noFill/>
                  </a:tcPr>
                </a:tc>
                <a:extLst>
                  <a:ext uri="{0D108BD9-81ED-4DB2-BD59-A6C34878D82A}">
                    <a16:rowId xmlns:a16="http://schemas.microsoft.com/office/drawing/2014/main" val="2528535283"/>
                  </a:ext>
                </a:extLst>
              </a:tr>
            </a:tbl>
          </a:graphicData>
        </a:graphic>
      </p:graphicFrame>
    </p:spTree>
    <p:extLst>
      <p:ext uri="{BB962C8B-B14F-4D97-AF65-F5344CB8AC3E}">
        <p14:creationId xmlns:p14="http://schemas.microsoft.com/office/powerpoint/2010/main" val="3328626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251" y="116631"/>
            <a:ext cx="8316415" cy="720081"/>
          </a:xfrm>
        </p:spPr>
        <p:txBody>
          <a:bodyPr>
            <a:noAutofit/>
          </a:bodyPr>
          <a:lstStyle/>
          <a:p>
            <a:pPr algn="l"/>
            <a:r>
              <a:rPr lang="en-US" sz="16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SO1: Ratify and/or Align relevant international/regional instruments related to blue economy themes (with specific reference to conserving biodiversity)– </a:t>
            </a:r>
            <a:r>
              <a:rPr lang="en-US" sz="1600" kern="0" dirty="0">
                <a:solidFill>
                  <a:srgbClr val="FF00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USD 167730: </a:t>
            </a:r>
            <a:r>
              <a:rPr lang="en-US" sz="1600" dirty="0">
                <a:latin typeface="Segoe UI Semibold" panose="020B0702040204020203" pitchFamily="34" charset="0"/>
                <a:cs typeface="Segoe UI Semibold" panose="020B0702040204020203" pitchFamily="34" charset="0"/>
              </a:rPr>
              <a:t> Cont’d</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3017876540"/>
              </p:ext>
            </p:extLst>
          </p:nvPr>
        </p:nvGraphicFramePr>
        <p:xfrm>
          <a:off x="827584" y="980728"/>
          <a:ext cx="8316415" cy="5760641"/>
        </p:xfrm>
        <a:graphic>
          <a:graphicData uri="http://schemas.openxmlformats.org/drawingml/2006/table">
            <a:tbl>
              <a:tblPr firstRow="1" bandRow="1">
                <a:tableStyleId>{5940675A-B579-460E-94D1-54222C63F5DA}</a:tableStyleId>
              </a:tblPr>
              <a:tblGrid>
                <a:gridCol w="3744416">
                  <a:extLst>
                    <a:ext uri="{9D8B030D-6E8A-4147-A177-3AD203B41FA5}">
                      <a16:colId xmlns:a16="http://schemas.microsoft.com/office/drawing/2014/main" val="2471356821"/>
                    </a:ext>
                  </a:extLst>
                </a:gridCol>
                <a:gridCol w="4571999">
                  <a:extLst>
                    <a:ext uri="{9D8B030D-6E8A-4147-A177-3AD203B41FA5}">
                      <a16:colId xmlns:a16="http://schemas.microsoft.com/office/drawing/2014/main" val="2939482379"/>
                    </a:ext>
                  </a:extLst>
                </a:gridCol>
              </a:tblGrid>
              <a:tr h="444922">
                <a:tc>
                  <a:txBody>
                    <a:bodyPr/>
                    <a:lstStyle/>
                    <a:p>
                      <a:r>
                        <a:rPr lang="en-US" sz="1500" b="1" dirty="0"/>
                        <a:t>Output</a:t>
                      </a:r>
                      <a:r>
                        <a:rPr lang="en-US" sz="1500" dirty="0"/>
                        <a:t>/Activity</a:t>
                      </a:r>
                    </a:p>
                  </a:txBody>
                  <a:tcPr/>
                </a:tc>
                <a:tc>
                  <a:txBody>
                    <a:bodyPr/>
                    <a:lstStyle/>
                    <a:p>
                      <a:r>
                        <a:rPr lang="en-US" sz="1600" b="1" dirty="0">
                          <a:highlight>
                            <a:srgbClr val="FFFF00"/>
                          </a:highlight>
                        </a:rPr>
                        <a:t>PROGRESS TO DATE</a:t>
                      </a:r>
                      <a:endParaRPr lang="en-US" sz="1500" dirty="0"/>
                    </a:p>
                  </a:txBody>
                  <a:tcPr/>
                </a:tc>
                <a:extLst>
                  <a:ext uri="{0D108BD9-81ED-4DB2-BD59-A6C34878D82A}">
                    <a16:rowId xmlns:a16="http://schemas.microsoft.com/office/drawing/2014/main" val="2065897024"/>
                  </a:ext>
                </a:extLst>
              </a:tr>
              <a:tr h="635090">
                <a:tc gridSpan="2">
                  <a:txBody>
                    <a:bodyPr/>
                    <a:lstStyle/>
                    <a:p>
                      <a:r>
                        <a:rPr lang="en-US" sz="1500" b="1" dirty="0"/>
                        <a:t>Output 1.2. Ratification and implementation of conventions and agreements related to conservation of aquatic biodiversity – </a:t>
                      </a:r>
                      <a:r>
                        <a:rPr lang="en-US" sz="1500" b="1" dirty="0">
                          <a:solidFill>
                            <a:srgbClr val="FF0000"/>
                          </a:solidFill>
                        </a:rPr>
                        <a:t>USD 98750</a:t>
                      </a:r>
                    </a:p>
                  </a:txBody>
                  <a:tcPr/>
                </a:tc>
                <a:tc hMerge="1">
                  <a:txBody>
                    <a:bodyPr/>
                    <a:lstStyle/>
                    <a:p>
                      <a:endParaRPr lang="en-KE"/>
                    </a:p>
                  </a:txBody>
                  <a:tcPr/>
                </a:tc>
                <a:extLst>
                  <a:ext uri="{0D108BD9-81ED-4DB2-BD59-A6C34878D82A}">
                    <a16:rowId xmlns:a16="http://schemas.microsoft.com/office/drawing/2014/main" val="2054206081"/>
                  </a:ext>
                </a:extLst>
              </a:tr>
              <a:tr h="4680629">
                <a:tc>
                  <a:txBody>
                    <a:bodyPr/>
                    <a:lstStyle/>
                    <a:p>
                      <a:r>
                        <a:rPr lang="en-US" sz="1800" dirty="0"/>
                        <a:t>1.2.1. Identify continental and global biodiversity and environmental instruments relevant to sustainable management of Africa blue economy resources:</a:t>
                      </a:r>
                      <a:endParaRPr lang="en-US" sz="1800" dirty="0">
                        <a:solidFill>
                          <a:srgbClr val="FF0000"/>
                        </a:solidFill>
                      </a:endParaRPr>
                    </a:p>
                  </a:txBody>
                  <a:tcPr/>
                </a:tc>
                <a:tc>
                  <a:txBody>
                    <a:bodyPr/>
                    <a:lstStyle/>
                    <a:p>
                      <a:pPr marL="285750" indent="-285750">
                        <a:buFont typeface="Wingdings" panose="05000000000000000000" pitchFamily="2" charset="2"/>
                        <a:buChar char="ü"/>
                      </a:pPr>
                      <a:r>
                        <a:rPr lang="en-US" sz="1400" dirty="0">
                          <a:solidFill>
                            <a:schemeClr val="tx1"/>
                          </a:solidFill>
                        </a:rPr>
                        <a:t>Continental assessments conducted </a:t>
                      </a:r>
                    </a:p>
                    <a:p>
                      <a:pPr marL="285750" indent="-285750">
                        <a:buFont typeface="Wingdings" panose="05000000000000000000" pitchFamily="2" charset="2"/>
                        <a:buChar char="ü"/>
                      </a:pPr>
                      <a:r>
                        <a:rPr lang="en-US" sz="1400" dirty="0">
                          <a:solidFill>
                            <a:schemeClr val="tx1"/>
                          </a:solidFill>
                        </a:rPr>
                        <a:t>Priority continental and global instruments identified </a:t>
                      </a:r>
                    </a:p>
                    <a:p>
                      <a:pPr marL="285750" indent="-285750">
                        <a:buFont typeface="Wingdings" panose="05000000000000000000" pitchFamily="2" charset="2"/>
                        <a:buChar char="ü"/>
                      </a:pPr>
                      <a:r>
                        <a:rPr lang="en-US" sz="1400" dirty="0">
                          <a:solidFill>
                            <a:schemeClr val="tx1"/>
                          </a:solidFill>
                        </a:rPr>
                        <a:t>Priority actions developed  to enhance domestication of instruments related aquatic biodiversity and environmental management</a:t>
                      </a:r>
                    </a:p>
                    <a:p>
                      <a:pPr marL="0" indent="0">
                        <a:buFont typeface="Wingdings" panose="05000000000000000000" pitchFamily="2" charset="2"/>
                        <a:buNone/>
                      </a:pPr>
                      <a:endParaRPr lang="en-US" sz="1400" dirty="0">
                        <a:solidFill>
                          <a:schemeClr val="tx1"/>
                        </a:solidFill>
                      </a:endParaRPr>
                    </a:p>
                    <a:p>
                      <a:pPr marL="0" indent="0">
                        <a:buFont typeface="Wingdings" panose="05000000000000000000" pitchFamily="2" charset="2"/>
                        <a:buNone/>
                      </a:pPr>
                      <a:r>
                        <a:rPr lang="en-US" sz="1400" dirty="0">
                          <a:solidFill>
                            <a:schemeClr val="tx1"/>
                          </a:solidFill>
                        </a:rPr>
                        <a:t>Based on the above:, the project has supported the following countries:</a:t>
                      </a:r>
                    </a:p>
                    <a:p>
                      <a:pPr marL="285750" indent="-285750">
                        <a:buFont typeface="Wingdings" panose="05000000000000000000" pitchFamily="2" charset="2"/>
                        <a:buChar char="ü"/>
                      </a:pPr>
                      <a:r>
                        <a:rPr lang="en-US" sz="1400" dirty="0">
                          <a:solidFill>
                            <a:schemeClr val="tx1"/>
                          </a:solidFill>
                        </a:rPr>
                        <a:t>Egypt, Cameroon, South Sudan, Burkina Faso, Tunisia, Uganda, </a:t>
                      </a:r>
                      <a:r>
                        <a:rPr lang="en-US" sz="1400" dirty="0" err="1">
                          <a:solidFill>
                            <a:schemeClr val="tx1"/>
                          </a:solidFill>
                        </a:rPr>
                        <a:t>Eswatini</a:t>
                      </a:r>
                      <a:r>
                        <a:rPr lang="en-US" sz="1400" dirty="0">
                          <a:solidFill>
                            <a:schemeClr val="tx1"/>
                          </a:solidFill>
                        </a:rPr>
                        <a:t>, </a:t>
                      </a:r>
                      <a:r>
                        <a:rPr lang="en-US" sz="1400" dirty="0" err="1">
                          <a:solidFill>
                            <a:schemeClr val="tx1"/>
                          </a:solidFill>
                        </a:rPr>
                        <a:t>Ghana,Djibout</a:t>
                      </a:r>
                      <a:endParaRPr lang="en-US" sz="1400" dirty="0">
                        <a:solidFill>
                          <a:schemeClr val="tx1"/>
                        </a:solidFill>
                      </a:endParaRPr>
                    </a:p>
                    <a:p>
                      <a:pPr marL="285750" indent="-285750">
                        <a:buFont typeface="Wingdings" panose="05000000000000000000" pitchFamily="2" charset="2"/>
                        <a:buChar char="ü"/>
                      </a:pPr>
                      <a:endParaRPr lang="en-US" sz="1400" dirty="0">
                        <a:solidFill>
                          <a:srgbClr val="C00000"/>
                        </a:solidFill>
                        <a:highlight>
                          <a:srgbClr val="FFFF00"/>
                        </a:highlight>
                      </a:endParaRPr>
                    </a:p>
                    <a:p>
                      <a:pPr marL="285750" indent="-285750">
                        <a:buFont typeface="Wingdings" panose="05000000000000000000" pitchFamily="2" charset="2"/>
                        <a:buChar char="ü"/>
                      </a:pPr>
                      <a:endParaRPr lang="en-US" sz="1400" dirty="0">
                        <a:solidFill>
                          <a:srgbClr val="C00000"/>
                        </a:solidFill>
                        <a:highlight>
                          <a:srgbClr val="FFFF00"/>
                        </a:highlight>
                      </a:endParaRPr>
                    </a:p>
                    <a:p>
                      <a:pPr marL="0" indent="0">
                        <a:buFont typeface="Wingdings" panose="05000000000000000000" pitchFamily="2" charset="2"/>
                        <a:buNone/>
                      </a:pPr>
                      <a:r>
                        <a:rPr lang="en-US" sz="1400" dirty="0">
                          <a:solidFill>
                            <a:srgbClr val="C00000"/>
                          </a:solidFill>
                          <a:highlight>
                            <a:srgbClr val="FFFF00"/>
                          </a:highlight>
                        </a:rPr>
                        <a:t>Exit: SEBE, RECs, RFBs, RSCs</a:t>
                      </a:r>
                    </a:p>
                    <a:p>
                      <a:pPr marL="0" indent="0">
                        <a:buFont typeface="Wingdings" panose="05000000000000000000" pitchFamily="2" charset="2"/>
                        <a:buNone/>
                      </a:pPr>
                      <a:r>
                        <a:rPr lang="en-US" sz="1400" dirty="0">
                          <a:solidFill>
                            <a:srgbClr val="C00000"/>
                          </a:solidFill>
                          <a:highlight>
                            <a:srgbClr val="FFFF00"/>
                          </a:highlight>
                        </a:rPr>
                        <a:t>Sustainability: involvement of RECs, RSCs and other regional institutions</a:t>
                      </a:r>
                    </a:p>
                    <a:p>
                      <a:pPr marL="0" indent="0">
                        <a:buFont typeface="Wingdings" panose="05000000000000000000" pitchFamily="2" charset="2"/>
                        <a:buNone/>
                      </a:pPr>
                      <a:r>
                        <a:rPr lang="en-US" sz="1400" dirty="0">
                          <a:solidFill>
                            <a:srgbClr val="FF0000"/>
                          </a:solidFill>
                          <a:highlight>
                            <a:srgbClr val="FFFF00"/>
                          </a:highlight>
                        </a:rPr>
                        <a:t>Knowledge products developed – policy note on enhancing domestication</a:t>
                      </a:r>
                    </a:p>
                    <a:p>
                      <a:pPr marL="0" indent="0">
                        <a:buFont typeface="Wingdings" panose="05000000000000000000" pitchFamily="2" charset="2"/>
                        <a:buNone/>
                      </a:pPr>
                      <a:r>
                        <a:rPr lang="en-US" sz="1400" dirty="0">
                          <a:solidFill>
                            <a:srgbClr val="FF0000"/>
                          </a:solidFill>
                          <a:highlight>
                            <a:srgbClr val="FFFF00"/>
                          </a:highlight>
                        </a:rPr>
                        <a:t>Lessons: member states commitment at high level</a:t>
                      </a:r>
                    </a:p>
                    <a:p>
                      <a:pPr marL="0" indent="0">
                        <a:buFont typeface="Wingdings" panose="05000000000000000000" pitchFamily="2" charset="2"/>
                        <a:buNone/>
                      </a:pPr>
                      <a:endParaRPr lang="en-US" sz="1400" dirty="0">
                        <a:solidFill>
                          <a:srgbClr val="FF0000"/>
                        </a:solidFill>
                      </a:endParaRPr>
                    </a:p>
                  </a:txBody>
                  <a:tcPr>
                    <a:noFill/>
                  </a:tcPr>
                </a:tc>
                <a:extLst>
                  <a:ext uri="{0D108BD9-81ED-4DB2-BD59-A6C34878D82A}">
                    <a16:rowId xmlns:a16="http://schemas.microsoft.com/office/drawing/2014/main" val="2528535283"/>
                  </a:ext>
                </a:extLst>
              </a:tr>
            </a:tbl>
          </a:graphicData>
        </a:graphic>
      </p:graphicFrame>
    </p:spTree>
    <p:extLst>
      <p:ext uri="{BB962C8B-B14F-4D97-AF65-F5344CB8AC3E}">
        <p14:creationId xmlns:p14="http://schemas.microsoft.com/office/powerpoint/2010/main" val="1443418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7FFB4-2E4D-4060-ADE3-A6913048DB7C}"/>
              </a:ext>
            </a:extLst>
          </p:cNvPr>
          <p:cNvSpPr>
            <a:spLocks noGrp="1"/>
          </p:cNvSpPr>
          <p:nvPr>
            <p:ph type="title"/>
          </p:nvPr>
        </p:nvSpPr>
        <p:spPr>
          <a:xfrm>
            <a:off x="899592" y="274638"/>
            <a:ext cx="7787208" cy="562074"/>
          </a:xfrm>
        </p:spPr>
        <p:txBody>
          <a:bodyPr>
            <a:normAutofit fontScale="90000"/>
          </a:bodyPr>
          <a:lstStyle/>
          <a:p>
            <a:r>
              <a:rPr lang="en-US" sz="2200" b="1" dirty="0"/>
              <a:t>Challenges faced when participating in relevant regional and international fora</a:t>
            </a:r>
            <a:br>
              <a:rPr lang="en-KE" sz="2000" dirty="0"/>
            </a:br>
            <a:endParaRPr lang="en-KE" sz="2000" dirty="0"/>
          </a:p>
        </p:txBody>
      </p:sp>
      <p:sp>
        <p:nvSpPr>
          <p:cNvPr id="3" name="Content Placeholder 2">
            <a:extLst>
              <a:ext uri="{FF2B5EF4-FFF2-40B4-BE49-F238E27FC236}">
                <a16:creationId xmlns:a16="http://schemas.microsoft.com/office/drawing/2014/main" id="{57478873-BB8E-46B0-9E1F-3B7C217B5E94}"/>
              </a:ext>
            </a:extLst>
          </p:cNvPr>
          <p:cNvSpPr>
            <a:spLocks noGrp="1"/>
          </p:cNvSpPr>
          <p:nvPr>
            <p:ph idx="1"/>
          </p:nvPr>
        </p:nvSpPr>
        <p:spPr>
          <a:xfrm>
            <a:off x="827584" y="1052736"/>
            <a:ext cx="8208912" cy="5805264"/>
          </a:xfrm>
        </p:spPr>
        <p:txBody>
          <a:bodyPr>
            <a:normAutofit/>
          </a:bodyPr>
          <a:lstStyle/>
          <a:p>
            <a:pPr lvl="0"/>
            <a:r>
              <a:rPr lang="en-US" sz="2200" dirty="0"/>
              <a:t>Funding to travel to meetings;</a:t>
            </a:r>
            <a:endParaRPr lang="en-KE" sz="2200" dirty="0"/>
          </a:p>
          <a:p>
            <a:pPr lvl="0"/>
            <a:r>
              <a:rPr lang="en-US" sz="2200" dirty="0"/>
              <a:t>Lack of skills for data collection and reporting;</a:t>
            </a:r>
            <a:endParaRPr lang="en-KE" sz="2200" dirty="0"/>
          </a:p>
          <a:p>
            <a:pPr lvl="0"/>
            <a:r>
              <a:rPr lang="en-US" sz="2200" dirty="0"/>
              <a:t>Limited negotiation skills;</a:t>
            </a:r>
            <a:endParaRPr lang="en-KE" sz="2200" dirty="0"/>
          </a:p>
          <a:p>
            <a:pPr lvl="0"/>
            <a:r>
              <a:rPr lang="en-US" sz="2200" dirty="0"/>
              <a:t>Language barrier during some technical meetings where English is the only language used;</a:t>
            </a:r>
            <a:endParaRPr lang="en-KE" sz="2200" dirty="0"/>
          </a:p>
          <a:p>
            <a:pPr lvl="0"/>
            <a:r>
              <a:rPr lang="en-US" sz="2200" dirty="0"/>
              <a:t>Lack of scientific capacity;</a:t>
            </a:r>
            <a:endParaRPr lang="en-KE" sz="2200" dirty="0"/>
          </a:p>
          <a:p>
            <a:pPr lvl="0"/>
            <a:r>
              <a:rPr lang="en-US" sz="2200" dirty="0"/>
              <a:t>High turnover of staff which lowers continuity;</a:t>
            </a:r>
            <a:endParaRPr lang="en-KE" sz="2200" dirty="0"/>
          </a:p>
          <a:p>
            <a:pPr lvl="0"/>
            <a:r>
              <a:rPr lang="en-US" sz="2200" dirty="0"/>
              <a:t>Low responsiveness to engagements with relevant secretariats;</a:t>
            </a:r>
            <a:endParaRPr lang="en-KE" sz="2200" dirty="0"/>
          </a:p>
          <a:p>
            <a:pPr lvl="0"/>
            <a:r>
              <a:rPr lang="en-US" sz="2200" dirty="0"/>
              <a:t>Inability to develop and implement local legislations that comply with relevant Conventions;</a:t>
            </a:r>
            <a:endParaRPr lang="en-KE" sz="2200" dirty="0"/>
          </a:p>
          <a:p>
            <a:endParaRPr lang="en-KE" dirty="0"/>
          </a:p>
        </p:txBody>
      </p:sp>
    </p:spTree>
    <p:extLst>
      <p:ext uri="{BB962C8B-B14F-4D97-AF65-F5344CB8AC3E}">
        <p14:creationId xmlns:p14="http://schemas.microsoft.com/office/powerpoint/2010/main" val="4081219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0154F-A4A4-4A72-AD4C-230E627B5BBB}"/>
              </a:ext>
            </a:extLst>
          </p:cNvPr>
          <p:cNvSpPr>
            <a:spLocks noGrp="1"/>
          </p:cNvSpPr>
          <p:nvPr>
            <p:ph type="title"/>
          </p:nvPr>
        </p:nvSpPr>
        <p:spPr>
          <a:xfrm>
            <a:off x="888476" y="260648"/>
            <a:ext cx="7367047" cy="562074"/>
          </a:xfrm>
        </p:spPr>
        <p:txBody>
          <a:bodyPr>
            <a:normAutofit fontScale="90000"/>
          </a:bodyPr>
          <a:lstStyle/>
          <a:p>
            <a:br>
              <a:rPr lang="en-US" sz="2200" b="1" u="sng" dirty="0"/>
            </a:br>
            <a:r>
              <a:rPr lang="en-US" sz="2200" b="1" u="sng" dirty="0"/>
              <a:t>Strategies and actions to address the identified challenges</a:t>
            </a:r>
            <a:br>
              <a:rPr lang="en-KE" dirty="0"/>
            </a:br>
            <a:endParaRPr lang="en-KE" dirty="0"/>
          </a:p>
        </p:txBody>
      </p:sp>
      <p:sp>
        <p:nvSpPr>
          <p:cNvPr id="3" name="Content Placeholder 2">
            <a:extLst>
              <a:ext uri="{FF2B5EF4-FFF2-40B4-BE49-F238E27FC236}">
                <a16:creationId xmlns:a16="http://schemas.microsoft.com/office/drawing/2014/main" id="{A996F760-63C2-4D35-8F61-13EC6FCCE0D6}"/>
              </a:ext>
            </a:extLst>
          </p:cNvPr>
          <p:cNvSpPr>
            <a:spLocks noGrp="1"/>
          </p:cNvSpPr>
          <p:nvPr>
            <p:ph idx="1"/>
          </p:nvPr>
        </p:nvSpPr>
        <p:spPr>
          <a:xfrm>
            <a:off x="755576" y="1052736"/>
            <a:ext cx="8208912" cy="5688632"/>
          </a:xfrm>
        </p:spPr>
        <p:txBody>
          <a:bodyPr/>
          <a:lstStyle/>
          <a:p>
            <a:pPr lvl="1"/>
            <a:r>
              <a:rPr lang="en-US" sz="2000" dirty="0"/>
              <a:t>Establish National consultative groups that include civil society, youth, women, and private sector</a:t>
            </a:r>
            <a:endParaRPr lang="en-KE" sz="2000" dirty="0"/>
          </a:p>
          <a:p>
            <a:pPr lvl="1"/>
            <a:r>
              <a:rPr lang="en-US" sz="2000" dirty="0"/>
              <a:t>Support relevant skills and capacity building initiatives at National level</a:t>
            </a:r>
          </a:p>
          <a:p>
            <a:pPr lvl="1"/>
            <a:r>
              <a:rPr lang="en-US" sz="2000" dirty="0"/>
              <a:t>Support the participation of women and youth organizations in some of the International fora and regimes</a:t>
            </a:r>
          </a:p>
          <a:p>
            <a:pPr lvl="1"/>
            <a:r>
              <a:rPr lang="en-US" sz="2000" dirty="0"/>
              <a:t>Creation of a network of experts and working groups for decision support when negotiating key issues at fora meetings</a:t>
            </a:r>
          </a:p>
          <a:p>
            <a:pPr lvl="1"/>
            <a:r>
              <a:rPr lang="en-US" sz="2000" dirty="0"/>
              <a:t>Advocacy on the importance and benefits of the Conventions/fora to relevant Policy makers</a:t>
            </a:r>
          </a:p>
          <a:p>
            <a:pPr lvl="1"/>
            <a:r>
              <a:rPr lang="en-US" sz="2000" dirty="0"/>
              <a:t>Support data collection initiatives to ensure the Continent has its own baseline data that can be monitored and reported on for negotiation purposes;</a:t>
            </a:r>
            <a:endParaRPr lang="en-KE" sz="2000" dirty="0"/>
          </a:p>
          <a:p>
            <a:pPr lvl="1"/>
            <a:r>
              <a:rPr lang="en-US" sz="2000" dirty="0"/>
              <a:t>Enhancing scientific capacity of representatives so they can engage better in technical discussions;</a:t>
            </a:r>
            <a:endParaRPr lang="en-KE" sz="2000" dirty="0"/>
          </a:p>
          <a:p>
            <a:pPr lvl="1"/>
            <a:endParaRPr lang="en-KE" sz="2000" dirty="0"/>
          </a:p>
          <a:p>
            <a:endParaRPr lang="en-KE" dirty="0"/>
          </a:p>
        </p:txBody>
      </p:sp>
    </p:spTree>
    <p:extLst>
      <p:ext uri="{BB962C8B-B14F-4D97-AF65-F5344CB8AC3E}">
        <p14:creationId xmlns:p14="http://schemas.microsoft.com/office/powerpoint/2010/main" val="3229427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54D8E-D40C-45A6-89FD-BD220AAD2C73}"/>
              </a:ext>
            </a:extLst>
          </p:cNvPr>
          <p:cNvSpPr>
            <a:spLocks noGrp="1"/>
          </p:cNvSpPr>
          <p:nvPr>
            <p:ph type="title"/>
          </p:nvPr>
        </p:nvSpPr>
        <p:spPr>
          <a:xfrm>
            <a:off x="827584" y="116632"/>
            <a:ext cx="8316416" cy="720080"/>
          </a:xfrm>
        </p:spPr>
        <p:txBody>
          <a:bodyPr>
            <a:noAutofit/>
          </a:bodyPr>
          <a:lstStyle/>
          <a:p>
            <a:br>
              <a:rPr lang="en-US" sz="2800" b="1" dirty="0"/>
            </a:br>
            <a:r>
              <a:rPr lang="en-US" sz="2800" b="1" dirty="0"/>
              <a:t>Key challenges raised with ratification, adoption and implementation</a:t>
            </a:r>
            <a:br>
              <a:rPr lang="en-KE" sz="2800" dirty="0"/>
            </a:br>
            <a:endParaRPr lang="en-KE" sz="2800" dirty="0"/>
          </a:p>
        </p:txBody>
      </p:sp>
      <p:sp>
        <p:nvSpPr>
          <p:cNvPr id="3" name="Content Placeholder 2">
            <a:extLst>
              <a:ext uri="{FF2B5EF4-FFF2-40B4-BE49-F238E27FC236}">
                <a16:creationId xmlns:a16="http://schemas.microsoft.com/office/drawing/2014/main" id="{456153AE-A3C2-4961-B1CD-666B7436B3D5}"/>
              </a:ext>
            </a:extLst>
          </p:cNvPr>
          <p:cNvSpPr>
            <a:spLocks noGrp="1"/>
          </p:cNvSpPr>
          <p:nvPr>
            <p:ph idx="1"/>
          </p:nvPr>
        </p:nvSpPr>
        <p:spPr>
          <a:xfrm>
            <a:off x="827584" y="1052736"/>
            <a:ext cx="8280920" cy="5805264"/>
          </a:xfrm>
        </p:spPr>
        <p:txBody>
          <a:bodyPr>
            <a:normAutofit/>
          </a:bodyPr>
          <a:lstStyle/>
          <a:p>
            <a:pPr fontAlgn="t">
              <a:buFont typeface="Wingdings" panose="05000000000000000000" pitchFamily="2" charset="2"/>
              <a:buChar char="ü"/>
            </a:pPr>
            <a:r>
              <a:rPr lang="en-US" sz="2300" dirty="0"/>
              <a:t>Lack of financial, technical capacity,  </a:t>
            </a:r>
            <a:endParaRPr lang="en-KE" sz="2300" dirty="0"/>
          </a:p>
          <a:p>
            <a:pPr fontAlgn="t">
              <a:buFont typeface="Wingdings" panose="05000000000000000000" pitchFamily="2" charset="2"/>
              <a:buChar char="ü"/>
            </a:pPr>
            <a:r>
              <a:rPr lang="en-US" sz="2300" dirty="0"/>
              <a:t>Lack of financial and technical capacity</a:t>
            </a:r>
            <a:endParaRPr lang="en-KE" sz="2300" dirty="0"/>
          </a:p>
          <a:p>
            <a:pPr fontAlgn="t">
              <a:buFont typeface="Wingdings" panose="05000000000000000000" pitchFamily="2" charset="2"/>
              <a:buChar char="ü"/>
            </a:pPr>
            <a:r>
              <a:rPr lang="en-US" sz="2300" dirty="0"/>
              <a:t>Limited financial and technical capacity, not priority</a:t>
            </a:r>
            <a:endParaRPr lang="en-KE" sz="2300" dirty="0"/>
          </a:p>
          <a:p>
            <a:pPr fontAlgn="t">
              <a:buFont typeface="Wingdings" panose="05000000000000000000" pitchFamily="2" charset="2"/>
              <a:buChar char="ü"/>
            </a:pPr>
            <a:r>
              <a:rPr lang="en-US" sz="2300" dirty="0"/>
              <a:t>Lack of technical capacity &amp; cross sectoral coordination</a:t>
            </a:r>
            <a:endParaRPr lang="en-KE" sz="2300" dirty="0"/>
          </a:p>
          <a:p>
            <a:pPr fontAlgn="t">
              <a:buFont typeface="Wingdings" panose="05000000000000000000" pitchFamily="2" charset="2"/>
              <a:buChar char="ü"/>
            </a:pPr>
            <a:r>
              <a:rPr lang="en-US" sz="2300" dirty="0"/>
              <a:t>Lack of financial, technical and cross sectoral coordination</a:t>
            </a:r>
            <a:endParaRPr lang="en-KE" sz="2300" dirty="0"/>
          </a:p>
          <a:p>
            <a:pPr fontAlgn="t">
              <a:buFont typeface="Wingdings" panose="05000000000000000000" pitchFamily="2" charset="2"/>
              <a:buChar char="ü"/>
            </a:pPr>
            <a:r>
              <a:rPr lang="en-US" sz="2300" dirty="0"/>
              <a:t>Lack of financial, technical and cross sectoral coordination</a:t>
            </a:r>
            <a:endParaRPr lang="en-KE" sz="2300" dirty="0"/>
          </a:p>
          <a:p>
            <a:pPr>
              <a:buFont typeface="Wingdings" panose="05000000000000000000" pitchFamily="2" charset="2"/>
              <a:buChar char="ü"/>
            </a:pPr>
            <a:r>
              <a:rPr lang="en-US" sz="2300" dirty="0"/>
              <a:t>Limited financial and technical capacity, not priority</a:t>
            </a:r>
            <a:endParaRPr lang="en-KE" sz="2300" dirty="0"/>
          </a:p>
          <a:p>
            <a:pPr>
              <a:buFont typeface="Wingdings" panose="05000000000000000000" pitchFamily="2" charset="2"/>
              <a:buChar char="ü"/>
            </a:pPr>
            <a:r>
              <a:rPr lang="en-US" sz="2300" dirty="0"/>
              <a:t>Limited financial and technical capacity, lack of cross sectoral capacity </a:t>
            </a:r>
            <a:endParaRPr lang="en-KE" sz="2300" dirty="0"/>
          </a:p>
          <a:p>
            <a:pPr>
              <a:buFont typeface="Wingdings" panose="05000000000000000000" pitchFamily="2" charset="2"/>
              <a:buChar char="ü"/>
            </a:pPr>
            <a:r>
              <a:rPr lang="en-US" sz="2300" dirty="0"/>
              <a:t>Limited financial and technical capacity</a:t>
            </a:r>
            <a:endParaRPr lang="en-KE" sz="2300" dirty="0"/>
          </a:p>
          <a:p>
            <a:pPr>
              <a:buFont typeface="Wingdings" panose="05000000000000000000" pitchFamily="2" charset="2"/>
              <a:buChar char="ü"/>
            </a:pPr>
            <a:r>
              <a:rPr lang="en-US" sz="2300" dirty="0"/>
              <a:t>Limited financial and technical capacity</a:t>
            </a:r>
            <a:endParaRPr lang="en-KE" sz="2300" dirty="0"/>
          </a:p>
          <a:p>
            <a:endParaRPr lang="en-KE" dirty="0"/>
          </a:p>
        </p:txBody>
      </p:sp>
    </p:spTree>
    <p:extLst>
      <p:ext uri="{BB962C8B-B14F-4D97-AF65-F5344CB8AC3E}">
        <p14:creationId xmlns:p14="http://schemas.microsoft.com/office/powerpoint/2010/main" val="1972998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C2EE4-2FBB-4AA5-ABDA-DF73C974A270}"/>
              </a:ext>
            </a:extLst>
          </p:cNvPr>
          <p:cNvSpPr>
            <a:spLocks noGrp="1"/>
          </p:cNvSpPr>
          <p:nvPr>
            <p:ph type="title"/>
          </p:nvPr>
        </p:nvSpPr>
        <p:spPr>
          <a:xfrm>
            <a:off x="1115616" y="274638"/>
            <a:ext cx="7571184" cy="457199"/>
          </a:xfrm>
        </p:spPr>
        <p:txBody>
          <a:bodyPr>
            <a:normAutofit fontScale="90000"/>
          </a:bodyPr>
          <a:lstStyle/>
          <a:p>
            <a:r>
              <a:rPr lang="en-US" dirty="0"/>
              <a:t>Solutions</a:t>
            </a:r>
            <a:endParaRPr lang="en-KE" dirty="0"/>
          </a:p>
        </p:txBody>
      </p:sp>
      <p:sp>
        <p:nvSpPr>
          <p:cNvPr id="3" name="Content Placeholder 2">
            <a:extLst>
              <a:ext uri="{FF2B5EF4-FFF2-40B4-BE49-F238E27FC236}">
                <a16:creationId xmlns:a16="http://schemas.microsoft.com/office/drawing/2014/main" id="{0312AF86-B46B-423B-8CB4-C4CF55F13C80}"/>
              </a:ext>
            </a:extLst>
          </p:cNvPr>
          <p:cNvSpPr>
            <a:spLocks noGrp="1"/>
          </p:cNvSpPr>
          <p:nvPr>
            <p:ph idx="1"/>
          </p:nvPr>
        </p:nvSpPr>
        <p:spPr>
          <a:xfrm>
            <a:off x="899592" y="1052736"/>
            <a:ext cx="8136904" cy="5530626"/>
          </a:xfrm>
        </p:spPr>
        <p:txBody>
          <a:bodyPr>
            <a:normAutofit/>
          </a:bodyPr>
          <a:lstStyle/>
          <a:p>
            <a:pPr marL="228600" lvl="0" indent="-228600" algn="just">
              <a:spcBef>
                <a:spcPts val="0"/>
              </a:spcBef>
              <a:spcAft>
                <a:spcPts val="600"/>
              </a:spcAft>
              <a:defRPr/>
            </a:pPr>
            <a:r>
              <a:rPr lang="en-US" sz="2200" b="1" dirty="0">
                <a:solidFill>
                  <a:sysClr val="windowText" lastClr="000000"/>
                </a:solidFill>
                <a:cs typeface="Times New Roman" panose="02020603050405020304" pitchFamily="18" charset="0"/>
              </a:rPr>
              <a:t>Ratification</a:t>
            </a:r>
          </a:p>
          <a:p>
            <a:pPr marL="461963" lvl="1" indent="-231775" algn="just">
              <a:spcBef>
                <a:spcPts val="0"/>
              </a:spcBef>
              <a:spcAft>
                <a:spcPts val="600"/>
              </a:spcAft>
              <a:buFont typeface="Arial" panose="020B0604020202020204" pitchFamily="34" charset="0"/>
              <a:buChar char="•"/>
              <a:defRPr/>
            </a:pPr>
            <a:r>
              <a:rPr lang="en-US" sz="2200" dirty="0">
                <a:solidFill>
                  <a:srgbClr val="333333"/>
                </a:solidFill>
                <a:cs typeface="Times New Roman" panose="02020603050405020304" pitchFamily="18" charset="0"/>
              </a:rPr>
              <a:t>Support for cross-sectoral engagement and coordination at National level in identification and adoption of key Instruments. </a:t>
            </a:r>
          </a:p>
          <a:p>
            <a:pPr marL="228600" lvl="0" indent="-228600" algn="just">
              <a:spcBef>
                <a:spcPts val="0"/>
              </a:spcBef>
              <a:spcAft>
                <a:spcPts val="600"/>
              </a:spcAft>
              <a:defRPr/>
            </a:pPr>
            <a:r>
              <a:rPr lang="en-US" sz="2400" b="1" dirty="0">
                <a:solidFill>
                  <a:sysClr val="windowText" lastClr="000000"/>
                </a:solidFill>
                <a:cs typeface="Times New Roman" panose="02020603050405020304" pitchFamily="18" charset="0"/>
              </a:rPr>
              <a:t>Adoption</a:t>
            </a:r>
          </a:p>
          <a:p>
            <a:pPr marL="461963" lvl="1" indent="-231775" algn="just">
              <a:spcBef>
                <a:spcPts val="0"/>
              </a:spcBef>
              <a:spcAft>
                <a:spcPts val="600"/>
              </a:spcAft>
              <a:buFont typeface="Arial" panose="020B0604020202020204" pitchFamily="34" charset="0"/>
              <a:buChar char="•"/>
              <a:defRPr/>
            </a:pPr>
            <a:r>
              <a:rPr lang="en-US" sz="2400" dirty="0">
                <a:solidFill>
                  <a:sysClr val="windowText" lastClr="000000"/>
                </a:solidFill>
                <a:cs typeface="Times New Roman" panose="02020603050405020304" pitchFamily="18" charset="0"/>
              </a:rPr>
              <a:t>Sensitize and engage MSs on benefits; </a:t>
            </a:r>
            <a:r>
              <a:rPr lang="en-US" dirty="0">
                <a:solidFill>
                  <a:sysClr val="windowText" lastClr="000000"/>
                </a:solidFill>
                <a:cs typeface="Times New Roman" panose="02020603050405020304" pitchFamily="18" charset="0"/>
              </a:rPr>
              <a:t>Economic and genetic benefits; </a:t>
            </a:r>
            <a:r>
              <a:rPr lang="en-US" sz="2400" dirty="0">
                <a:solidFill>
                  <a:sysClr val="windowText" lastClr="000000"/>
                </a:solidFill>
                <a:cs typeface="Times New Roman" panose="02020603050405020304" pitchFamily="18" charset="0"/>
              </a:rPr>
              <a:t>Targeting the heads of MDAs</a:t>
            </a:r>
          </a:p>
          <a:p>
            <a:pPr marL="461963" lvl="1" indent="-231775" algn="just">
              <a:spcBef>
                <a:spcPts val="0"/>
              </a:spcBef>
              <a:spcAft>
                <a:spcPts val="600"/>
              </a:spcAft>
              <a:buFont typeface="Arial" panose="020B0604020202020204" pitchFamily="34" charset="0"/>
              <a:buChar char="•"/>
              <a:defRPr/>
            </a:pPr>
            <a:r>
              <a:rPr lang="en-US" sz="2400" dirty="0">
                <a:solidFill>
                  <a:sysClr val="windowText" lastClr="000000"/>
                </a:solidFill>
                <a:cs typeface="Times New Roman" panose="02020603050405020304" pitchFamily="18" charset="0"/>
              </a:rPr>
              <a:t>Cross-sectoral participation and ownership through wide circulation and engagement of all stakeholders.</a:t>
            </a:r>
          </a:p>
          <a:p>
            <a:pPr marL="0" lvl="0" indent="0" algn="just">
              <a:spcBef>
                <a:spcPts val="0"/>
              </a:spcBef>
              <a:spcAft>
                <a:spcPts val="600"/>
              </a:spcAft>
              <a:buNone/>
              <a:defRPr/>
            </a:pPr>
            <a:r>
              <a:rPr lang="en-US" sz="2000" b="1" dirty="0">
                <a:solidFill>
                  <a:sysClr val="windowText" lastClr="000000"/>
                </a:solidFill>
                <a:cs typeface="Times New Roman" panose="02020603050405020304" pitchFamily="18" charset="0"/>
              </a:rPr>
              <a:t>Implementation</a:t>
            </a:r>
          </a:p>
          <a:p>
            <a:r>
              <a:rPr lang="en-US" sz="2000" dirty="0"/>
              <a:t>Fostering good practice in implementation and management of aquatic biodiversity.</a:t>
            </a:r>
          </a:p>
          <a:p>
            <a:r>
              <a:rPr lang="en-US" sz="2000" dirty="0"/>
              <a:t>Support the development of guidelines for implementation of specific Instruments</a:t>
            </a:r>
          </a:p>
          <a:p>
            <a:pPr marL="0" indent="0">
              <a:buNone/>
            </a:pPr>
            <a:endParaRPr lang="en-KE" dirty="0"/>
          </a:p>
        </p:txBody>
      </p:sp>
    </p:spTree>
    <p:extLst>
      <p:ext uri="{BB962C8B-B14F-4D97-AF65-F5344CB8AC3E}">
        <p14:creationId xmlns:p14="http://schemas.microsoft.com/office/powerpoint/2010/main" val="1592899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99392"/>
            <a:ext cx="8856984" cy="1224136"/>
          </a:xfrm>
        </p:spPr>
        <p:txBody>
          <a:bodyPr>
            <a:noAutofit/>
          </a:bodyPr>
          <a:lstStyle/>
          <a:p>
            <a:pPr algn="l"/>
            <a: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SO2: Optimizing conservation and sustainable biodiversity while minimizing conflicts among users of  blue economy resources.</a:t>
            </a:r>
            <a:r>
              <a:rPr lang="en-US" sz="1800" dirty="0">
                <a:latin typeface="Segoe UI Semibold" panose="020B0702040204020203" pitchFamily="34" charset="0"/>
                <a:cs typeface="Segoe UI Semibold" panose="020B0702040204020203" pitchFamily="34" charset="0"/>
              </a:rPr>
              <a:t>– </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244756143"/>
              </p:ext>
            </p:extLst>
          </p:nvPr>
        </p:nvGraphicFramePr>
        <p:xfrm>
          <a:off x="755576" y="980728"/>
          <a:ext cx="8388424" cy="5760640"/>
        </p:xfrm>
        <a:graphic>
          <a:graphicData uri="http://schemas.openxmlformats.org/drawingml/2006/table">
            <a:tbl>
              <a:tblPr firstRow="1" bandRow="1">
                <a:tableStyleId>{5940675A-B579-460E-94D1-54222C63F5DA}</a:tableStyleId>
              </a:tblPr>
              <a:tblGrid>
                <a:gridCol w="3168352">
                  <a:extLst>
                    <a:ext uri="{9D8B030D-6E8A-4147-A177-3AD203B41FA5}">
                      <a16:colId xmlns:a16="http://schemas.microsoft.com/office/drawing/2014/main" val="2471356821"/>
                    </a:ext>
                  </a:extLst>
                </a:gridCol>
                <a:gridCol w="5220072">
                  <a:extLst>
                    <a:ext uri="{9D8B030D-6E8A-4147-A177-3AD203B41FA5}">
                      <a16:colId xmlns:a16="http://schemas.microsoft.com/office/drawing/2014/main" val="4159690230"/>
                    </a:ext>
                  </a:extLst>
                </a:gridCol>
              </a:tblGrid>
              <a:tr h="564273">
                <a:tc>
                  <a:txBody>
                    <a:bodyPr/>
                    <a:lstStyle/>
                    <a:p>
                      <a:r>
                        <a:rPr lang="en-US" sz="1300" b="1" dirty="0"/>
                        <a:t>Output</a:t>
                      </a:r>
                      <a:r>
                        <a:rPr lang="en-US" sz="1300" dirty="0"/>
                        <a:t>/Activity</a:t>
                      </a:r>
                    </a:p>
                  </a:txBody>
                  <a:tcPr/>
                </a:tc>
                <a:tc>
                  <a:txBody>
                    <a:bodyPr/>
                    <a:lstStyle/>
                    <a:p>
                      <a:r>
                        <a:rPr lang="en-US" sz="1300" b="1" dirty="0">
                          <a:highlight>
                            <a:srgbClr val="FFFF00"/>
                          </a:highlight>
                        </a:rPr>
                        <a:t>PROGRESS TO DATE</a:t>
                      </a:r>
                      <a:endParaRPr lang="en-US" sz="1300" dirty="0"/>
                    </a:p>
                  </a:txBody>
                  <a:tcPr/>
                </a:tc>
                <a:extLst>
                  <a:ext uri="{0D108BD9-81ED-4DB2-BD59-A6C34878D82A}">
                    <a16:rowId xmlns:a16="http://schemas.microsoft.com/office/drawing/2014/main" val="2065897024"/>
                  </a:ext>
                </a:extLst>
              </a:tr>
              <a:tr h="726289">
                <a:tc gridSpan="2">
                  <a:txBody>
                    <a:bodyPr/>
                    <a:lstStyle/>
                    <a:p>
                      <a:r>
                        <a:rPr lang="en-US" sz="1600" b="1" dirty="0"/>
                        <a:t>Output 2.1 Enforceable regulatory frameworks for effective and sustainable regional Monitoring Control and Surveillance (MCS) systems developed</a:t>
                      </a:r>
                      <a:endParaRPr lang="en-US" sz="1600" b="1" dirty="0">
                        <a:solidFill>
                          <a:srgbClr val="FF0000"/>
                        </a:solidFill>
                      </a:endParaRPr>
                    </a:p>
                  </a:txBody>
                  <a:tcPr/>
                </a:tc>
                <a:tc hMerge="1">
                  <a:txBody>
                    <a:bodyPr/>
                    <a:lstStyle/>
                    <a:p>
                      <a:endParaRPr lang="en-US" sz="1600" b="1" dirty="0">
                        <a:solidFill>
                          <a:srgbClr val="FF0000"/>
                        </a:solidFill>
                      </a:endParaRPr>
                    </a:p>
                  </a:txBody>
                  <a:tcPr/>
                </a:tc>
                <a:extLst>
                  <a:ext uri="{0D108BD9-81ED-4DB2-BD59-A6C34878D82A}">
                    <a16:rowId xmlns:a16="http://schemas.microsoft.com/office/drawing/2014/main" val="2054206081"/>
                  </a:ext>
                </a:extLst>
              </a:tr>
              <a:tr h="2286977">
                <a:tc>
                  <a:txBody>
                    <a:bodyPr/>
                    <a:lstStyle/>
                    <a:p>
                      <a:r>
                        <a:rPr lang="en-US" sz="1200" dirty="0"/>
                        <a:t>2.1.1 Enhancing Sustainable Monitoring Control and Surveillance (MCS) Systems for conservation and protection of biodiversity:</a:t>
                      </a:r>
                    </a:p>
                  </a:txBody>
                  <a:tcPr/>
                </a:tc>
                <a:tc>
                  <a:txBody>
                    <a:bodyPr/>
                    <a:lstStyle/>
                    <a:p>
                      <a:pPr marL="285750" indent="-285750">
                        <a:buFont typeface="Wingdings" panose="05000000000000000000" pitchFamily="2" charset="2"/>
                        <a:buChar char="ü"/>
                      </a:pPr>
                      <a:r>
                        <a:rPr lang="en-US" sz="1200" dirty="0">
                          <a:solidFill>
                            <a:schemeClr val="tx1"/>
                          </a:solidFill>
                        </a:rPr>
                        <a:t>Status of MCS systems at national and Regional levels determined </a:t>
                      </a:r>
                    </a:p>
                    <a:p>
                      <a:pPr marL="285750" indent="-285750">
                        <a:buFont typeface="Wingdings" panose="05000000000000000000" pitchFamily="2" charset="2"/>
                        <a:buChar char="ü"/>
                      </a:pPr>
                      <a:r>
                        <a:rPr lang="en-US" sz="1200" dirty="0">
                          <a:solidFill>
                            <a:schemeClr val="tx1"/>
                          </a:solidFill>
                        </a:rPr>
                        <a:t>Awareness enhancing workshop conducted to sensitize stakeholders on MCS systems</a:t>
                      </a:r>
                    </a:p>
                    <a:p>
                      <a:pPr marL="285750" indent="-285750">
                        <a:buFont typeface="Wingdings" panose="05000000000000000000" pitchFamily="2" charset="2"/>
                        <a:buChar char="ü"/>
                      </a:pPr>
                      <a:r>
                        <a:rPr lang="en-US" sz="1200" dirty="0">
                          <a:solidFill>
                            <a:schemeClr val="tx1"/>
                          </a:solidFill>
                        </a:rPr>
                        <a:t>In collaborated with FCWC, trained six member countries (Benin, Cote D’Ivoire, Ghana, Liberia, Nigeria and Togo) on MCS systems to combat IUU and for the protection of aquatic biodiversity and environment</a:t>
                      </a:r>
                    </a:p>
                    <a:p>
                      <a:pPr marL="285750" indent="-285750">
                        <a:buFont typeface="Wingdings" panose="05000000000000000000" pitchFamily="2" charset="2"/>
                        <a:buChar char="ü"/>
                      </a:pPr>
                      <a:r>
                        <a:rPr lang="en-US" sz="1200" dirty="0">
                          <a:solidFill>
                            <a:schemeClr val="tx1"/>
                          </a:solidFill>
                        </a:rPr>
                        <a:t> Purchase MCS equipment to </a:t>
                      </a:r>
                      <a:r>
                        <a:rPr lang="en-US" sz="1200" kern="1200" dirty="0">
                          <a:solidFill>
                            <a:schemeClr val="tx1"/>
                          </a:solidFill>
                          <a:latin typeface="+mn-lt"/>
                          <a:ea typeface="+mn-ea"/>
                          <a:cs typeface="+mn-cs"/>
                        </a:rPr>
                        <a:t>enhance regional capacity for MCS within FCWC </a:t>
                      </a:r>
                    </a:p>
                    <a:p>
                      <a:pPr marL="285750" indent="-285750">
                        <a:buFont typeface="Wingdings" panose="05000000000000000000" pitchFamily="2" charset="2"/>
                        <a:buChar char="ü"/>
                      </a:pPr>
                      <a:r>
                        <a:rPr lang="en-US" sz="1200" kern="1200" dirty="0">
                          <a:solidFill>
                            <a:schemeClr val="tx1"/>
                          </a:solidFill>
                          <a:latin typeface="+mn-lt"/>
                          <a:ea typeface="+mn-ea"/>
                          <a:cs typeface="+mn-cs"/>
                        </a:rPr>
                        <a:t>Supported the operationalization of SADC MCS Centre</a:t>
                      </a:r>
                      <a:endParaRPr lang="en-US" sz="1200" kern="1200" dirty="0">
                        <a:solidFill>
                          <a:srgbClr val="C00000"/>
                        </a:solidFill>
                        <a:latin typeface="+mn-lt"/>
                        <a:ea typeface="+mn-ea"/>
                        <a:cs typeface="+mn-cs"/>
                      </a:endParaRPr>
                    </a:p>
                  </a:txBody>
                  <a:tcPr>
                    <a:noFill/>
                  </a:tcPr>
                </a:tc>
                <a:extLst>
                  <a:ext uri="{0D108BD9-81ED-4DB2-BD59-A6C34878D82A}">
                    <a16:rowId xmlns:a16="http://schemas.microsoft.com/office/drawing/2014/main" val="2528535283"/>
                  </a:ext>
                </a:extLst>
              </a:tr>
              <a:tr h="2183101">
                <a:tc>
                  <a:txBody>
                    <a:bodyPr/>
                    <a:lstStyle/>
                    <a:p>
                      <a:r>
                        <a:rPr lang="en-US" sz="1200" kern="1200" dirty="0">
                          <a:solidFill>
                            <a:schemeClr val="tx1"/>
                          </a:solidFill>
                          <a:latin typeface="+mn-lt"/>
                          <a:ea typeface="+mn-ea"/>
                          <a:cs typeface="+mn-cs"/>
                        </a:rPr>
                        <a:t>2.1.2. Support the establishment of  cost-effective and sustainable financial arrangements for effective regional cooperation on MCS and enforcement in selected regions </a:t>
                      </a:r>
                    </a:p>
                    <a:p>
                      <a:endParaRPr lang="en-US" sz="1200" kern="1200" dirty="0">
                        <a:solidFill>
                          <a:schemeClr val="tx1"/>
                        </a:solidFill>
                        <a:latin typeface="+mn-lt"/>
                        <a:ea typeface="+mn-ea"/>
                        <a:cs typeface="+mn-cs"/>
                      </a:endParaRPr>
                    </a:p>
                  </a:txBody>
                  <a:tcPr/>
                </a:tc>
                <a:tc>
                  <a:txBody>
                    <a:bodyPr/>
                    <a:lstStyle/>
                    <a:p>
                      <a:pPr marL="285750" indent="-285750">
                        <a:buFont typeface="Wingdings" panose="05000000000000000000" pitchFamily="2" charset="2"/>
                        <a:buChar char="ü"/>
                      </a:pPr>
                      <a:r>
                        <a:rPr lang="en-US" sz="1200" kern="1200" dirty="0">
                          <a:solidFill>
                            <a:schemeClr val="tx1"/>
                          </a:solidFill>
                          <a:latin typeface="+mn-lt"/>
                          <a:ea typeface="+mn-ea"/>
                          <a:cs typeface="+mn-cs"/>
                        </a:rPr>
                        <a:t>A framework for cost-effective, innovative financial systems for sustainable regional MCS systems developed for East-Southern regions of Africa;</a:t>
                      </a:r>
                    </a:p>
                    <a:p>
                      <a:pPr marL="0" indent="0">
                        <a:buFont typeface="Wingdings" panose="05000000000000000000" pitchFamily="2" charset="2"/>
                        <a:buNone/>
                      </a:pPr>
                      <a:endParaRPr lang="en-US" sz="1200" kern="1200" dirty="0">
                        <a:solidFill>
                          <a:srgbClr val="C00000"/>
                        </a:solidFill>
                        <a:latin typeface="+mn-lt"/>
                        <a:ea typeface="+mn-ea"/>
                        <a:cs typeface="+mn-cs"/>
                      </a:endParaRPr>
                    </a:p>
                  </a:txBody>
                  <a:tcPr>
                    <a:solidFill>
                      <a:schemeClr val="bg1"/>
                    </a:solidFill>
                  </a:tcPr>
                </a:tc>
                <a:extLst>
                  <a:ext uri="{0D108BD9-81ED-4DB2-BD59-A6C34878D82A}">
                    <a16:rowId xmlns:a16="http://schemas.microsoft.com/office/drawing/2014/main" val="2362065895"/>
                  </a:ext>
                </a:extLst>
              </a:tr>
            </a:tbl>
          </a:graphicData>
        </a:graphic>
      </p:graphicFrame>
    </p:spTree>
    <p:extLst>
      <p:ext uri="{BB962C8B-B14F-4D97-AF65-F5344CB8AC3E}">
        <p14:creationId xmlns:p14="http://schemas.microsoft.com/office/powerpoint/2010/main" val="1879981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99392"/>
            <a:ext cx="8856984" cy="1224136"/>
          </a:xfrm>
        </p:spPr>
        <p:txBody>
          <a:bodyPr>
            <a:noAutofit/>
          </a:bodyPr>
          <a:lstStyle/>
          <a:p>
            <a:pPr algn="l"/>
            <a: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SO2: Optimizing conservation and sustainable biodiversity while minimizing conflicts among users of  blue economy resources.</a:t>
            </a:r>
            <a:r>
              <a:rPr lang="en-US" sz="1800" dirty="0">
                <a:latin typeface="Segoe UI Semibold" panose="020B0702040204020203" pitchFamily="34" charset="0"/>
                <a:cs typeface="Segoe UI Semibold" panose="020B0702040204020203" pitchFamily="34" charset="0"/>
              </a:rPr>
              <a:t>– Cont’d– </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1580099563"/>
              </p:ext>
            </p:extLst>
          </p:nvPr>
        </p:nvGraphicFramePr>
        <p:xfrm>
          <a:off x="755576" y="908720"/>
          <a:ext cx="8388424" cy="5904656"/>
        </p:xfrm>
        <a:graphic>
          <a:graphicData uri="http://schemas.openxmlformats.org/drawingml/2006/table">
            <a:tbl>
              <a:tblPr firstRow="1" bandRow="1">
                <a:tableStyleId>{5940675A-B579-460E-94D1-54222C63F5DA}</a:tableStyleId>
              </a:tblPr>
              <a:tblGrid>
                <a:gridCol w="3096344">
                  <a:extLst>
                    <a:ext uri="{9D8B030D-6E8A-4147-A177-3AD203B41FA5}">
                      <a16:colId xmlns:a16="http://schemas.microsoft.com/office/drawing/2014/main" val="2471356821"/>
                    </a:ext>
                  </a:extLst>
                </a:gridCol>
                <a:gridCol w="5292080">
                  <a:extLst>
                    <a:ext uri="{9D8B030D-6E8A-4147-A177-3AD203B41FA5}">
                      <a16:colId xmlns:a16="http://schemas.microsoft.com/office/drawing/2014/main" val="42115811"/>
                    </a:ext>
                  </a:extLst>
                </a:gridCol>
              </a:tblGrid>
              <a:tr h="332654">
                <a:tc>
                  <a:txBody>
                    <a:bodyPr/>
                    <a:lstStyle/>
                    <a:p>
                      <a:r>
                        <a:rPr lang="en-US" sz="1200" b="1" dirty="0"/>
                        <a:t>Output</a:t>
                      </a:r>
                      <a:r>
                        <a:rPr lang="en-US" sz="1200" dirty="0"/>
                        <a:t>/Activity</a:t>
                      </a:r>
                    </a:p>
                  </a:txBody>
                  <a:tcPr/>
                </a:tc>
                <a:tc>
                  <a:txBody>
                    <a:bodyPr/>
                    <a:lstStyle/>
                    <a:p>
                      <a:r>
                        <a:rPr lang="en-US" sz="1200" b="1" dirty="0">
                          <a:highlight>
                            <a:srgbClr val="FFFF00"/>
                          </a:highlight>
                        </a:rPr>
                        <a:t>PROGRESS TO DATE</a:t>
                      </a:r>
                      <a:endParaRPr lang="en-US" sz="1200" dirty="0"/>
                    </a:p>
                  </a:txBody>
                  <a:tcPr/>
                </a:tc>
                <a:extLst>
                  <a:ext uri="{0D108BD9-81ED-4DB2-BD59-A6C34878D82A}">
                    <a16:rowId xmlns:a16="http://schemas.microsoft.com/office/drawing/2014/main" val="2065897024"/>
                  </a:ext>
                </a:extLst>
              </a:tr>
              <a:tr h="554421">
                <a:tc gridSpan="2">
                  <a:txBody>
                    <a:bodyPr/>
                    <a:lstStyle/>
                    <a:p>
                      <a:r>
                        <a:rPr lang="en-US" sz="1200" b="1" kern="1200" dirty="0">
                          <a:solidFill>
                            <a:schemeClr val="tx1"/>
                          </a:solidFill>
                          <a:latin typeface="+mn-lt"/>
                          <a:ea typeface="+mn-ea"/>
                          <a:cs typeface="+mn-cs"/>
                        </a:rPr>
                        <a:t>Output 2.2. A framework for establishing national, regional and transboundary cooperation on Africa Blue Economy Strategy Thematic Areas established</a:t>
                      </a:r>
                      <a:endParaRPr lang="en-US" sz="1200" b="1" kern="1200" dirty="0">
                        <a:solidFill>
                          <a:srgbClr val="FF0000"/>
                        </a:solidFill>
                        <a:latin typeface="+mn-lt"/>
                        <a:ea typeface="+mn-ea"/>
                        <a:cs typeface="+mn-cs"/>
                      </a:endParaRPr>
                    </a:p>
                  </a:txBody>
                  <a:tcPr/>
                </a:tc>
                <a:tc hMerge="1">
                  <a:txBody>
                    <a:bodyPr/>
                    <a:lstStyle/>
                    <a:p>
                      <a:endParaRPr lang="en-US" sz="1200" b="1" kern="1200" dirty="0">
                        <a:solidFill>
                          <a:srgbClr val="FF0000"/>
                        </a:solidFill>
                        <a:latin typeface="+mn-lt"/>
                        <a:ea typeface="+mn-ea"/>
                        <a:cs typeface="+mn-cs"/>
                      </a:endParaRPr>
                    </a:p>
                  </a:txBody>
                  <a:tcPr/>
                </a:tc>
                <a:extLst>
                  <a:ext uri="{0D108BD9-81ED-4DB2-BD59-A6C34878D82A}">
                    <a16:rowId xmlns:a16="http://schemas.microsoft.com/office/drawing/2014/main" val="2874419487"/>
                  </a:ext>
                </a:extLst>
              </a:tr>
              <a:tr h="2106803">
                <a:tc>
                  <a:txBody>
                    <a:bodyPr/>
                    <a:lstStyle/>
                    <a:p>
                      <a:r>
                        <a:rPr lang="en-US" sz="1200" dirty="0">
                          <a:solidFill>
                            <a:schemeClr val="tx1"/>
                          </a:solidFill>
                        </a:rPr>
                        <a:t>2.2.1. Establish regional cooperation on transboundary issues in shared aquatic ecosystems towards formulating harmonized regional frameworks on  aquatic biodiversity conservation.</a:t>
                      </a:r>
                      <a:endParaRPr lang="en-US" sz="1200" dirty="0">
                        <a:solidFill>
                          <a:srgbClr val="FF0000"/>
                        </a:solidFill>
                      </a:endParaRPr>
                    </a:p>
                  </a:txBody>
                  <a:tcPr/>
                </a:tc>
                <a:tc>
                  <a:txBody>
                    <a:bodyPr/>
                    <a:lstStyle/>
                    <a:p>
                      <a:pPr marL="285750" indent="-285750">
                        <a:buFont typeface="Wingdings" panose="05000000000000000000" pitchFamily="2" charset="2"/>
                        <a:buChar char="ü"/>
                      </a:pPr>
                      <a:r>
                        <a:rPr lang="en-US" sz="1200" dirty="0">
                          <a:solidFill>
                            <a:schemeClr val="tx1"/>
                          </a:solidFill>
                        </a:rPr>
                        <a:t>Frameworks for regional cooperation on transboundary issues for conservation of aquatic biodiversity and environment in shared freshwater ecosystems and marine ecosystems developed</a:t>
                      </a:r>
                    </a:p>
                    <a:p>
                      <a:pPr marL="285750" indent="-285750">
                        <a:buFont typeface="Wingdings" panose="05000000000000000000" pitchFamily="2" charset="2"/>
                        <a:buChar char="ü"/>
                      </a:pPr>
                      <a:r>
                        <a:rPr lang="en-US" sz="1200" dirty="0">
                          <a:solidFill>
                            <a:schemeClr val="tx1"/>
                          </a:solidFill>
                        </a:rPr>
                        <a:t>In collaboration with LVFO, Kenya, Uganda and Tanzania supported to develop harmonized national strategies for Management of transboundary freshwater ecosystems – lake Victoria</a:t>
                      </a:r>
                    </a:p>
                    <a:p>
                      <a:pPr marL="285750" indent="-285750">
                        <a:buFont typeface="Wingdings" panose="05000000000000000000" pitchFamily="2" charset="2"/>
                        <a:buChar char="ü"/>
                      </a:pPr>
                      <a:r>
                        <a:rPr lang="en-US" sz="1200" dirty="0">
                          <a:solidFill>
                            <a:schemeClr val="tx1"/>
                          </a:solidFill>
                        </a:rPr>
                        <a:t>In collaboration with COREP, DR Congo and Rep of Congo supported to develop harmonized  national strategies for management of transboundary marine ecosystems – Gulf of Guinea</a:t>
                      </a:r>
                    </a:p>
                  </a:txBody>
                  <a:tcPr>
                    <a:noFill/>
                  </a:tcPr>
                </a:tc>
                <a:extLst>
                  <a:ext uri="{0D108BD9-81ED-4DB2-BD59-A6C34878D82A}">
                    <a16:rowId xmlns:a16="http://schemas.microsoft.com/office/drawing/2014/main" val="233637153"/>
                  </a:ext>
                </a:extLst>
              </a:tr>
              <a:tr h="2910778">
                <a:tc>
                  <a:txBody>
                    <a:bodyPr/>
                    <a:lstStyle/>
                    <a:p>
                      <a:r>
                        <a:rPr lang="en-US" sz="1200" dirty="0">
                          <a:solidFill>
                            <a:schemeClr val="tx1"/>
                          </a:solidFill>
                        </a:rPr>
                        <a:t>2.2.2. Formulate mechanisms to institutionalize Marine Spatial Planning (MSP) at national and regional levels</a:t>
                      </a:r>
                    </a:p>
                  </a:txBody>
                  <a:tcPr/>
                </a:tc>
                <a:tc>
                  <a:txBody>
                    <a:bodyPr/>
                    <a:lstStyle/>
                    <a:p>
                      <a:pPr marL="285750" indent="-285750">
                        <a:buFont typeface="Wingdings" panose="05000000000000000000" pitchFamily="2" charset="2"/>
                        <a:buChar char="ü"/>
                      </a:pPr>
                      <a:r>
                        <a:rPr lang="en-US" sz="1200" dirty="0">
                          <a:solidFill>
                            <a:schemeClr val="tx1"/>
                          </a:solidFill>
                        </a:rPr>
                        <a:t>Status of MSP initiatives and usage determined</a:t>
                      </a:r>
                    </a:p>
                    <a:p>
                      <a:pPr marL="285750" indent="-285750">
                        <a:buFont typeface="Wingdings" panose="05000000000000000000" pitchFamily="2" charset="2"/>
                        <a:buChar char="ü"/>
                      </a:pPr>
                      <a:r>
                        <a:rPr lang="en-US" sz="1200" dirty="0">
                          <a:solidFill>
                            <a:schemeClr val="tx1"/>
                          </a:solidFill>
                        </a:rPr>
                        <a:t>Guidelines for institutionalization of MSP for conservation of aquatic biodiversity and ecosystems at national and transboundary levels developed.</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dirty="0">
                          <a:solidFill>
                            <a:schemeClr val="tx1"/>
                          </a:solidFill>
                        </a:rPr>
                        <a:t>In discussions with Abidjan Convention, supported  Benin and Togo to advance transboundary MSP initiative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dirty="0">
                          <a:solidFill>
                            <a:schemeClr val="tx1"/>
                          </a:solidFill>
                        </a:rPr>
                        <a:t>In discussions with WWF and Nairobi Convention, supported Mozambique, Madagascar, Comoros and Madagascar to advance the transboundary  MSP process in the northern Mozambique channel</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lang="en-US" sz="1200" dirty="0">
                        <a:solidFill>
                          <a:srgbClr val="C00000"/>
                        </a:solidFill>
                      </a:endParaRPr>
                    </a:p>
                  </a:txBody>
                  <a:tcPr>
                    <a:noFill/>
                  </a:tcPr>
                </a:tc>
                <a:extLst>
                  <a:ext uri="{0D108BD9-81ED-4DB2-BD59-A6C34878D82A}">
                    <a16:rowId xmlns:a16="http://schemas.microsoft.com/office/drawing/2014/main" val="1038745506"/>
                  </a:ext>
                </a:extLst>
              </a:tr>
            </a:tbl>
          </a:graphicData>
        </a:graphic>
      </p:graphicFrame>
    </p:spTree>
    <p:extLst>
      <p:ext uri="{BB962C8B-B14F-4D97-AF65-F5344CB8AC3E}">
        <p14:creationId xmlns:p14="http://schemas.microsoft.com/office/powerpoint/2010/main" val="1094078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44624"/>
            <a:ext cx="8856984" cy="720080"/>
          </a:xfrm>
        </p:spPr>
        <p:txBody>
          <a:bodyPr>
            <a:noAutofit/>
          </a:bodyPr>
          <a:lstStyle/>
          <a:p>
            <a:pPr algn="l"/>
            <a:b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br>
            <a: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SO2: Optimizing conservation and sustainable biodiversity while minimizing conflicts among users of  blue economy resources.</a:t>
            </a:r>
            <a:r>
              <a:rPr lang="en-US" sz="1800" dirty="0">
                <a:latin typeface="Segoe UI Semibold" panose="020B0702040204020203" pitchFamily="34" charset="0"/>
                <a:cs typeface="Segoe UI Semibold" panose="020B0702040204020203" pitchFamily="34" charset="0"/>
              </a:rPr>
              <a:t>–</a:t>
            </a:r>
            <a:br>
              <a:rPr lang="en-US" sz="1800" dirty="0">
                <a:solidFill>
                  <a:srgbClr val="FF0000"/>
                </a:solidFill>
                <a:latin typeface="Segoe UI Semibold" panose="020B0702040204020203" pitchFamily="34" charset="0"/>
                <a:cs typeface="Segoe UI Semibold" panose="020B0702040204020203" pitchFamily="34" charset="0"/>
              </a:rPr>
            </a:br>
            <a:r>
              <a:rPr lang="en-US" sz="1800" dirty="0">
                <a:latin typeface="Segoe UI Semibold" panose="020B0702040204020203" pitchFamily="34" charset="0"/>
                <a:cs typeface="Segoe UI Semibold" panose="020B0702040204020203" pitchFamily="34" charset="0"/>
              </a:rPr>
              <a:t> </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3845634405"/>
              </p:ext>
            </p:extLst>
          </p:nvPr>
        </p:nvGraphicFramePr>
        <p:xfrm>
          <a:off x="755576" y="980728"/>
          <a:ext cx="8388424" cy="6118164"/>
        </p:xfrm>
        <a:graphic>
          <a:graphicData uri="http://schemas.openxmlformats.org/drawingml/2006/table">
            <a:tbl>
              <a:tblPr firstRow="1" bandRow="1">
                <a:tableStyleId>{5940675A-B579-460E-94D1-54222C63F5DA}</a:tableStyleId>
              </a:tblPr>
              <a:tblGrid>
                <a:gridCol w="3528392">
                  <a:extLst>
                    <a:ext uri="{9D8B030D-6E8A-4147-A177-3AD203B41FA5}">
                      <a16:colId xmlns:a16="http://schemas.microsoft.com/office/drawing/2014/main" val="2471356821"/>
                    </a:ext>
                  </a:extLst>
                </a:gridCol>
                <a:gridCol w="4860032">
                  <a:extLst>
                    <a:ext uri="{9D8B030D-6E8A-4147-A177-3AD203B41FA5}">
                      <a16:colId xmlns:a16="http://schemas.microsoft.com/office/drawing/2014/main" val="3275819634"/>
                    </a:ext>
                  </a:extLst>
                </a:gridCol>
              </a:tblGrid>
              <a:tr h="315882">
                <a:tc>
                  <a:txBody>
                    <a:bodyPr/>
                    <a:lstStyle/>
                    <a:p>
                      <a:r>
                        <a:rPr lang="en-US" sz="1200" b="1" dirty="0"/>
                        <a:t>Output</a:t>
                      </a:r>
                      <a:r>
                        <a:rPr lang="en-US" sz="1200" dirty="0"/>
                        <a:t>/Activity</a:t>
                      </a:r>
                    </a:p>
                  </a:txBody>
                  <a:tcPr/>
                </a:tc>
                <a:tc>
                  <a:txBody>
                    <a:bodyPr/>
                    <a:lstStyle/>
                    <a:p>
                      <a:r>
                        <a:rPr lang="en-US" sz="1200" b="1" dirty="0">
                          <a:highlight>
                            <a:srgbClr val="FFFF00"/>
                          </a:highlight>
                        </a:rPr>
                        <a:t>PROGRESS TO DATE</a:t>
                      </a:r>
                      <a:endParaRPr lang="en-US" sz="1200" dirty="0"/>
                    </a:p>
                  </a:txBody>
                  <a:tcPr/>
                </a:tc>
                <a:extLst>
                  <a:ext uri="{0D108BD9-81ED-4DB2-BD59-A6C34878D82A}">
                    <a16:rowId xmlns:a16="http://schemas.microsoft.com/office/drawing/2014/main" val="2065897024"/>
                  </a:ext>
                </a:extLst>
              </a:tr>
              <a:tr h="315882">
                <a:tc gridSpan="2">
                  <a:txBody>
                    <a:bodyPr/>
                    <a:lstStyle/>
                    <a:p>
                      <a:r>
                        <a:rPr lang="en-US" sz="1200" b="1" dirty="0"/>
                        <a:t> Output 2.3. Capacities for restoring and conserving threatened aquatic biodiversity and environment strengthened.</a:t>
                      </a:r>
                      <a:endParaRPr lang="en-US" sz="1200" b="1" dirty="0">
                        <a:solidFill>
                          <a:srgbClr val="FF0000"/>
                        </a:solidFill>
                      </a:endParaRPr>
                    </a:p>
                  </a:txBody>
                  <a:tcPr/>
                </a:tc>
                <a:tc hMerge="1">
                  <a:txBody>
                    <a:bodyPr/>
                    <a:lstStyle/>
                    <a:p>
                      <a:endParaRPr lang="en-US" sz="1200" b="1" dirty="0">
                        <a:solidFill>
                          <a:srgbClr val="FF0000"/>
                        </a:solidFill>
                      </a:endParaRPr>
                    </a:p>
                  </a:txBody>
                  <a:tcPr/>
                </a:tc>
                <a:extLst>
                  <a:ext uri="{0D108BD9-81ED-4DB2-BD59-A6C34878D82A}">
                    <a16:rowId xmlns:a16="http://schemas.microsoft.com/office/drawing/2014/main" val="2054206081"/>
                  </a:ext>
                </a:extLst>
              </a:tr>
              <a:tr h="3299382">
                <a:tc>
                  <a:txBody>
                    <a:bodyPr/>
                    <a:lstStyle/>
                    <a:p>
                      <a:r>
                        <a:rPr lang="en-US" sz="1200" dirty="0"/>
                        <a:t>2.3.1 Support rehabilitation of depleted aquatic biodiversity and habitats</a:t>
                      </a:r>
                    </a:p>
                  </a:txBody>
                  <a:tcPr/>
                </a:tc>
                <a:tc>
                  <a:txBody>
                    <a:bodyPr/>
                    <a:lstStyle/>
                    <a:p>
                      <a:pPr marL="285750" indent="-285750">
                        <a:buFont typeface="Wingdings" panose="05000000000000000000" pitchFamily="2" charset="2"/>
                        <a:buChar char="ü"/>
                      </a:pPr>
                      <a:r>
                        <a:rPr lang="en-US" sz="1200" dirty="0">
                          <a:solidFill>
                            <a:schemeClr val="tx1"/>
                          </a:solidFill>
                        </a:rPr>
                        <a:t>The project determined the occurrence of MPAs in the continent, implementation and governance status</a:t>
                      </a:r>
                    </a:p>
                    <a:p>
                      <a:pPr marL="285750" indent="-285750">
                        <a:buFont typeface="Wingdings" panose="05000000000000000000" pitchFamily="2" charset="2"/>
                        <a:buChar char="ü"/>
                      </a:pPr>
                      <a:r>
                        <a:rPr lang="en-US" sz="1200" dirty="0">
                          <a:solidFill>
                            <a:schemeClr val="tx1"/>
                          </a:solidFill>
                        </a:rPr>
                        <a:t>Documented Lessons and best practices for institutionalizing MPAs at national and transboundary levels</a:t>
                      </a:r>
                    </a:p>
                    <a:p>
                      <a:pPr marL="0" indent="0">
                        <a:buFont typeface="Wingdings" panose="05000000000000000000" pitchFamily="2" charset="2"/>
                        <a:buNone/>
                      </a:pPr>
                      <a:endParaRPr lang="en-US" sz="1200" dirty="0">
                        <a:solidFill>
                          <a:schemeClr val="tx1"/>
                        </a:solidFill>
                      </a:endParaRPr>
                    </a:p>
                    <a:p>
                      <a:pPr marL="0" indent="0">
                        <a:buFont typeface="Wingdings" panose="05000000000000000000" pitchFamily="2" charset="2"/>
                        <a:buNone/>
                      </a:pPr>
                      <a:r>
                        <a:rPr lang="en-US" sz="1200" b="1" dirty="0">
                          <a:solidFill>
                            <a:schemeClr val="tx1"/>
                          </a:solidFill>
                        </a:rPr>
                        <a:t>Support to Kenya and Tanzania to develop MOU for joint management of TBCA</a:t>
                      </a:r>
                    </a:p>
                    <a:p>
                      <a:pPr marL="0" indent="0">
                        <a:buFont typeface="Wingdings" panose="05000000000000000000" pitchFamily="2" charset="2"/>
                        <a:buNone/>
                      </a:pPr>
                      <a:endParaRPr lang="en-US" sz="1200" dirty="0">
                        <a:solidFill>
                          <a:schemeClr val="tx1"/>
                        </a:solidFill>
                      </a:endParaRPr>
                    </a:p>
                    <a:p>
                      <a:pPr marL="285750" indent="-285750">
                        <a:buFont typeface="Wingdings" panose="05000000000000000000" pitchFamily="2" charset="2"/>
                        <a:buChar char="ü"/>
                      </a:pPr>
                      <a:r>
                        <a:rPr lang="en-US" sz="1200" dirty="0">
                          <a:solidFill>
                            <a:schemeClr val="tx1"/>
                          </a:solidFill>
                        </a:rPr>
                        <a:t>In collaboration with WIOMSA and Nairobi Convention, supported the development of MOU between Kenya and Tanzania  for joint management of Transboundary Marine Conservation Area </a:t>
                      </a:r>
                    </a:p>
                    <a:p>
                      <a:pPr marL="0" indent="0">
                        <a:buFont typeface="Wingdings" panose="05000000000000000000" pitchFamily="2" charset="2"/>
                        <a:buNone/>
                      </a:pPr>
                      <a:endParaRPr lang="en-US" sz="1200" dirty="0">
                        <a:solidFill>
                          <a:schemeClr val="tx1"/>
                        </a:solidFill>
                      </a:endParaRPr>
                    </a:p>
                    <a:p>
                      <a:pPr marL="0" indent="0">
                        <a:buFont typeface="Wingdings" panose="05000000000000000000" pitchFamily="2" charset="2"/>
                        <a:buNone/>
                      </a:pPr>
                      <a:r>
                        <a:rPr lang="en-US" sz="1200" b="1" dirty="0">
                          <a:solidFill>
                            <a:schemeClr val="tx1"/>
                          </a:solidFill>
                        </a:rPr>
                        <a:t>Support to Rep of Congo and Gabon to enhance mechanisms for governance of transboundary MPA between two countries</a:t>
                      </a:r>
                    </a:p>
                    <a:p>
                      <a:pPr marL="285750" indent="-285750">
                        <a:buFont typeface="Wingdings" panose="05000000000000000000" pitchFamily="2" charset="2"/>
                        <a:buChar char="ü"/>
                      </a:pPr>
                      <a:endParaRPr lang="en-US" sz="1200" dirty="0">
                        <a:solidFill>
                          <a:schemeClr val="tx1"/>
                        </a:solidFill>
                      </a:endParaRPr>
                    </a:p>
                    <a:p>
                      <a:pPr marL="285750" indent="-285750">
                        <a:buFont typeface="Wingdings" panose="05000000000000000000" pitchFamily="2" charset="2"/>
                        <a:buChar char="ü"/>
                      </a:pPr>
                      <a:r>
                        <a:rPr lang="en-US" sz="1200" dirty="0">
                          <a:solidFill>
                            <a:schemeClr val="tx1"/>
                          </a:solidFill>
                        </a:rPr>
                        <a:t>In collaboration with COREP, supported the development of roadmap for governance of  transboundary MPA between Congo and Gabon</a:t>
                      </a:r>
                    </a:p>
                    <a:p>
                      <a:pPr marL="0" indent="0">
                        <a:buFont typeface="Wingdings" panose="05000000000000000000" pitchFamily="2" charset="2"/>
                        <a:buNone/>
                      </a:pPr>
                      <a:endParaRPr lang="en-US" sz="1200" dirty="0">
                        <a:solidFill>
                          <a:srgbClr val="C00000"/>
                        </a:solidFill>
                        <a:highlight>
                          <a:srgbClr val="FFFF00"/>
                        </a:highlight>
                      </a:endParaRPr>
                    </a:p>
                  </a:txBody>
                  <a:tcPr>
                    <a:noFill/>
                  </a:tcPr>
                </a:tc>
                <a:extLst>
                  <a:ext uri="{0D108BD9-81ED-4DB2-BD59-A6C34878D82A}">
                    <a16:rowId xmlns:a16="http://schemas.microsoft.com/office/drawing/2014/main" val="2528535283"/>
                  </a:ext>
                </a:extLst>
              </a:tr>
              <a:tr h="1946127">
                <a:tc>
                  <a:txBody>
                    <a:bodyPr/>
                    <a:lstStyle/>
                    <a:p>
                      <a:r>
                        <a:rPr lang="en-US" sz="1200" kern="1200" dirty="0">
                          <a:solidFill>
                            <a:schemeClr val="tx1"/>
                          </a:solidFill>
                          <a:latin typeface="+mn-lt"/>
                          <a:ea typeface="+mn-ea"/>
                          <a:cs typeface="+mn-cs"/>
                        </a:rPr>
                        <a:t>2.3.2 Establish Continental Centres of Excellence for capacity building on aquatic biodiversity</a:t>
                      </a:r>
                    </a:p>
                    <a:p>
                      <a:endParaRPr lang="en-US" sz="1200" kern="1200" dirty="0">
                        <a:solidFill>
                          <a:schemeClr val="tx1"/>
                        </a:solidFill>
                        <a:latin typeface="+mn-lt"/>
                        <a:ea typeface="+mn-ea"/>
                        <a:cs typeface="+mn-cs"/>
                      </a:endParaRPr>
                    </a:p>
                  </a:txBody>
                  <a:tcPr/>
                </a:tc>
                <a:tc>
                  <a:txBody>
                    <a:bodyPr/>
                    <a:lstStyle/>
                    <a:p>
                      <a:r>
                        <a:rPr lang="en-US" sz="1200" kern="1200" dirty="0">
                          <a:solidFill>
                            <a:schemeClr val="tx1"/>
                          </a:solidFill>
                          <a:latin typeface="+mn-lt"/>
                          <a:ea typeface="+mn-ea"/>
                          <a:cs typeface="+mn-cs"/>
                        </a:rPr>
                        <a:t>The process for assessing and identification of Institutions for selection  of AU </a:t>
                      </a:r>
                      <a:r>
                        <a:rPr lang="en-US" sz="1200" kern="1200" dirty="0" err="1">
                          <a:solidFill>
                            <a:schemeClr val="tx1"/>
                          </a:solidFill>
                          <a:latin typeface="+mn-lt"/>
                          <a:ea typeface="+mn-ea"/>
                          <a:cs typeface="+mn-cs"/>
                        </a:rPr>
                        <a:t>Centres</a:t>
                      </a:r>
                      <a:r>
                        <a:rPr lang="en-US" sz="1200" kern="1200" dirty="0">
                          <a:solidFill>
                            <a:schemeClr val="tx1"/>
                          </a:solidFill>
                          <a:latin typeface="+mn-lt"/>
                          <a:ea typeface="+mn-ea"/>
                          <a:cs typeface="+mn-cs"/>
                        </a:rPr>
                        <a:t> of Excellence in aquatic biodiversity conservation and ecosystems management, The following institutions have been identified:</a:t>
                      </a:r>
                    </a:p>
                    <a:p>
                      <a:endParaRPr lang="en-US" sz="1200" kern="1200" dirty="0">
                        <a:solidFill>
                          <a:schemeClr val="tx1"/>
                        </a:solidFill>
                        <a:latin typeface="+mn-lt"/>
                        <a:ea typeface="+mn-ea"/>
                        <a:cs typeface="+mn-cs"/>
                      </a:endParaRPr>
                    </a:p>
                    <a:p>
                      <a:pPr marL="228600" indent="-228600">
                        <a:buAutoNum type="arabicPeriod"/>
                      </a:pPr>
                      <a:r>
                        <a:rPr lang="en-US" sz="1200" kern="1200" dirty="0">
                          <a:solidFill>
                            <a:schemeClr val="tx1"/>
                          </a:solidFill>
                          <a:latin typeface="+mn-lt"/>
                          <a:ea typeface="+mn-ea"/>
                          <a:cs typeface="+mn-cs"/>
                        </a:rPr>
                        <a:t>University of Ghana</a:t>
                      </a:r>
                    </a:p>
                    <a:p>
                      <a:pPr marL="228600" indent="-228600">
                        <a:buAutoNum type="arabicPeriod"/>
                      </a:pPr>
                      <a:r>
                        <a:rPr lang="en-US" sz="1200" kern="1200" dirty="0">
                          <a:solidFill>
                            <a:schemeClr val="tx1"/>
                          </a:solidFill>
                          <a:latin typeface="+mn-lt"/>
                          <a:ea typeface="+mn-ea"/>
                          <a:cs typeface="+mn-cs"/>
                        </a:rPr>
                        <a:t>University of Nairobi, Kenya</a:t>
                      </a:r>
                    </a:p>
                    <a:p>
                      <a:pPr marL="228600" indent="-228600">
                        <a:buAutoNum type="arabicPeriod"/>
                      </a:pPr>
                      <a:r>
                        <a:rPr lang="en-US" sz="1200" kern="1200" dirty="0" err="1">
                          <a:solidFill>
                            <a:schemeClr val="tx1"/>
                          </a:solidFill>
                          <a:latin typeface="+mn-lt"/>
                          <a:ea typeface="+mn-ea"/>
                          <a:cs typeface="+mn-cs"/>
                        </a:rPr>
                        <a:t>Pwani</a:t>
                      </a:r>
                      <a:r>
                        <a:rPr lang="en-US" sz="1200" kern="1200" dirty="0">
                          <a:solidFill>
                            <a:schemeClr val="tx1"/>
                          </a:solidFill>
                          <a:latin typeface="+mn-lt"/>
                          <a:ea typeface="+mn-ea"/>
                          <a:cs typeface="+mn-cs"/>
                        </a:rPr>
                        <a:t> University, Kenya: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The next stage is for submission for endorsement to the AU Policy Organ</a:t>
                      </a:r>
                    </a:p>
                    <a:p>
                      <a:endParaRPr lang="en-US" sz="1200" kern="1200" dirty="0">
                        <a:solidFill>
                          <a:srgbClr val="C00000"/>
                        </a:solidFill>
                        <a:latin typeface="+mn-lt"/>
                        <a:ea typeface="+mn-ea"/>
                        <a:cs typeface="+mn-cs"/>
                      </a:endParaRPr>
                    </a:p>
                    <a:p>
                      <a:endParaRPr lang="en-US" sz="1200" kern="1200" dirty="0">
                        <a:solidFill>
                          <a:srgbClr val="C00000"/>
                        </a:solidFill>
                        <a:latin typeface="+mn-lt"/>
                        <a:ea typeface="+mn-ea"/>
                        <a:cs typeface="+mn-cs"/>
                      </a:endParaRPr>
                    </a:p>
                  </a:txBody>
                  <a:tcPr>
                    <a:solidFill>
                      <a:schemeClr val="bg1"/>
                    </a:solidFill>
                  </a:tcPr>
                </a:tc>
                <a:extLst>
                  <a:ext uri="{0D108BD9-81ED-4DB2-BD59-A6C34878D82A}">
                    <a16:rowId xmlns:a16="http://schemas.microsoft.com/office/drawing/2014/main" val="2362065895"/>
                  </a:ext>
                </a:extLst>
              </a:tr>
            </a:tbl>
          </a:graphicData>
        </a:graphic>
      </p:graphicFrame>
    </p:spTree>
    <p:extLst>
      <p:ext uri="{BB962C8B-B14F-4D97-AF65-F5344CB8AC3E}">
        <p14:creationId xmlns:p14="http://schemas.microsoft.com/office/powerpoint/2010/main" val="446901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16632"/>
            <a:ext cx="8388424" cy="792088"/>
          </a:xfrm>
        </p:spPr>
        <p:txBody>
          <a:bodyPr>
            <a:noAutofit/>
          </a:bodyPr>
          <a:lstStyle/>
          <a:p>
            <a:pPr algn="l"/>
            <a:r>
              <a:rPr lang="en-US" sz="12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SO3.   Strengthening measures for mitigating the negative impacts of coastal and marine tourism, oil, gas, deep sea mining and climate change on aquatic biodiversity and environment</a:t>
            </a:r>
            <a:endParaRPr lang="en-US" sz="1300" b="1" dirty="0">
              <a:solidFill>
                <a:srgbClr val="FF0000"/>
              </a:solidFill>
              <a:latin typeface="+mn-lt"/>
              <a:ea typeface="+mn-ea"/>
              <a:cs typeface="+mn-cs"/>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1440491702"/>
              </p:ext>
            </p:extLst>
          </p:nvPr>
        </p:nvGraphicFramePr>
        <p:xfrm>
          <a:off x="809328" y="907480"/>
          <a:ext cx="8334672" cy="6106228"/>
        </p:xfrm>
        <a:graphic>
          <a:graphicData uri="http://schemas.openxmlformats.org/drawingml/2006/table">
            <a:tbl>
              <a:tblPr firstRow="1" bandRow="1">
                <a:tableStyleId>{5940675A-B579-460E-94D1-54222C63F5DA}</a:tableStyleId>
              </a:tblPr>
              <a:tblGrid>
                <a:gridCol w="1746448">
                  <a:extLst>
                    <a:ext uri="{9D8B030D-6E8A-4147-A177-3AD203B41FA5}">
                      <a16:colId xmlns:a16="http://schemas.microsoft.com/office/drawing/2014/main" val="2471356821"/>
                    </a:ext>
                  </a:extLst>
                </a:gridCol>
                <a:gridCol w="504056">
                  <a:extLst>
                    <a:ext uri="{9D8B030D-6E8A-4147-A177-3AD203B41FA5}">
                      <a16:colId xmlns:a16="http://schemas.microsoft.com/office/drawing/2014/main" val="3037423984"/>
                    </a:ext>
                  </a:extLst>
                </a:gridCol>
                <a:gridCol w="6084168">
                  <a:extLst>
                    <a:ext uri="{9D8B030D-6E8A-4147-A177-3AD203B41FA5}">
                      <a16:colId xmlns:a16="http://schemas.microsoft.com/office/drawing/2014/main" val="947395131"/>
                    </a:ext>
                  </a:extLst>
                </a:gridCol>
              </a:tblGrid>
              <a:tr h="297170">
                <a:tc gridSpan="2">
                  <a:txBody>
                    <a:bodyPr/>
                    <a:lstStyle/>
                    <a:p>
                      <a:r>
                        <a:rPr lang="en-US" sz="1200" b="1" dirty="0"/>
                        <a:t>Output</a:t>
                      </a:r>
                      <a:r>
                        <a:rPr lang="en-US" sz="1200" dirty="0"/>
                        <a:t>/Activity</a:t>
                      </a:r>
                    </a:p>
                  </a:txBody>
                  <a:tcPr/>
                </a:tc>
                <a:tc hMerge="1">
                  <a:txBody>
                    <a:bodyPr/>
                    <a:lstStyle/>
                    <a:p>
                      <a:endParaRPr lang="en-US" sz="1200" dirty="0"/>
                    </a:p>
                  </a:txBody>
                  <a:tcPr/>
                </a:tc>
                <a:tc>
                  <a:txBody>
                    <a:bodyPr/>
                    <a:lstStyle/>
                    <a:p>
                      <a:r>
                        <a:rPr lang="en-US" sz="1200" b="1" dirty="0">
                          <a:highlight>
                            <a:srgbClr val="FFFF00"/>
                          </a:highlight>
                        </a:rPr>
                        <a:t>PROGRESS TO DATE</a:t>
                      </a:r>
                      <a:endParaRPr lang="en-US" sz="1200" dirty="0"/>
                    </a:p>
                  </a:txBody>
                  <a:tcPr/>
                </a:tc>
                <a:extLst>
                  <a:ext uri="{0D108BD9-81ED-4DB2-BD59-A6C34878D82A}">
                    <a16:rowId xmlns:a16="http://schemas.microsoft.com/office/drawing/2014/main" val="2065897024"/>
                  </a:ext>
                </a:extLst>
              </a:tr>
              <a:tr h="469683">
                <a:tc gridSpan="3">
                  <a:txBody>
                    <a:bodyPr/>
                    <a:lstStyle/>
                    <a:p>
                      <a:r>
                        <a:rPr lang="en-US" sz="1200" b="1" dirty="0"/>
                        <a:t>Output 3.1 Measures for minimizing the negative impacts of climate change on biodiversity and environment strengthened and implemented</a:t>
                      </a:r>
                      <a:endParaRPr lang="en-US" sz="1200" b="1" dirty="0">
                        <a:solidFill>
                          <a:srgbClr val="FF0000"/>
                        </a:solidFill>
                      </a:endParaRPr>
                    </a:p>
                  </a:txBody>
                  <a:tcPr/>
                </a:tc>
                <a:tc hMerge="1">
                  <a:txBody>
                    <a:bodyPr/>
                    <a:lstStyle/>
                    <a:p>
                      <a:endParaRPr lang="en-KE"/>
                    </a:p>
                  </a:txBody>
                  <a:tcPr/>
                </a:tc>
                <a:tc hMerge="1">
                  <a:txBody>
                    <a:bodyPr/>
                    <a:lstStyle/>
                    <a:p>
                      <a:endParaRPr lang="en-KE"/>
                    </a:p>
                  </a:txBody>
                  <a:tcPr/>
                </a:tc>
                <a:extLst>
                  <a:ext uri="{0D108BD9-81ED-4DB2-BD59-A6C34878D82A}">
                    <a16:rowId xmlns:a16="http://schemas.microsoft.com/office/drawing/2014/main" val="2054206081"/>
                  </a:ext>
                </a:extLst>
              </a:tr>
              <a:tr h="1616612">
                <a:tc>
                  <a:txBody>
                    <a:bodyPr/>
                    <a:lstStyle/>
                    <a:p>
                      <a:r>
                        <a:rPr lang="en-US" sz="1200" dirty="0"/>
                        <a:t>3.1.1. Mitigate the impact of climate change on aquatic biodiversity</a:t>
                      </a:r>
                    </a:p>
                  </a:txBody>
                  <a:tcPr/>
                </a:tc>
                <a:tc gridSpan="2">
                  <a:txBody>
                    <a:bodyPr/>
                    <a:lstStyle/>
                    <a:p>
                      <a:pPr marL="285750" indent="-285750">
                        <a:buFont typeface="Wingdings" panose="05000000000000000000" pitchFamily="2" charset="2"/>
                        <a:buChar char="ü"/>
                      </a:pPr>
                      <a:r>
                        <a:rPr lang="en-US" sz="1200" kern="1200" dirty="0">
                          <a:solidFill>
                            <a:schemeClr val="tx1"/>
                          </a:solidFill>
                          <a:latin typeface="+mn-lt"/>
                          <a:ea typeface="+mn-ea"/>
                          <a:cs typeface="+mn-cs"/>
                        </a:rPr>
                        <a:t>Impact of climate change on aquatic biodiversity documented and mitigating measures developed</a:t>
                      </a:r>
                      <a:r>
                        <a:rPr lang="en-US" sz="1200" dirty="0">
                          <a:solidFill>
                            <a:schemeClr val="tx1"/>
                          </a:solidFill>
                        </a:rPr>
                        <a:t>.</a:t>
                      </a:r>
                    </a:p>
                    <a:p>
                      <a:pPr marL="285750" indent="-285750">
                        <a:buFont typeface="Wingdings" panose="05000000000000000000" pitchFamily="2" charset="2"/>
                        <a:buChar char="ü"/>
                      </a:pPr>
                      <a:endParaRPr lang="en-US" sz="1200" dirty="0">
                        <a:solidFill>
                          <a:schemeClr val="tx1"/>
                        </a:solidFill>
                      </a:endParaRPr>
                    </a:p>
                    <a:p>
                      <a:pPr marL="0" indent="0">
                        <a:buFont typeface="Wingdings" panose="05000000000000000000" pitchFamily="2" charset="2"/>
                        <a:buNone/>
                      </a:pPr>
                      <a:r>
                        <a:rPr lang="en-US" sz="1200" b="1" dirty="0">
                          <a:solidFill>
                            <a:schemeClr val="tx1"/>
                          </a:solidFill>
                        </a:rPr>
                        <a:t>Support to strengthen capacity o communities in Gazi bay on Ecosystems restoration towards conservation of aquatic biodiversity</a:t>
                      </a:r>
                    </a:p>
                    <a:p>
                      <a:pPr marL="0" indent="0">
                        <a:buFont typeface="Wingdings" panose="05000000000000000000" pitchFamily="2" charset="2"/>
                        <a:buNone/>
                      </a:pPr>
                      <a:endParaRPr lang="en-US" sz="1200" dirty="0">
                        <a:solidFill>
                          <a:schemeClr val="tx1"/>
                        </a:solidFill>
                      </a:endParaRPr>
                    </a:p>
                    <a:p>
                      <a:pPr marL="0" indent="0">
                        <a:buFont typeface="Wingdings" panose="05000000000000000000" pitchFamily="2" charset="2"/>
                        <a:buNone/>
                      </a:pPr>
                      <a:r>
                        <a:rPr lang="en-US" sz="1200" dirty="0">
                          <a:solidFill>
                            <a:schemeClr val="tx1"/>
                          </a:solidFill>
                        </a:rPr>
                        <a:t>The project collaborated with KEMFRI to support ongoing initiatives on ‘Strengthening Conservation and Restoration of Blue Carbon Ecosystems for Community Benefits and Environmental Sustainability along Mombasa coast. Gazi bay communities trained on nature-based solutions for restoration of degraded ecosystems i.e. mangroves restoration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200" b="1" i="0" u="none" strike="noStrike" kern="1200" cap="none" spc="0" normalizeH="0" baseline="0" noProof="0" dirty="0">
                          <a:ln>
                            <a:noFill/>
                          </a:ln>
                          <a:solidFill>
                            <a:schemeClr val="tx1"/>
                          </a:solidFill>
                          <a:effectLst/>
                          <a:uLnTx/>
                          <a:uFillTx/>
                          <a:latin typeface="+mn-lt"/>
                          <a:ea typeface="+mn-ea"/>
                          <a:cs typeface="+mn-cs"/>
                        </a:rPr>
                        <a:t>Support to Zanzibar Seaweed  farming to mainstream climate and environmental consideration in Sea weed farming practices</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The project is collaborating with Zanzibar Seaweed Culture Initiative to mainstream climate issues and environmental considerations in seaweed farming </a:t>
                      </a:r>
                      <a:endParaRPr lang="en-US" sz="1200" dirty="0">
                        <a:solidFill>
                          <a:schemeClr val="tx1"/>
                        </a:solidFill>
                      </a:endParaRPr>
                    </a:p>
                  </a:txBody>
                  <a:tcPr>
                    <a:solidFill>
                      <a:schemeClr val="bg1"/>
                    </a:solidFill>
                  </a:tcPr>
                </a:tc>
                <a:tc hMerge="1">
                  <a:txBody>
                    <a:bodyPr/>
                    <a:lstStyle/>
                    <a:p>
                      <a:pPr marL="285750" indent="-285750">
                        <a:buFont typeface="Wingdings" panose="05000000000000000000" pitchFamily="2" charset="2"/>
                        <a:buChar char="ü"/>
                      </a:pPr>
                      <a:r>
                        <a:rPr lang="en-US" sz="1200" kern="1200" dirty="0">
                          <a:solidFill>
                            <a:srgbClr val="C00000"/>
                          </a:solidFill>
                          <a:latin typeface="+mn-lt"/>
                          <a:ea typeface="+mn-ea"/>
                          <a:cs typeface="+mn-cs"/>
                        </a:rPr>
                        <a:t>Studies</a:t>
                      </a:r>
                      <a:r>
                        <a:rPr lang="en-US" sz="1200" dirty="0">
                          <a:solidFill>
                            <a:srgbClr val="C00000"/>
                          </a:solidFill>
                        </a:rPr>
                        <a:t> on the negative impact of climate change on aquatic biodiversity and environment as mitigation strategies developed in Africa have been conducted and validated by stakeholders.</a:t>
                      </a:r>
                    </a:p>
                    <a:p>
                      <a:pPr marL="285750" indent="-285750">
                        <a:buFont typeface="Wingdings" panose="05000000000000000000" pitchFamily="2" charset="2"/>
                        <a:buChar char="ü"/>
                      </a:pPr>
                      <a:r>
                        <a:rPr lang="en-US" sz="1200" dirty="0">
                          <a:solidFill>
                            <a:srgbClr val="C00000"/>
                          </a:solidFill>
                        </a:rPr>
                        <a:t>A policy note developed</a:t>
                      </a:r>
                    </a:p>
                    <a:p>
                      <a:pPr marL="285750" indent="-285750">
                        <a:buFont typeface="Wingdings" panose="05000000000000000000" pitchFamily="2" charset="2"/>
                        <a:buChar char="ü"/>
                      </a:pPr>
                      <a:r>
                        <a:rPr lang="en-US" sz="1200" dirty="0">
                          <a:solidFill>
                            <a:srgbClr val="C00000"/>
                          </a:solidFill>
                        </a:rPr>
                        <a:t>The project is collaborating with KEMFRI is supporting ongoing initiatives on ‘Strengthening Conservation and Restoration of Blue Carbon Ecosystems for Community Benefits and Environmental Sustainability along Mombasa coast</a:t>
                      </a:r>
                    </a:p>
                    <a:p>
                      <a:pPr marL="285750" indent="-285750">
                        <a:buFont typeface="Wingdings" panose="05000000000000000000" pitchFamily="2" charset="2"/>
                        <a:buChar char="ü"/>
                      </a:pPr>
                      <a:r>
                        <a:rPr lang="en-US" sz="1200" dirty="0">
                          <a:solidFill>
                            <a:srgbClr val="C00000"/>
                          </a:solidFill>
                        </a:rPr>
                        <a:t>The project is collaborating with Zanzibar Seaweed Culture to mainstream climate issues and environmental considerations in seaweed farming</a:t>
                      </a:r>
                    </a:p>
                    <a:p>
                      <a:pPr marL="0" indent="0">
                        <a:buFont typeface="Wingdings" panose="05000000000000000000" pitchFamily="2" charset="2"/>
                        <a:buNone/>
                      </a:pPr>
                      <a:endParaRPr lang="en-US" sz="1200" dirty="0">
                        <a:solidFill>
                          <a:srgbClr val="C00000"/>
                        </a:solidFill>
                      </a:endParaRPr>
                    </a:p>
                    <a:p>
                      <a:pPr marL="0" indent="0">
                        <a:buFont typeface="Wingdings" panose="05000000000000000000" pitchFamily="2" charset="2"/>
                        <a:buNone/>
                      </a:pPr>
                      <a:r>
                        <a:rPr lang="en-US" sz="1200" dirty="0">
                          <a:solidFill>
                            <a:srgbClr val="C00000"/>
                          </a:solidFill>
                          <a:highlight>
                            <a:srgbClr val="FFFF00"/>
                          </a:highlight>
                        </a:rPr>
                        <a:t>Exit: KEMFRI, Zanzibar seaweed culture, AUDA-NEPAD, World Bank, Kenya and Tanzania Gov’ts</a:t>
                      </a:r>
                    </a:p>
                    <a:p>
                      <a:pPr marL="0" indent="0">
                        <a:buFont typeface="Wingdings" panose="05000000000000000000" pitchFamily="2" charset="2"/>
                        <a:buNone/>
                      </a:pPr>
                      <a:r>
                        <a:rPr lang="en-US" sz="1200" dirty="0">
                          <a:solidFill>
                            <a:srgbClr val="C00000"/>
                          </a:solidFill>
                          <a:highlight>
                            <a:srgbClr val="FFFF00"/>
                          </a:highlight>
                        </a:rPr>
                        <a:t>Sustainability: capacity building of communities in restoration of degraded habitats</a:t>
                      </a:r>
                    </a:p>
                    <a:p>
                      <a:pPr marL="0" indent="0">
                        <a:buFont typeface="Wingdings" panose="05000000000000000000" pitchFamily="2" charset="2"/>
                        <a:buNone/>
                      </a:pPr>
                      <a:r>
                        <a:rPr lang="en-US" sz="1200" dirty="0">
                          <a:solidFill>
                            <a:srgbClr val="C00000"/>
                          </a:solidFill>
                          <a:highlight>
                            <a:srgbClr val="FFFF00"/>
                          </a:highlight>
                        </a:rPr>
                        <a:t>Lessons: collaboration with regional institutions, especially research institutions</a:t>
                      </a:r>
                      <a:endParaRPr lang="en-US" sz="1200" dirty="0"/>
                    </a:p>
                  </a:txBody>
                  <a:tcPr>
                    <a:solidFill>
                      <a:schemeClr val="bg1"/>
                    </a:solidFill>
                  </a:tcPr>
                </a:tc>
                <a:extLst>
                  <a:ext uri="{0D108BD9-81ED-4DB2-BD59-A6C34878D82A}">
                    <a16:rowId xmlns:a16="http://schemas.microsoft.com/office/drawing/2014/main" val="2528535283"/>
                  </a:ext>
                </a:extLst>
              </a:tr>
              <a:tr h="327043">
                <a:tc gridSpan="3">
                  <a:txBody>
                    <a:bodyPr/>
                    <a:lstStyle/>
                    <a:p>
                      <a:r>
                        <a:rPr lang="en-US" sz="1200" b="1" kern="1200" dirty="0">
                          <a:solidFill>
                            <a:schemeClr val="tx1"/>
                          </a:solidFill>
                          <a:latin typeface="+mn-lt"/>
                          <a:ea typeface="+mn-ea"/>
                          <a:cs typeface="+mn-cs"/>
                        </a:rPr>
                        <a:t>OUTPUT 3.2. Strategies for an integrated strategic framework for sustainable coastal and marine tourism and mining  developed</a:t>
                      </a:r>
                      <a:endParaRPr lang="en-US" sz="1200" b="1" kern="1200" dirty="0">
                        <a:solidFill>
                          <a:srgbClr val="FF0000"/>
                        </a:solidFill>
                        <a:latin typeface="+mn-lt"/>
                        <a:ea typeface="+mn-ea"/>
                        <a:cs typeface="+mn-cs"/>
                      </a:endParaRPr>
                    </a:p>
                  </a:txBody>
                  <a:tcPr/>
                </a:tc>
                <a:tc hMerge="1">
                  <a:txBody>
                    <a:bodyPr/>
                    <a:lstStyle/>
                    <a:p>
                      <a:endParaRPr lang="en-KE"/>
                    </a:p>
                  </a:txBody>
                  <a:tcPr/>
                </a:tc>
                <a:tc hMerge="1">
                  <a:txBody>
                    <a:bodyPr/>
                    <a:lstStyle/>
                    <a:p>
                      <a:endParaRPr lang="en-KE"/>
                    </a:p>
                  </a:txBody>
                  <a:tcPr/>
                </a:tc>
                <a:extLst>
                  <a:ext uri="{0D108BD9-81ED-4DB2-BD59-A6C34878D82A}">
                    <a16:rowId xmlns:a16="http://schemas.microsoft.com/office/drawing/2014/main" val="602271241"/>
                  </a:ext>
                </a:extLst>
              </a:tr>
              <a:tr h="2177692">
                <a:tc>
                  <a:txBody>
                    <a:bodyPr/>
                    <a:lstStyle/>
                    <a:p>
                      <a:r>
                        <a:rPr lang="en-US" sz="1200" dirty="0">
                          <a:solidFill>
                            <a:schemeClr val="tx1"/>
                          </a:solidFill>
                        </a:rPr>
                        <a:t>3.2.1.  Identify priority issues and actions for sustainable coastal and marine tourism and mining activities  on aquatic biodiversity and environment and develop guidelines.</a:t>
                      </a:r>
                    </a:p>
                  </a:txBody>
                  <a:tcPr/>
                </a:tc>
                <a:tc gridSpan="2">
                  <a:txBody>
                    <a:bodyPr/>
                    <a:lstStyle/>
                    <a:p>
                      <a:pPr marL="285750" indent="-285750">
                        <a:buFont typeface="Wingdings" panose="05000000000000000000" pitchFamily="2" charset="2"/>
                        <a:buChar char="ü"/>
                      </a:pPr>
                      <a:r>
                        <a:rPr lang="en-US" sz="1200" dirty="0">
                          <a:solidFill>
                            <a:schemeClr val="tx1"/>
                          </a:solidFill>
                        </a:rPr>
                        <a:t>The priority issues and actions on sustainable coastal, marine tourism and mining activities identified for aquatic biodiversity conservation and environment</a:t>
                      </a:r>
                    </a:p>
                    <a:p>
                      <a:pPr marL="0" indent="0">
                        <a:buFont typeface="Wingdings" panose="05000000000000000000" pitchFamily="2" charset="2"/>
                        <a:buNone/>
                      </a:pPr>
                      <a:endParaRPr lang="en-US" sz="1200" dirty="0">
                        <a:solidFill>
                          <a:schemeClr val="tx1"/>
                        </a:solidFill>
                      </a:endParaRPr>
                    </a:p>
                    <a:p>
                      <a:pPr marL="0" indent="0">
                        <a:buFont typeface="Wingdings" panose="05000000000000000000" pitchFamily="2" charset="2"/>
                        <a:buNone/>
                      </a:pPr>
                      <a:endParaRPr lang="en-US" sz="1200" dirty="0">
                        <a:solidFill>
                          <a:schemeClr val="tx1"/>
                        </a:solidFill>
                      </a:endParaRPr>
                    </a:p>
                    <a:p>
                      <a:pPr marL="0" indent="0">
                        <a:buFont typeface="Wingdings" panose="05000000000000000000" pitchFamily="2" charset="2"/>
                        <a:buNone/>
                      </a:pPr>
                      <a:r>
                        <a:rPr lang="en-US" sz="1200" dirty="0">
                          <a:solidFill>
                            <a:schemeClr val="tx1"/>
                          </a:solidFill>
                        </a:rPr>
                        <a:t>Support to Nigeria, Kenya, Gabon, Egypt and Angola states to develop masterplans to strengthen regulatory frameworks for sustainable coastal, marine tourism, mining, oil and gas exploration – to minimize impact on aquatic biodiversity and environment</a:t>
                      </a:r>
                    </a:p>
                    <a:p>
                      <a:pPr marL="0" indent="0">
                        <a:buFont typeface="Wingdings" panose="05000000000000000000" pitchFamily="2" charset="2"/>
                        <a:buNone/>
                      </a:pPr>
                      <a:endParaRPr lang="en-US" sz="1200" dirty="0">
                        <a:solidFill>
                          <a:srgbClr val="C00000"/>
                        </a:solidFill>
                      </a:endParaRPr>
                    </a:p>
                  </a:txBody>
                  <a:tcPr>
                    <a:noFill/>
                  </a:tcPr>
                </a:tc>
                <a:tc hMerge="1">
                  <a:txBody>
                    <a:bodyPr/>
                    <a:lstStyle/>
                    <a:p>
                      <a:pPr marL="285750" indent="-285750">
                        <a:buFont typeface="Wingdings" panose="05000000000000000000" pitchFamily="2" charset="2"/>
                        <a:buChar char="ü"/>
                      </a:pPr>
                      <a:r>
                        <a:rPr lang="en-US" sz="1200" dirty="0">
                          <a:solidFill>
                            <a:srgbClr val="C00000"/>
                          </a:solidFill>
                        </a:rPr>
                        <a:t>The priority issues and actions on sustainable coastal, marine tourism and mining activities identified for aquatic biodiversity conservation and environment</a:t>
                      </a:r>
                    </a:p>
                    <a:p>
                      <a:pPr marL="285750" indent="-285750">
                        <a:buFont typeface="Wingdings" panose="05000000000000000000" pitchFamily="2" charset="2"/>
                        <a:buChar char="ü"/>
                      </a:pPr>
                      <a:r>
                        <a:rPr lang="en-US" sz="1200" dirty="0">
                          <a:solidFill>
                            <a:srgbClr val="C00000"/>
                          </a:solidFill>
                        </a:rPr>
                        <a:t>A policy brief developed</a:t>
                      </a:r>
                    </a:p>
                    <a:p>
                      <a:pPr marL="285750" indent="-285750">
                        <a:buFont typeface="Wingdings" panose="05000000000000000000" pitchFamily="2" charset="2"/>
                        <a:buChar char="ü"/>
                      </a:pPr>
                      <a:r>
                        <a:rPr lang="en-US" sz="1200" dirty="0">
                          <a:solidFill>
                            <a:srgbClr val="C00000"/>
                          </a:solidFill>
                        </a:rPr>
                        <a:t>Nigeria, Kenya and Gabon to develop sustainable coastal, marine tourism and mining activities’ masterplans and regulatory frameworks for conservation of aquatic biodiversity and environment</a:t>
                      </a:r>
                      <a:endParaRPr lang="en-US" sz="1200" dirty="0">
                        <a:solidFill>
                          <a:schemeClr val="tx1"/>
                        </a:solidFill>
                      </a:endParaRPr>
                    </a:p>
                  </a:txBody>
                  <a:tcPr>
                    <a:noFill/>
                  </a:tcPr>
                </a:tc>
                <a:extLst>
                  <a:ext uri="{0D108BD9-81ED-4DB2-BD59-A6C34878D82A}">
                    <a16:rowId xmlns:a16="http://schemas.microsoft.com/office/drawing/2014/main" val="1219199749"/>
                  </a:ext>
                </a:extLst>
              </a:tr>
            </a:tbl>
          </a:graphicData>
        </a:graphic>
      </p:graphicFrame>
    </p:spTree>
    <p:extLst>
      <p:ext uri="{BB962C8B-B14F-4D97-AF65-F5344CB8AC3E}">
        <p14:creationId xmlns:p14="http://schemas.microsoft.com/office/powerpoint/2010/main" val="888178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203" y="-19000"/>
            <a:ext cx="8280919" cy="1143000"/>
          </a:xfrm>
        </p:spPr>
        <p:txBody>
          <a:bodyPr>
            <a:noAutofit/>
          </a:bodyPr>
          <a:lstStyle/>
          <a:p>
            <a:pPr algn="l"/>
            <a:r>
              <a:rPr lang="en-US" sz="12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SO4.  Strengthening gender inclusivity in aquatic biodiversity conservation and environmental management</a:t>
            </a:r>
            <a:br>
              <a:rPr lang="en-US" sz="12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br>
            <a:endParaRPr lang="en-US" sz="14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345399258"/>
              </p:ext>
            </p:extLst>
          </p:nvPr>
        </p:nvGraphicFramePr>
        <p:xfrm>
          <a:off x="827585" y="980728"/>
          <a:ext cx="8401188" cy="6320759"/>
        </p:xfrm>
        <a:graphic>
          <a:graphicData uri="http://schemas.openxmlformats.org/drawingml/2006/table">
            <a:tbl>
              <a:tblPr firstRow="1" bandRow="1">
                <a:tableStyleId>{5940675A-B579-460E-94D1-54222C63F5DA}</a:tableStyleId>
              </a:tblPr>
              <a:tblGrid>
                <a:gridCol w="2287543">
                  <a:extLst>
                    <a:ext uri="{9D8B030D-6E8A-4147-A177-3AD203B41FA5}">
                      <a16:colId xmlns:a16="http://schemas.microsoft.com/office/drawing/2014/main" val="2471356821"/>
                    </a:ext>
                  </a:extLst>
                </a:gridCol>
                <a:gridCol w="6113645">
                  <a:extLst>
                    <a:ext uri="{9D8B030D-6E8A-4147-A177-3AD203B41FA5}">
                      <a16:colId xmlns:a16="http://schemas.microsoft.com/office/drawing/2014/main" val="3548321783"/>
                    </a:ext>
                  </a:extLst>
                </a:gridCol>
              </a:tblGrid>
              <a:tr h="317665">
                <a:tc>
                  <a:txBody>
                    <a:bodyPr/>
                    <a:lstStyle/>
                    <a:p>
                      <a:r>
                        <a:rPr lang="en-US" sz="1200" b="1" dirty="0"/>
                        <a:t>Output</a:t>
                      </a:r>
                      <a:r>
                        <a:rPr lang="en-US" sz="1200" dirty="0"/>
                        <a:t>/Activity</a:t>
                      </a:r>
                    </a:p>
                  </a:txBody>
                  <a:tcPr/>
                </a:tc>
                <a:tc>
                  <a:txBody>
                    <a:bodyPr/>
                    <a:lstStyle/>
                    <a:p>
                      <a:r>
                        <a:rPr lang="en-US" sz="1200" b="1" dirty="0">
                          <a:highlight>
                            <a:srgbClr val="FFFF00"/>
                          </a:highlight>
                        </a:rPr>
                        <a:t>PROGRESS TO DATE</a:t>
                      </a:r>
                      <a:endParaRPr lang="en-US" sz="1200" dirty="0"/>
                    </a:p>
                  </a:txBody>
                  <a:tcPr/>
                </a:tc>
                <a:extLst>
                  <a:ext uri="{0D108BD9-81ED-4DB2-BD59-A6C34878D82A}">
                    <a16:rowId xmlns:a16="http://schemas.microsoft.com/office/drawing/2014/main" val="2065897024"/>
                  </a:ext>
                </a:extLst>
              </a:tr>
              <a:tr h="330407">
                <a:tc gridSpan="2">
                  <a:txBody>
                    <a:bodyPr/>
                    <a:lstStyle/>
                    <a:p>
                      <a:pPr algn="l" fontAlgn="t"/>
                      <a:r>
                        <a:rPr lang="en-US" sz="1200" b="1" i="0" u="none" strike="noStrike" dirty="0">
                          <a:effectLst/>
                          <a:latin typeface="Arial" panose="020B0604020202020204" pitchFamily="34" charset="0"/>
                        </a:rPr>
                        <a:t>Output 4.1 Continental strategy for gender inclusivity in aquatic biodiversity and environmental management developed</a:t>
                      </a:r>
                      <a:endParaRPr lang="en-US" sz="1200" kern="1200" dirty="0">
                        <a:solidFill>
                          <a:srgbClr val="FF0000"/>
                        </a:solidFill>
                        <a:latin typeface="Segoe UI Semibold" panose="020B0702040204020203" pitchFamily="34" charset="0"/>
                        <a:ea typeface="+mj-ea"/>
                        <a:cs typeface="Segoe UI Semibold" panose="020B0702040204020203" pitchFamily="34" charset="0"/>
                      </a:endParaRPr>
                    </a:p>
                  </a:txBody>
                  <a:tcPr marL="9525" marR="9525" marT="9525" marB="0"/>
                </a:tc>
                <a:tc hMerge="1">
                  <a:txBody>
                    <a:bodyPr/>
                    <a:lstStyle/>
                    <a:p>
                      <a:endParaRPr lang="en-KE"/>
                    </a:p>
                  </a:txBody>
                  <a:tcPr/>
                </a:tc>
                <a:extLst>
                  <a:ext uri="{0D108BD9-81ED-4DB2-BD59-A6C34878D82A}">
                    <a16:rowId xmlns:a16="http://schemas.microsoft.com/office/drawing/2014/main" val="602271241"/>
                  </a:ext>
                </a:extLst>
              </a:tr>
              <a:tr h="0">
                <a:tc>
                  <a:txBody>
                    <a:bodyPr/>
                    <a:lstStyle/>
                    <a:p>
                      <a:r>
                        <a:rPr lang="en-US" sz="1200" dirty="0">
                          <a:solidFill>
                            <a:schemeClr val="tx1"/>
                          </a:solidFill>
                        </a:rPr>
                        <a:t>4.1.1. Support development of a continental strategy for inclusion of gender in aquatic biodiversity and environmental management</a:t>
                      </a:r>
                    </a:p>
                    <a:p>
                      <a:endParaRPr lang="en-US" sz="1200" dirty="0">
                        <a:solidFill>
                          <a:schemeClr val="tx1"/>
                        </a:solidFill>
                      </a:endParaRPr>
                    </a:p>
                    <a:p>
                      <a:r>
                        <a:rPr lang="en-US" sz="1200" dirty="0">
                          <a:solidFill>
                            <a:schemeClr val="tx1"/>
                          </a:solidFill>
                        </a:rPr>
                        <a:t>4.1.1.2. Technical support to  3 AU MS to develop all inclusive and deliberate  biodiversity strategies as important entry points for women’s empowerment</a:t>
                      </a:r>
                    </a:p>
                    <a:p>
                      <a:endParaRPr lang="en-US" sz="1200" dirty="0">
                        <a:solidFill>
                          <a:schemeClr val="tx1"/>
                        </a:solidFill>
                      </a:endParaRPr>
                    </a:p>
                  </a:txBody>
                  <a:tcPr/>
                </a:tc>
                <a:tc>
                  <a:txBody>
                    <a:bodyPr/>
                    <a:lstStyle/>
                    <a:p>
                      <a:pPr marL="285750" indent="-285750">
                        <a:buFont typeface="Wingdings" panose="05000000000000000000" pitchFamily="2" charset="2"/>
                        <a:buChar char="ü"/>
                      </a:pPr>
                      <a:r>
                        <a:rPr lang="en-US" sz="1200" dirty="0">
                          <a:solidFill>
                            <a:schemeClr val="tx1"/>
                          </a:solidFill>
                        </a:rPr>
                        <a:t>A continental strategy for inclusion of gender in aquatic biodiversity and environmental management developed and endorsed by AU Policy Organ.</a:t>
                      </a:r>
                    </a:p>
                    <a:p>
                      <a:pPr marL="285750" indent="-285750">
                        <a:buFont typeface="Wingdings" panose="05000000000000000000" pitchFamily="2" charset="2"/>
                        <a:buChar char="ü"/>
                      </a:pPr>
                      <a:endParaRPr lang="en-US" sz="1200" dirty="0">
                        <a:solidFill>
                          <a:schemeClr val="tx1"/>
                        </a:solidFill>
                      </a:endParaRPr>
                    </a:p>
                    <a:p>
                      <a:pPr marL="285750" indent="-285750">
                        <a:buFont typeface="Wingdings" panose="05000000000000000000" pitchFamily="2" charset="2"/>
                        <a:buChar char="ü"/>
                      </a:pPr>
                      <a:r>
                        <a:rPr lang="en-US" sz="1200" dirty="0">
                          <a:solidFill>
                            <a:schemeClr val="tx1"/>
                          </a:solidFill>
                        </a:rPr>
                        <a:t>The Republics of Malawi , Ethiopia  and Cote D’Ivore supported to develop gender-sensitive strategies for the conservation of aquatic biodiversity and environmental management, based on the continental strategy</a:t>
                      </a:r>
                    </a:p>
                    <a:p>
                      <a:pPr marL="285750" indent="-285750">
                        <a:buFont typeface="Wingdings" panose="05000000000000000000" pitchFamily="2" charset="2"/>
                        <a:buChar char="ü"/>
                      </a:pPr>
                      <a:endParaRPr lang="en-US" sz="1200" dirty="0">
                        <a:solidFill>
                          <a:srgbClr val="C00000"/>
                        </a:solidFill>
                      </a:endParaRPr>
                    </a:p>
                    <a:p>
                      <a:pPr marL="0" indent="0">
                        <a:buFont typeface="Wingdings" panose="05000000000000000000" pitchFamily="2" charset="2"/>
                        <a:buNone/>
                      </a:pPr>
                      <a:endParaRPr lang="en-US" sz="1200" dirty="0">
                        <a:solidFill>
                          <a:srgbClr val="C00000"/>
                        </a:solidFill>
                      </a:endParaRPr>
                    </a:p>
                  </a:txBody>
                  <a:tcPr>
                    <a:noFill/>
                  </a:tcPr>
                </a:tc>
                <a:extLst>
                  <a:ext uri="{0D108BD9-81ED-4DB2-BD59-A6C34878D82A}">
                    <a16:rowId xmlns:a16="http://schemas.microsoft.com/office/drawing/2014/main" val="1219199749"/>
                  </a:ext>
                </a:extLst>
              </a:tr>
              <a:tr h="2779804">
                <a:tc>
                  <a:txBody>
                    <a:bodyPr/>
                    <a:lstStyle/>
                    <a:p>
                      <a:r>
                        <a:rPr lang="en-US" sz="1200" dirty="0">
                          <a:solidFill>
                            <a:schemeClr val="tx1"/>
                          </a:solidFill>
                        </a:rPr>
                        <a:t> 4.1.1.3. Mapping of ongoing environmental based-NGOs focusing on  conserving biodiversity and environment protection and technical support to strengthen gender-sensitive workplans to enhance the role of women and youth in biodiversity protection and environmental governance </a:t>
                      </a:r>
                    </a:p>
                  </a:txBody>
                  <a:tcPr/>
                </a:tc>
                <a:tc>
                  <a:txBody>
                    <a:bodyPr/>
                    <a:lstStyle/>
                    <a:p>
                      <a:pPr marL="285750" indent="-285750">
                        <a:buFont typeface="Wingdings" panose="05000000000000000000" pitchFamily="2" charset="2"/>
                        <a:buChar char="ü"/>
                      </a:pPr>
                      <a:r>
                        <a:rPr lang="en-US" sz="1200" dirty="0">
                          <a:solidFill>
                            <a:schemeClr val="tx1"/>
                          </a:solidFill>
                        </a:rPr>
                        <a:t>In collaboration with the International Union for Conservation of Nature (IUCN), the project  supported development of Gender sensitive management plans for the Community Resource Management Area (CREMA) in the coastal region of Ghana. </a:t>
                      </a:r>
                    </a:p>
                    <a:p>
                      <a:pPr marL="285750" indent="-285750">
                        <a:buFont typeface="Wingdings" panose="05000000000000000000" pitchFamily="2" charset="2"/>
                        <a:buChar char="ü"/>
                      </a:pPr>
                      <a:endParaRPr lang="en-US" sz="1200" dirty="0">
                        <a:solidFill>
                          <a:schemeClr val="tx1"/>
                        </a:solidFill>
                      </a:endParaRPr>
                    </a:p>
                    <a:p>
                      <a:pPr marL="285750" indent="-285750">
                        <a:buFont typeface="Wingdings" panose="05000000000000000000" pitchFamily="2" charset="2"/>
                        <a:buChar char="ü"/>
                      </a:pPr>
                      <a:r>
                        <a:rPr lang="en-US" sz="1200" dirty="0">
                          <a:solidFill>
                            <a:schemeClr val="tx1"/>
                          </a:solidFill>
                        </a:rPr>
                        <a:t>Collaborated with the Mabuyi Development Planners to develop gender policy and action plan for environmental-based NGO working at the interface of small-scale fisheries in South Africa</a:t>
                      </a:r>
                    </a:p>
                    <a:p>
                      <a:pPr marL="285750" indent="-285750">
                        <a:buFont typeface="Wingdings" panose="05000000000000000000" pitchFamily="2" charset="2"/>
                        <a:buChar char="ü"/>
                      </a:pPr>
                      <a:endParaRPr lang="en-US" sz="1200" dirty="0">
                        <a:solidFill>
                          <a:schemeClr val="tx1"/>
                        </a:solidFill>
                      </a:endParaRPr>
                    </a:p>
                  </a:txBody>
                  <a:tcPr>
                    <a:noFill/>
                  </a:tcPr>
                </a:tc>
                <a:extLst>
                  <a:ext uri="{0D108BD9-81ED-4DB2-BD59-A6C34878D82A}">
                    <a16:rowId xmlns:a16="http://schemas.microsoft.com/office/drawing/2014/main" val="1189723241"/>
                  </a:ext>
                </a:extLst>
              </a:tr>
              <a:tr h="562005">
                <a:tc gridSpan="2">
                  <a:txBody>
                    <a:bodyPr/>
                    <a:lstStyle/>
                    <a:p>
                      <a:endParaRPr lang="en-US" sz="1300" b="1" dirty="0">
                        <a:solidFill>
                          <a:srgbClr val="FF0000"/>
                        </a:solidFill>
                      </a:endParaRPr>
                    </a:p>
                  </a:txBody>
                  <a:tcPr/>
                </a:tc>
                <a:tc hMerge="1">
                  <a:txBody>
                    <a:bodyPr/>
                    <a:lstStyle/>
                    <a:p>
                      <a:endParaRPr lang="en-KE"/>
                    </a:p>
                  </a:txBody>
                  <a:tcPr/>
                </a:tc>
                <a:extLst>
                  <a:ext uri="{0D108BD9-81ED-4DB2-BD59-A6C34878D82A}">
                    <a16:rowId xmlns:a16="http://schemas.microsoft.com/office/drawing/2014/main" val="3324417547"/>
                  </a:ext>
                </a:extLst>
              </a:tr>
            </a:tbl>
          </a:graphicData>
        </a:graphic>
      </p:graphicFrame>
    </p:spTree>
    <p:extLst>
      <p:ext uri="{BB962C8B-B14F-4D97-AF65-F5344CB8AC3E}">
        <p14:creationId xmlns:p14="http://schemas.microsoft.com/office/powerpoint/2010/main" val="2997372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DDCA6-B26C-4DC9-B72A-4E458953A772}"/>
              </a:ext>
            </a:extLst>
          </p:cNvPr>
          <p:cNvSpPr>
            <a:spLocks noGrp="1"/>
          </p:cNvSpPr>
          <p:nvPr>
            <p:ph type="title"/>
          </p:nvPr>
        </p:nvSpPr>
        <p:spPr>
          <a:xfrm>
            <a:off x="1115616" y="274638"/>
            <a:ext cx="7571184" cy="634082"/>
          </a:xfrm>
        </p:spPr>
        <p:txBody>
          <a:bodyPr>
            <a:normAutofit/>
          </a:bodyPr>
          <a:lstStyle/>
          <a:p>
            <a:r>
              <a:rPr lang="en-US" sz="2800" b="1" dirty="0"/>
              <a:t>Challenges and Emerging Issues Cont’d</a:t>
            </a:r>
            <a:endParaRPr lang="en-KE" sz="2800" dirty="0"/>
          </a:p>
        </p:txBody>
      </p:sp>
      <p:sp>
        <p:nvSpPr>
          <p:cNvPr id="3" name="Content Placeholder 2">
            <a:extLst>
              <a:ext uri="{FF2B5EF4-FFF2-40B4-BE49-F238E27FC236}">
                <a16:creationId xmlns:a16="http://schemas.microsoft.com/office/drawing/2014/main" id="{BABD548A-1A69-4674-BE57-BDDB643962D5}"/>
              </a:ext>
            </a:extLst>
          </p:cNvPr>
          <p:cNvSpPr>
            <a:spLocks noGrp="1"/>
          </p:cNvSpPr>
          <p:nvPr>
            <p:ph idx="1"/>
          </p:nvPr>
        </p:nvSpPr>
        <p:spPr>
          <a:xfrm>
            <a:off x="827584" y="980728"/>
            <a:ext cx="8316416" cy="5877272"/>
          </a:xfrm>
        </p:spPr>
        <p:txBody>
          <a:bodyPr>
            <a:normAutofit/>
          </a:bodyPr>
          <a:lstStyle/>
          <a:p>
            <a:r>
              <a:rPr lang="en-US" sz="1600" dirty="0">
                <a:highlight>
                  <a:srgbClr val="FFFF00"/>
                </a:highlight>
                <a:latin typeface="+mj-lt"/>
                <a:ea typeface="Calibri" panose="020F0502020204030204" pitchFamily="34" charset="0"/>
                <a:cs typeface="Times New Roman" panose="02020603050405020304" pitchFamily="18" charset="0"/>
              </a:rPr>
              <a:t>Demand on the project: </a:t>
            </a:r>
            <a:r>
              <a:rPr lang="en-US" sz="1600" dirty="0">
                <a:latin typeface="+mj-lt"/>
                <a:ea typeface="Calibri" panose="020F0502020204030204" pitchFamily="34" charset="0"/>
                <a:cs typeface="Times New Roman" panose="02020603050405020304" pitchFamily="18" charset="0"/>
              </a:rPr>
              <a:t>Whereas, the project has provided support to AU member states or collaborated with some regional institutions, there is increasing demand by AU member states and regional institutions for support to enhancing aquatic biodiversity conservation and environmental management and request for other critical areas in BE development</a:t>
            </a:r>
          </a:p>
          <a:p>
            <a:r>
              <a:rPr lang="en-US" sz="1600" dirty="0">
                <a:highlight>
                  <a:srgbClr val="FFFF00"/>
                </a:highlight>
                <a:latin typeface="+mj-lt"/>
                <a:ea typeface="Calibri" panose="020F0502020204030204" pitchFamily="34" charset="0"/>
                <a:cs typeface="Times New Roman" panose="02020603050405020304" pitchFamily="18" charset="0"/>
              </a:rPr>
              <a:t>Forging partnerships in rolling out project outcomes: </a:t>
            </a:r>
            <a:r>
              <a:rPr lang="en-US" sz="1600" dirty="0">
                <a:latin typeface="+mj-lt"/>
                <a:ea typeface="Calibri" panose="020F0502020204030204" pitchFamily="34" charset="0"/>
                <a:cs typeface="Times New Roman" panose="02020603050405020304" pitchFamily="18" charset="0"/>
              </a:rPr>
              <a:t>The project document acknowledged existence of other partners working in the same space with the project and thus a need for collaboration.  Due to AU procedures, developing a roadmap for collaboration with institutions on implementation of activities has often proved to be a challenge resulting in some delays</a:t>
            </a:r>
          </a:p>
          <a:p>
            <a:r>
              <a:rPr lang="en-US" sz="1600" dirty="0">
                <a:highlight>
                  <a:srgbClr val="FFFF00"/>
                </a:highlight>
              </a:rPr>
              <a:t>Utilizing project outcomes for policy reform in conservation of aquatic biodiversity</a:t>
            </a:r>
            <a:r>
              <a:rPr lang="en-US" sz="1600" dirty="0"/>
              <a:t>: With the finalization of various study reports, a key strategic challenge is utilization of project results for policy reform in AU member states or institutions for aquatic biodiversity conservation and environment. </a:t>
            </a:r>
          </a:p>
          <a:p>
            <a:r>
              <a:rPr lang="en-US" sz="1600" dirty="0">
                <a:highlight>
                  <a:srgbClr val="FFFF00"/>
                </a:highlight>
              </a:rPr>
              <a:t>The project has established that MSP </a:t>
            </a:r>
            <a:r>
              <a:rPr lang="en-US" sz="1600" dirty="0"/>
              <a:t>has remained an academic concept in most AU MSs and regional institutions.  The initiative on MSP is still at a rudimentary level and substantial support is needed to address technical and political challenges that are constraining MSP institutionalization at national and transboundary levels. </a:t>
            </a:r>
          </a:p>
          <a:p>
            <a:r>
              <a:rPr lang="en-US" sz="1600" dirty="0">
                <a:highlight>
                  <a:srgbClr val="FFFF00"/>
                </a:highlight>
              </a:rPr>
              <a:t>Thus project has discovered that interventions regarding transboundary issues e.g. MSP or MPAs</a:t>
            </a:r>
            <a:r>
              <a:rPr lang="en-US" sz="1600" dirty="0"/>
              <a:t>, between two or more coastal countries, requires total political commitments or consensus between countries. </a:t>
            </a:r>
          </a:p>
          <a:p>
            <a:r>
              <a:rPr lang="en-US" sz="1600" dirty="0"/>
              <a:t>Hence it is elemental to secure interests of participating countries as a necessary condition </a:t>
            </a:r>
            <a:endParaRPr lang="en-KE" sz="1600" dirty="0"/>
          </a:p>
        </p:txBody>
      </p:sp>
    </p:spTree>
    <p:extLst>
      <p:ext uri="{BB962C8B-B14F-4D97-AF65-F5344CB8AC3E}">
        <p14:creationId xmlns:p14="http://schemas.microsoft.com/office/powerpoint/2010/main" val="1566563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DEE33-6350-4815-8BD4-BF82310B1724}"/>
              </a:ext>
            </a:extLst>
          </p:cNvPr>
          <p:cNvSpPr>
            <a:spLocks noGrp="1"/>
          </p:cNvSpPr>
          <p:nvPr>
            <p:ph type="title"/>
          </p:nvPr>
        </p:nvSpPr>
        <p:spPr>
          <a:xfrm>
            <a:off x="1115616" y="274638"/>
            <a:ext cx="7571184" cy="457199"/>
          </a:xfrm>
        </p:spPr>
        <p:txBody>
          <a:bodyPr>
            <a:normAutofit fontScale="90000"/>
          </a:bodyPr>
          <a:lstStyle/>
          <a:p>
            <a:pPr marL="342900" lvl="0" indent="-342900">
              <a:lnSpc>
                <a:spcPct val="112000"/>
              </a:lnSpc>
              <a:spcAft>
                <a:spcPts val="0"/>
              </a:spcAft>
            </a:pPr>
            <a:br>
              <a:rPr lang="en-US" dirty="0">
                <a:latin typeface="Comic Sans MS" panose="030F0702030302020204" pitchFamily="66" charset="0"/>
                <a:ea typeface="Calibri" panose="020F0502020204030204" pitchFamily="34" charset="0"/>
                <a:cs typeface="Times New Roman" panose="02020603050405020304" pitchFamily="18" charset="0"/>
              </a:rPr>
            </a:br>
            <a:r>
              <a:rPr lang="en-US" sz="3100" dirty="0">
                <a:latin typeface="Calibri" panose="020F0502020204030204" pitchFamily="34" charset="0"/>
                <a:ea typeface="Calibri" panose="020F0502020204030204" pitchFamily="34" charset="0"/>
                <a:cs typeface="Calibri" panose="020F0502020204030204" pitchFamily="34" charset="0"/>
              </a:rPr>
              <a:t>Recommendations</a:t>
            </a:r>
            <a:br>
              <a:rPr lang="en-KE" sz="4000" dirty="0">
                <a:latin typeface="Calibri" panose="020F0502020204030204" pitchFamily="34" charset="0"/>
                <a:ea typeface="Calibri" panose="020F0502020204030204" pitchFamily="34" charset="0"/>
                <a:cs typeface="Times New Roman" panose="02020603050405020304" pitchFamily="18" charset="0"/>
              </a:rPr>
            </a:br>
            <a:endParaRPr lang="en-KE" dirty="0"/>
          </a:p>
        </p:txBody>
      </p:sp>
      <p:sp>
        <p:nvSpPr>
          <p:cNvPr id="3" name="Content Placeholder 2">
            <a:extLst>
              <a:ext uri="{FF2B5EF4-FFF2-40B4-BE49-F238E27FC236}">
                <a16:creationId xmlns:a16="http://schemas.microsoft.com/office/drawing/2014/main" id="{A62D0BF7-DF21-4FDE-8339-57D2ED1CC3D2}"/>
              </a:ext>
            </a:extLst>
          </p:cNvPr>
          <p:cNvSpPr>
            <a:spLocks noGrp="1"/>
          </p:cNvSpPr>
          <p:nvPr>
            <p:ph idx="1"/>
          </p:nvPr>
        </p:nvSpPr>
        <p:spPr>
          <a:xfrm>
            <a:off x="755575" y="980727"/>
            <a:ext cx="8208913" cy="5688633"/>
          </a:xfrm>
        </p:spPr>
        <p:txBody>
          <a:bodyPr>
            <a:normAutofit/>
          </a:bodyPr>
          <a:lstStyle/>
          <a:p>
            <a:pPr lvl="0"/>
            <a:r>
              <a:rPr lang="en-US" sz="2600" dirty="0">
                <a:solidFill>
                  <a:srgbClr val="FF0000"/>
                </a:solidFill>
              </a:rPr>
              <a:t>Allow for new Phase of the project to ensure comprehensive implementation for the socio-economic  benefits of the citizens of this continent</a:t>
            </a:r>
            <a:endParaRPr lang="en-KE" sz="2600" dirty="0">
              <a:solidFill>
                <a:srgbClr val="FF0000"/>
              </a:solidFill>
            </a:endParaRPr>
          </a:p>
          <a:p>
            <a:endParaRPr lang="en-KE" dirty="0"/>
          </a:p>
        </p:txBody>
      </p:sp>
    </p:spTree>
    <p:extLst>
      <p:ext uri="{BB962C8B-B14F-4D97-AF65-F5344CB8AC3E}">
        <p14:creationId xmlns:p14="http://schemas.microsoft.com/office/powerpoint/2010/main" val="975989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idx="1"/>
          </p:nvPr>
        </p:nvSpPr>
        <p:spPr>
          <a:xfrm>
            <a:off x="571500" y="1214438"/>
            <a:ext cx="8358188" cy="5357812"/>
          </a:xfrm>
        </p:spPr>
        <p:txBody>
          <a:bodyPr/>
          <a:lstStyle/>
          <a:p>
            <a:pPr algn="ctr" eaLnBrk="1" hangingPunct="1">
              <a:buFontTx/>
              <a:buNone/>
            </a:pPr>
            <a:r>
              <a:rPr lang="en-GB" altLang="en-US" dirty="0"/>
              <a:t>THANK YOU</a:t>
            </a:r>
          </a:p>
          <a:p>
            <a:pPr algn="ctr" eaLnBrk="1" hangingPunct="1">
              <a:buFontTx/>
              <a:buNone/>
            </a:pPr>
            <a:endParaRPr lang="en-GB" altLang="en-US" dirty="0"/>
          </a:p>
          <a:p>
            <a:pPr algn="ctr" eaLnBrk="1" hangingPunct="1">
              <a:buFontTx/>
              <a:buNone/>
            </a:pPr>
            <a:endParaRPr lang="en-GB" altLang="en-US" dirty="0"/>
          </a:p>
        </p:txBody>
      </p:sp>
      <p:pic>
        <p:nvPicPr>
          <p:cNvPr id="59395" name="Picture 7" descr="IBAR office 0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799" y="1634808"/>
            <a:ext cx="5596747" cy="3794441"/>
          </a:xfrm>
          <a:prstGeom prst="rect">
            <a:avLst/>
          </a:prstGeom>
          <a:noFill/>
          <a:ln w="38100">
            <a:solidFill>
              <a:srgbClr val="339966"/>
            </a:solidFill>
            <a:miter lim="800000"/>
            <a:headEnd/>
            <a:tailEnd/>
          </a:ln>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bwMode="auto">
          <a:xfrm>
            <a:off x="304800" y="5619824"/>
            <a:ext cx="8196262" cy="1143000"/>
          </a:xfrm>
          <a:prstGeom prst="rect">
            <a:avLst/>
          </a:prstGeom>
          <a:noFill/>
          <a:ln w="9525">
            <a:noFill/>
            <a:miter lim="800000"/>
            <a:headEnd/>
            <a:tailEnd/>
          </a:ln>
        </p:spPr>
        <p:txBody>
          <a:bodyPr/>
          <a:lstStyle/>
          <a:p>
            <a:pPr algn="ctr" fontAlgn="base">
              <a:spcBef>
                <a:spcPct val="0"/>
              </a:spcBef>
              <a:spcAft>
                <a:spcPct val="0"/>
              </a:spcAft>
              <a:defRPr/>
            </a:pPr>
            <a:r>
              <a:rPr lang="en-US" sz="2000" b="1" kern="0" dirty="0">
                <a:solidFill>
                  <a:srgbClr val="000000"/>
                </a:solidFill>
                <a:latin typeface="Gill Sans MT" pitchFamily="34" charset="0"/>
              </a:rPr>
              <a:t>Providing Leadership in the Development of Animal Resources for Africa</a:t>
            </a:r>
          </a:p>
          <a:p>
            <a:pPr algn="ctr" fontAlgn="base">
              <a:spcBef>
                <a:spcPct val="0"/>
              </a:spcBef>
              <a:spcAft>
                <a:spcPct val="0"/>
              </a:spcAft>
              <a:defRPr/>
            </a:pPr>
            <a:endParaRPr lang="en-US" sz="2000" b="1" kern="0" dirty="0">
              <a:solidFill>
                <a:srgbClr val="A28B59"/>
              </a:solidFill>
              <a:latin typeface="Gill Sans MT" pitchFamily="34" charset="0"/>
            </a:endParaRPr>
          </a:p>
        </p:txBody>
      </p:sp>
    </p:spTree>
    <p:extLst>
      <p:ext uri="{BB962C8B-B14F-4D97-AF65-F5344CB8AC3E}">
        <p14:creationId xmlns:p14="http://schemas.microsoft.com/office/powerpoint/2010/main" val="36993208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U-IBAR">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99"/>
      </a:hlink>
      <a:folHlink>
        <a:srgbClr val="969696"/>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66"/>
        </a:hlink>
        <a:folHlink>
          <a:srgbClr val="99CC00"/>
        </a:folHlink>
      </a:clrScheme>
      <a:clrMap bg1="lt1" tx1="dk1" bg2="lt2" tx2="dk2" accent1="accent1" accent2="accent2" accent3="accent3" accent4="accent4" accent5="accent5" accent6="accent6" hlink="hlink" folHlink="folHlink"/>
    </a:extraClrScheme>
    <a:extraClrScheme>
      <a:clrScheme name="Blank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50021"/>
        </a:hlink>
        <a:folHlink>
          <a:srgbClr val="99CC00"/>
        </a:folHlink>
      </a:clrScheme>
      <a:clrMap bg1="lt1" tx1="dk1" bg2="lt2" tx2="dk2" accent1="accent1" accent2="accent2" accent3="accent3" accent4="accent4" accent5="accent5" accent6="accent6" hlink="hlink" folHlink="folHlink"/>
    </a:extraClrScheme>
    <a:extraClrScheme>
      <a:clrScheme name="Blank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99CC00"/>
        </a:folHlink>
      </a:clrScheme>
      <a:clrMap bg1="lt1" tx1="dk1" bg2="lt2" tx2="dk2" accent1="accent1" accent2="accent2" accent3="accent3" accent4="accent4" accent5="accent5" accent6="accent6" hlink="hlink" folHlink="folHlink"/>
    </a:extraClrScheme>
    <a:extraClrScheme>
      <a:clrScheme name="Blank 1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33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DBCDADAEF99CB4B95BA1CB990D385F3" ma:contentTypeVersion="10" ma:contentTypeDescription="Create a new document." ma:contentTypeScope="" ma:versionID="64993bf965abf7bebdec9bd49c28fa12">
  <xsd:schema xmlns:xsd="http://www.w3.org/2001/XMLSchema" xmlns:xs="http://www.w3.org/2001/XMLSchema" xmlns:p="http://schemas.microsoft.com/office/2006/metadata/properties" xmlns:ns3="0634901d-4d6f-4e0e-afc1-0ef93d2d67df" targetNamespace="http://schemas.microsoft.com/office/2006/metadata/properties" ma:root="true" ma:fieldsID="79c0d51f9503b63aa422a28991d0b147" ns3:_="">
    <xsd:import namespace="0634901d-4d6f-4e0e-afc1-0ef93d2d67df"/>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34901d-4d6f-4e0e-afc1-0ef93d2d67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F3D403A-E839-4624-BA8A-0425394F25C9}">
  <ds:schemaRefs>
    <ds:schemaRef ds:uri="http://schemas.microsoft.com/sharepoint/v3/contenttype/forms"/>
  </ds:schemaRefs>
</ds:datastoreItem>
</file>

<file path=customXml/itemProps2.xml><?xml version="1.0" encoding="utf-8"?>
<ds:datastoreItem xmlns:ds="http://schemas.openxmlformats.org/officeDocument/2006/customXml" ds:itemID="{48123075-2C3C-4679-A6BB-4FB407A587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34901d-4d6f-4e0e-afc1-0ef93d2d67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D165C53-774F-41AC-8E85-B132396169DB}">
  <ds:schemaRefs>
    <ds:schemaRef ds:uri="http://schemas.microsoft.com/office/2006/documentManagement/types"/>
    <ds:schemaRef ds:uri="http://purl.org/dc/terms/"/>
    <ds:schemaRef ds:uri="http://schemas.microsoft.com/office/2006/metadata/properties"/>
    <ds:schemaRef ds:uri="http://purl.org/dc/dcmitype/"/>
    <ds:schemaRef ds:uri="http://schemas.openxmlformats.org/package/2006/metadata/core-properties"/>
    <ds:schemaRef ds:uri="http://www.w3.org/XML/1998/namespace"/>
    <ds:schemaRef ds:uri="http://schemas.microsoft.com/office/infopath/2007/PartnerControls"/>
    <ds:schemaRef ds:uri="0634901d-4d6f-4e0e-afc1-0ef93d2d67df"/>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3rd  Live2Africa TC AND SC Meetings Presentation Template</Template>
  <TotalTime>5942</TotalTime>
  <Words>2640</Words>
  <Application>Microsoft Office PowerPoint</Application>
  <PresentationFormat>On-screen Show (4:3)</PresentationFormat>
  <Paragraphs>209</Paragraphs>
  <Slides>18</Slides>
  <Notes>1</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18</vt:i4>
      </vt:variant>
    </vt:vector>
  </HeadingPairs>
  <TitlesOfParts>
    <vt:vector size="29" baseType="lpstr">
      <vt:lpstr>Arial</vt:lpstr>
      <vt:lpstr>Calibri</vt:lpstr>
      <vt:lpstr>Comic Sans MS</vt:lpstr>
      <vt:lpstr>Gill Sans MT</vt:lpstr>
      <vt:lpstr>Segoe UI Semibold</vt:lpstr>
      <vt:lpstr>Times</vt:lpstr>
      <vt:lpstr>Times New Roman</vt:lpstr>
      <vt:lpstr>Wingdings</vt:lpstr>
      <vt:lpstr>Office Theme</vt:lpstr>
      <vt:lpstr>AU-IBAR</vt:lpstr>
      <vt:lpstr>Microsoft PowerPoint 97-2003 Presentation</vt:lpstr>
      <vt:lpstr>CONSERVING AQUATIC BIODIVERSITY IN AFRICAN BLUE ECONOMY </vt:lpstr>
      <vt:lpstr>PowerPoint Presentation</vt:lpstr>
      <vt:lpstr>2023 Workplan  Driving implementation of Project’s Strategic Objectives </vt:lpstr>
      <vt:lpstr>2023 Workplan  Driving implementation of Project’s Strategic Objectives </vt:lpstr>
      <vt:lpstr>SO1: Ratify and/or Align relevant international/regional instruments related to blue economy themes (with specific reference to conserving biodiversity)– </vt:lpstr>
      <vt:lpstr>SO1: Ratify and/or Align relevant international/regional instruments related to blue economy themes (with specific reference to conserving biodiversity)– USD 167730:  Cont’d</vt:lpstr>
      <vt:lpstr>Challenges faced when participating in relevant regional and international fora </vt:lpstr>
      <vt:lpstr> Strategies and actions to address the identified challenges </vt:lpstr>
      <vt:lpstr> Key challenges raised with ratification, adoption and implementation </vt:lpstr>
      <vt:lpstr>Solutions</vt:lpstr>
      <vt:lpstr>SO2: Optimizing conservation and sustainable biodiversity while minimizing conflicts among users of  blue economy resources.– </vt:lpstr>
      <vt:lpstr>SO2: Optimizing conservation and sustainable biodiversity while minimizing conflicts among users of  blue economy resources.– Cont’d– </vt:lpstr>
      <vt:lpstr> SO2: Optimizing conservation and sustainable biodiversity while minimizing conflicts among users of  blue economy resources.–  </vt:lpstr>
      <vt:lpstr>SO3.   Strengthening measures for mitigating the negative impacts of coastal and marine tourism, oil, gas, deep sea mining and climate change on aquatic biodiversity and environment</vt:lpstr>
      <vt:lpstr>SO4.  Strengthening gender inclusivity in aquatic biodiversity conservation and environmental management </vt:lpstr>
      <vt:lpstr>Challenges and Emerging Issues Cont’d</vt:lpstr>
      <vt:lpstr> Recommendations </vt:lpstr>
      <vt:lpstr>PowerPoint Presentation</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Kennedy Oroko</dc:creator>
  <cp:lastModifiedBy>Mohamed Seisay</cp:lastModifiedBy>
  <cp:revision>485</cp:revision>
  <dcterms:created xsi:type="dcterms:W3CDTF">2021-05-31T04:20:25Z</dcterms:created>
  <dcterms:modified xsi:type="dcterms:W3CDTF">2024-09-14T08:51:04Z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0x010100DDBCDADAEF99CB4B95BA1CB990D385F3</vt:lpwstr>
  </property>
</Properties>
</file>