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67" r:id="rId2"/>
  </p:sldMasterIdLst>
  <p:notesMasterIdLst>
    <p:notesMasterId r:id="rId9"/>
  </p:notesMasterIdLst>
  <p:sldIdLst>
    <p:sldId id="256" r:id="rId3"/>
    <p:sldId id="437" r:id="rId4"/>
    <p:sldId id="272" r:id="rId5"/>
    <p:sldId id="411" r:id="rId6"/>
    <p:sldId id="397" r:id="rId7"/>
    <p:sldId id="27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0"/>
  </p:normalViewPr>
  <p:slideViewPr>
    <p:cSldViewPr>
      <p:cViewPr varScale="1">
        <p:scale>
          <a:sx n="81" d="100"/>
          <a:sy n="81" d="100"/>
        </p:scale>
        <p:origin x="1498"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9/18/2024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6</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9/18/2024</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067242"/>
            <a:ext cx="8229600" cy="3353540"/>
          </a:xfrm>
        </p:spPr>
        <p:txBody>
          <a:bodyPr>
            <a:normAutofit lnSpcReduction="10000"/>
          </a:bodyPr>
          <a:lstStyle/>
          <a:p>
            <a:r>
              <a:rPr lang="en-US" sz="2200" b="1" dirty="0">
                <a:solidFill>
                  <a:srgbClr val="00B0F0"/>
                </a:solidFill>
                <a:latin typeface="Bookman Old Style" panose="02050604050505020204" pitchFamily="18" charset="0"/>
              </a:rPr>
              <a:t>“CONSERVING AQUATIC BIODIVERSITY IN AFRICAN BLUE ECONOMY”</a:t>
            </a:r>
          </a:p>
          <a:p>
            <a:pPr>
              <a:lnSpc>
                <a:spcPct val="107000"/>
              </a:lnSpc>
              <a:spcAft>
                <a:spcPts val="800"/>
              </a:spcAft>
            </a:pPr>
            <a:r>
              <a:rPr lang="en-US" sz="1800" b="1" dirty="0">
                <a:solidFill>
                  <a:schemeClr val="accent1">
                    <a:lumMod val="75000"/>
                  </a:schemeClr>
                </a:solidFill>
                <a:latin typeface="Bookman Old Style" panose="02050604050505020204" pitchFamily="18" charset="0"/>
                <a:ea typeface="Times New Roman" panose="02020603050405020304" pitchFamily="18" charset="0"/>
                <a:cs typeface="Times New Roman" panose="02020603050405020304" pitchFamily="18" charset="0"/>
              </a:rPr>
              <a:t>Status and progress of implementation of 2</a:t>
            </a:r>
            <a:r>
              <a:rPr lang="en-US" sz="1800" b="1" baseline="30000" dirty="0">
                <a:solidFill>
                  <a:schemeClr val="accent1">
                    <a:lumMod val="75000"/>
                  </a:schemeClr>
                </a:solidFill>
                <a:latin typeface="Bookman Old Style" panose="02050604050505020204" pitchFamily="18" charset="0"/>
                <a:ea typeface="Times New Roman" panose="02020603050405020304" pitchFamily="18" charset="0"/>
                <a:cs typeface="Times New Roman" panose="02020603050405020304" pitchFamily="18" charset="0"/>
              </a:rPr>
              <a:t>nd</a:t>
            </a:r>
            <a:r>
              <a:rPr lang="en-US" sz="1800" b="1" dirty="0">
                <a:solidFill>
                  <a:schemeClr val="accent1">
                    <a:lumMod val="75000"/>
                  </a:schemeClr>
                </a:solidFill>
                <a:latin typeface="Bookman Old Style" panose="02050604050505020204" pitchFamily="18" charset="0"/>
                <a:ea typeface="Times New Roman" panose="02020603050405020304" pitchFamily="18" charset="0"/>
                <a:cs typeface="Times New Roman" panose="02020603050405020304" pitchFamily="18" charset="0"/>
              </a:rPr>
              <a:t> PTC meeting recommendations</a:t>
            </a:r>
            <a:endParaRPr lang="en-KE" sz="16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r>
              <a:rPr lang="en-US" sz="1800" b="1" dirty="0">
                <a:solidFill>
                  <a:schemeClr val="accent6">
                    <a:lumMod val="75000"/>
                  </a:schemeClr>
                </a:solidFill>
                <a:latin typeface="Bookman Old Style" panose="02050604050505020204" pitchFamily="18" charset="0"/>
              </a:rPr>
              <a:t>at</a:t>
            </a:r>
          </a:p>
          <a:p>
            <a:r>
              <a:rPr lang="en-US" sz="1800" b="1" dirty="0">
                <a:solidFill>
                  <a:schemeClr val="accent6">
                    <a:lumMod val="75000"/>
                  </a:schemeClr>
                </a:solidFill>
                <a:latin typeface="Bookman Old Style" panose="02050604050505020204" pitchFamily="18" charset="0"/>
              </a:rPr>
              <a:t>THIRD</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PROJECT</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STEERING COMMITTEE MEETING </a:t>
            </a:r>
          </a:p>
          <a:p>
            <a:r>
              <a:rPr lang="en-US" sz="1800" b="1" dirty="0">
                <a:solidFill>
                  <a:schemeClr val="accent6">
                    <a:lumMod val="75000"/>
                  </a:schemeClr>
                </a:solidFill>
                <a:latin typeface="Bookman Old Style" panose="02050604050505020204" pitchFamily="18" charset="0"/>
              </a:rPr>
              <a:t>09</a:t>
            </a:r>
            <a:r>
              <a:rPr lang="en-US" sz="1800" b="1" baseline="30000" dirty="0">
                <a:solidFill>
                  <a:schemeClr val="accent6">
                    <a:lumMod val="75000"/>
                  </a:schemeClr>
                </a:solidFill>
                <a:latin typeface="Bookman Old Style" panose="02050604050505020204" pitchFamily="18" charset="0"/>
              </a:rPr>
              <a:t>th</a:t>
            </a:r>
            <a:r>
              <a:rPr lang="en-US" sz="1800" b="1" dirty="0">
                <a:solidFill>
                  <a:schemeClr val="accent6">
                    <a:lumMod val="75000"/>
                  </a:schemeClr>
                </a:solidFill>
                <a:latin typeface="Bookman Old Style" panose="02050604050505020204" pitchFamily="18" charset="0"/>
              </a:rPr>
              <a:t> OCTOBER, 2024</a:t>
            </a:r>
          </a:p>
          <a:p>
            <a:r>
              <a:rPr lang="en-US" sz="1800" b="1" dirty="0">
                <a:solidFill>
                  <a:schemeClr val="accent6">
                    <a:lumMod val="75000"/>
                  </a:schemeClr>
                </a:solidFill>
                <a:latin typeface="Bookman Old Style" panose="02050604050505020204" pitchFamily="18" charset="0"/>
              </a:rPr>
              <a:t>MOMBASA, KENYA</a:t>
            </a:r>
          </a:p>
          <a:p>
            <a:endParaRPr lang="en-US" sz="1800" b="1" dirty="0">
              <a:solidFill>
                <a:schemeClr val="accent6">
                  <a:lumMod val="75000"/>
                </a:schemeClr>
              </a:solidFill>
              <a:latin typeface="Bookman Old Style" panose="02050604050505020204" pitchFamily="18" charset="0"/>
            </a:endParaRPr>
          </a:p>
          <a:p>
            <a:r>
              <a:rPr lang="en-US" sz="2200" b="1" dirty="0">
                <a:solidFill>
                  <a:schemeClr val="accent6">
                    <a:lumMod val="75000"/>
                  </a:schemeClr>
                </a:solidFill>
                <a:latin typeface="Bookman Old Style" panose="02050604050505020204" pitchFamily="18" charset="0"/>
              </a:rPr>
              <a:t>By: Nadiope Eric</a:t>
            </a:r>
          </a:p>
          <a:p>
            <a:endParaRPr lang="en-US" sz="2600" b="1" dirty="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4563433"/>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4555031"/>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4559285"/>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352740" y="4451088"/>
            <a:ext cx="1371719" cy="193869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4434" y="24577"/>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8400" y="95423"/>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91000" y="95423"/>
            <a:ext cx="914400" cy="794292"/>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66DB902-53D6-483C-B0E3-0DAF09BDA541}"/>
              </a:ext>
            </a:extLst>
          </p:cNvPr>
          <p:cNvGraphicFramePr>
            <a:graphicFrameLocks noGrp="1"/>
          </p:cNvGraphicFramePr>
          <p:nvPr>
            <p:extLst>
              <p:ext uri="{D42A27DB-BD31-4B8C-83A1-F6EECF244321}">
                <p14:modId xmlns:p14="http://schemas.microsoft.com/office/powerpoint/2010/main" val="1891775536"/>
              </p:ext>
            </p:extLst>
          </p:nvPr>
        </p:nvGraphicFramePr>
        <p:xfrm>
          <a:off x="785100" y="352977"/>
          <a:ext cx="8358899" cy="6734413"/>
        </p:xfrm>
        <a:graphic>
          <a:graphicData uri="http://schemas.openxmlformats.org/drawingml/2006/table">
            <a:tbl>
              <a:tblPr firstRow="1" bandRow="1">
                <a:tableStyleId>{7DF18680-E054-41AD-8BC1-D1AEF772440D}</a:tableStyleId>
              </a:tblPr>
              <a:tblGrid>
                <a:gridCol w="3177300">
                  <a:extLst>
                    <a:ext uri="{9D8B030D-6E8A-4147-A177-3AD203B41FA5}">
                      <a16:colId xmlns:a16="http://schemas.microsoft.com/office/drawing/2014/main" val="990625928"/>
                    </a:ext>
                  </a:extLst>
                </a:gridCol>
                <a:gridCol w="5181599">
                  <a:extLst>
                    <a:ext uri="{9D8B030D-6E8A-4147-A177-3AD203B41FA5}">
                      <a16:colId xmlns:a16="http://schemas.microsoft.com/office/drawing/2014/main" val="3093977278"/>
                    </a:ext>
                  </a:extLst>
                </a:gridCol>
              </a:tblGrid>
              <a:tr h="553069">
                <a:tc>
                  <a:txBody>
                    <a:bodyPr/>
                    <a:lstStyle/>
                    <a:p>
                      <a:r>
                        <a:rPr lang="en-US" sz="1800" dirty="0">
                          <a:effectLst/>
                        </a:rPr>
                        <a:t>Recommendations</a:t>
                      </a:r>
                      <a:endParaRPr lang="en-KE" dirty="0"/>
                    </a:p>
                  </a:txBody>
                  <a:tcPr/>
                </a:tc>
                <a:tc>
                  <a:txBody>
                    <a:bodyPr/>
                    <a:lstStyle/>
                    <a:p>
                      <a:r>
                        <a:rPr lang="en-US" sz="1800" dirty="0">
                          <a:effectLst/>
                        </a:rPr>
                        <a:t>Progress</a:t>
                      </a:r>
                      <a:endParaRPr lang="en-KE" dirty="0"/>
                    </a:p>
                  </a:txBody>
                  <a:tcPr/>
                </a:tc>
                <a:extLst>
                  <a:ext uri="{0D108BD9-81ED-4DB2-BD59-A6C34878D82A}">
                    <a16:rowId xmlns:a16="http://schemas.microsoft.com/office/drawing/2014/main" val="4023116345"/>
                  </a:ext>
                </a:extLst>
              </a:tr>
              <a:tr h="5494754">
                <a:tc>
                  <a:txBody>
                    <a:bodyPr/>
                    <a:lstStyle/>
                    <a:p>
                      <a:pPr marL="342900" indent="-342900">
                        <a:buAutoNum type="arabicPeriod"/>
                      </a:pPr>
                      <a:endParaRPr lang="en-US" sz="1800" dirty="0">
                        <a:effectLst/>
                      </a:endParaRPr>
                    </a:p>
                    <a:p>
                      <a:pPr marL="342900" indent="-342900">
                        <a:buAutoNum type="arabicPeriod"/>
                      </a:pPr>
                      <a:r>
                        <a:rPr lang="en-US" sz="1800" dirty="0">
                          <a:effectLst/>
                        </a:rPr>
                        <a:t>The PTC recommended a no-cost extension to allow the project to implement the remaining activities and address identified emerging issues.</a:t>
                      </a:r>
                    </a:p>
                    <a:p>
                      <a:pPr marL="0" indent="0">
                        <a:buNone/>
                      </a:pPr>
                      <a:endParaRPr lang="en-US" sz="1800" dirty="0">
                        <a:effectLst/>
                      </a:endParaRPr>
                    </a:p>
                    <a:p>
                      <a:pPr marL="0" indent="0">
                        <a:buNone/>
                      </a:pPr>
                      <a:endParaRPr lang="en-US" sz="1800" dirty="0">
                        <a:effectLst/>
                      </a:endParaRPr>
                    </a:p>
                    <a:p>
                      <a:pPr marL="0" indent="0">
                        <a:buNone/>
                      </a:pPr>
                      <a:r>
                        <a:rPr kumimoji="0" lang="en-US" sz="1800" b="0" i="0" u="none" strike="noStrike" kern="1200" cap="none" spc="0" normalizeH="0" baseline="0" noProof="0" dirty="0">
                          <a:ln>
                            <a:noFill/>
                          </a:ln>
                          <a:solidFill>
                            <a:prstClr val="black"/>
                          </a:solidFill>
                          <a:effectLst/>
                          <a:uLnTx/>
                          <a:uFillTx/>
                          <a:latin typeface="+mn-lt"/>
                          <a:ea typeface="+mn-ea"/>
                          <a:cs typeface="+mn-cs"/>
                        </a:rPr>
                        <a:t>2. The project should continue drawing synergies with existing projects and initiate new partnerships (MCS including the </a:t>
                      </a:r>
                      <a:r>
                        <a:rPr kumimoji="0" lang="en-US" sz="1800" b="0" i="0" u="none" strike="noStrike" kern="1200" cap="none" spc="0" normalizeH="0" baseline="0" noProof="0" dirty="0" err="1">
                          <a:ln>
                            <a:noFill/>
                          </a:ln>
                          <a:solidFill>
                            <a:prstClr val="black"/>
                          </a:solidFill>
                          <a:effectLst/>
                          <a:uLnTx/>
                          <a:uFillTx/>
                          <a:latin typeface="+mn-lt"/>
                          <a:ea typeface="+mn-ea"/>
                          <a:cs typeface="+mn-cs"/>
                        </a:rPr>
                        <a:t>ACeCOR</a:t>
                      </a:r>
                      <a:r>
                        <a:rPr kumimoji="0" lang="en-US" sz="1800" b="0" i="0" u="none" strike="noStrike" kern="1200" cap="none" spc="0" normalizeH="0" baseline="0" noProof="0" dirty="0">
                          <a:ln>
                            <a:noFill/>
                          </a:ln>
                          <a:solidFill>
                            <a:prstClr val="black"/>
                          </a:solidFill>
                          <a:effectLst/>
                          <a:uLnTx/>
                          <a:uFillTx/>
                          <a:latin typeface="+mn-lt"/>
                          <a:ea typeface="+mn-ea"/>
                          <a:cs typeface="+mn-cs"/>
                        </a:rPr>
                        <a:t>-UCC, GMES project – University of Ghana, etc.</a:t>
                      </a:r>
                      <a:endParaRPr lang="en-US" sz="1800" dirty="0">
                        <a:effectLst/>
                      </a:endParaRPr>
                    </a:p>
                    <a:p>
                      <a:pPr marL="0" indent="0">
                        <a:buNone/>
                      </a:pPr>
                      <a:endParaRPr lang="en-US" sz="1800" dirty="0">
                        <a:effectLst/>
                      </a:endParaRPr>
                    </a:p>
                    <a:p>
                      <a:pPr marL="0" indent="0">
                        <a:buNone/>
                      </a:pPr>
                      <a:endParaRPr lang="en-US" sz="1800" dirty="0">
                        <a:effectLst/>
                      </a:endParaRPr>
                    </a:p>
                    <a:p>
                      <a:pPr marL="0" indent="0">
                        <a:buNone/>
                      </a:pPr>
                      <a:endParaRPr lang="en-US" sz="1800" dirty="0">
                        <a:effectLst/>
                      </a:endParaRPr>
                    </a:p>
                  </a:txBody>
                  <a:tcPr/>
                </a:tc>
                <a:tc>
                  <a:txBody>
                    <a:bodyPr/>
                    <a:lstStyle/>
                    <a:p>
                      <a:endParaRPr lang="en-US" sz="1800" dirty="0">
                        <a:effectLst/>
                      </a:endParaRPr>
                    </a:p>
                    <a:p>
                      <a:r>
                        <a:rPr lang="en-US" sz="1800" dirty="0">
                          <a:effectLst/>
                        </a:rPr>
                        <a:t>A No-cost extension was granted for 14-months duration that would end on 14</a:t>
                      </a:r>
                      <a:r>
                        <a:rPr lang="en-US" sz="1800" baseline="30000" dirty="0">
                          <a:effectLst/>
                        </a:rPr>
                        <a:t>th</a:t>
                      </a:r>
                      <a:r>
                        <a:rPr lang="en-US" sz="1800" dirty="0">
                          <a:effectLst/>
                        </a:rPr>
                        <a:t> October, 2025</a:t>
                      </a:r>
                      <a:endParaRPr lang="en-US" dirty="0"/>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ill Sans MT" pitchFamily="34" charset="0"/>
                          <a:ea typeface="+mn-ea"/>
                          <a:cs typeface="+mn-cs"/>
                        </a:rPr>
                        <a:t>The workplan was developed, with activities and budget a narrative was also developed for the no-cost extension. </a:t>
                      </a:r>
                    </a:p>
                    <a:p>
                      <a:endParaRPr lang="en-US" dirty="0"/>
                    </a:p>
                    <a:p>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algn="just"/>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The project identified University as Centre of Excellency for aquatic biodiversity conservation. Established partnerships wit WWF and NC on advancing MSP in NMC; Established partnership with COREP to strengthen transboundary </a:t>
                      </a:r>
                      <a:r>
                        <a:rPr lang="en-US" sz="18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MPA, MCS,  </a:t>
                      </a:r>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in Central: Established partnership with Central Secretariat to operationalize Regional MCSCC in SADC region; </a:t>
                      </a:r>
                      <a:r>
                        <a:rPr lang="en-US" sz="18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Collaborating with FCWC to strengthen MCS in west </a:t>
                      </a:r>
                      <a:r>
                        <a:rPr lang="en-US" sz="1800" dirty="0" err="1">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africa</a:t>
                      </a:r>
                      <a:r>
                        <a:rPr lang="en-US" sz="18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 Africa that involved Benin, Cote D’Ivoire, Togo, Nigeria, Ghana and Nigeria</a:t>
                      </a:r>
                      <a:endParaRPr lang="en-KE" dirty="0">
                        <a:highlight>
                          <a:srgbClr val="FFFF00"/>
                        </a:highlight>
                      </a:endParaRPr>
                    </a:p>
                  </a:txBody>
                  <a:tcPr/>
                </a:tc>
                <a:extLst>
                  <a:ext uri="{0D108BD9-81ED-4DB2-BD59-A6C34878D82A}">
                    <a16:rowId xmlns:a16="http://schemas.microsoft.com/office/drawing/2014/main" val="311084298"/>
                  </a:ext>
                </a:extLst>
              </a:tr>
            </a:tbl>
          </a:graphicData>
        </a:graphic>
      </p:graphicFrame>
    </p:spTree>
    <p:extLst>
      <p:ext uri="{BB962C8B-B14F-4D97-AF65-F5344CB8AC3E}">
        <p14:creationId xmlns:p14="http://schemas.microsoft.com/office/powerpoint/2010/main" val="30139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1997E89-C3E5-4518-909F-B942C984CBAF}"/>
              </a:ext>
            </a:extLst>
          </p:cNvPr>
          <p:cNvGraphicFramePr>
            <a:graphicFrameLocks noGrp="1"/>
          </p:cNvGraphicFramePr>
          <p:nvPr>
            <p:extLst>
              <p:ext uri="{D42A27DB-BD31-4B8C-83A1-F6EECF244321}">
                <p14:modId xmlns:p14="http://schemas.microsoft.com/office/powerpoint/2010/main" val="3677999660"/>
              </p:ext>
            </p:extLst>
          </p:nvPr>
        </p:nvGraphicFramePr>
        <p:xfrm>
          <a:off x="990600" y="1397000"/>
          <a:ext cx="7772400" cy="5488778"/>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1509921266"/>
                    </a:ext>
                  </a:extLst>
                </a:gridCol>
                <a:gridCol w="3733800">
                  <a:extLst>
                    <a:ext uri="{9D8B030D-6E8A-4147-A177-3AD203B41FA5}">
                      <a16:colId xmlns:a16="http://schemas.microsoft.com/office/drawing/2014/main" val="2588975472"/>
                    </a:ext>
                  </a:extLst>
                </a:gridCol>
              </a:tblGrid>
              <a:tr h="7338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ea typeface="+mn-ea"/>
                          <a:cs typeface="+mn-cs"/>
                        </a:rPr>
                        <a:t>Recommendations</a:t>
                      </a:r>
                      <a:endParaRPr kumimoji="0" lang="en-KE" sz="1800" b="1" i="0" u="none" strike="noStrike" kern="1200" cap="none" spc="0" normalizeH="0" baseline="0" noProof="0" dirty="0">
                        <a:ln>
                          <a:noFill/>
                        </a:ln>
                        <a:solidFill>
                          <a:prstClr val="white"/>
                        </a:solidFill>
                        <a:effectLst/>
                        <a:uLnTx/>
                        <a:uFillTx/>
                        <a:latin typeface="+mn-lt"/>
                        <a:ea typeface="+mn-ea"/>
                        <a:cs typeface="+mn-cs"/>
                      </a:endParaRPr>
                    </a:p>
                    <a:p>
                      <a:endParaRPr lang="en-K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ea typeface="+mn-ea"/>
                          <a:cs typeface="+mn-cs"/>
                        </a:rPr>
                        <a:t>Progress</a:t>
                      </a:r>
                      <a:endParaRPr kumimoji="0" lang="en-KE" sz="1800" b="1" i="0" u="none" strike="noStrike" kern="1200" cap="none" spc="0" normalizeH="0" baseline="0" noProof="0" dirty="0">
                        <a:ln>
                          <a:noFill/>
                        </a:ln>
                        <a:solidFill>
                          <a:prstClr val="white"/>
                        </a:solidFill>
                        <a:effectLst/>
                        <a:uLnTx/>
                        <a:uFillTx/>
                        <a:latin typeface="+mn-lt"/>
                        <a:ea typeface="+mn-ea"/>
                        <a:cs typeface="+mn-cs"/>
                      </a:endParaRPr>
                    </a:p>
                    <a:p>
                      <a:endParaRPr lang="en-KE" dirty="0"/>
                    </a:p>
                  </a:txBody>
                  <a:tcPr/>
                </a:tc>
                <a:extLst>
                  <a:ext uri="{0D108BD9-81ED-4DB2-BD59-A6C34878D82A}">
                    <a16:rowId xmlns:a16="http://schemas.microsoft.com/office/drawing/2014/main" val="3782128790"/>
                  </a:ext>
                </a:extLst>
              </a:tr>
              <a:tr h="4193702">
                <a:tc>
                  <a:txBody>
                    <a:bodyPr/>
                    <a:lstStyle/>
                    <a:p>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3. AU-IBAR should expand the scope of the ongoing initiative on transboundary MPA between Kenya and Tanzania to Southern Africa.</a:t>
                      </a: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4. The Project to consider expanding the scope of MSP to other identified transboundary areas</a:t>
                      </a:r>
                      <a:endParaRPr lang="en-KE" dirty="0"/>
                    </a:p>
                  </a:txBody>
                  <a:tcPr/>
                </a:tc>
                <a:tc>
                  <a:txBody>
                    <a:bodyPr/>
                    <a:lstStyle/>
                    <a:p>
                      <a:r>
                        <a:rPr lang="en-US" sz="18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The project expanded the scope of intervention on transboundary MPA to Central Africa; supported Gabon and Congo to enhance governance of MPA between the two countries</a:t>
                      </a: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In collaboration with World Wide Fund and Nairobi Convention, advanced the MSP process in the Northern Mozambique channel that involved </a:t>
                      </a:r>
                      <a:r>
                        <a:rPr lang="en-US" sz="18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Mozambique, Comoros, Madagascar and Tanzania</a:t>
                      </a:r>
                      <a:endParaRPr lang="en-KE" dirty="0">
                        <a:highlight>
                          <a:srgbClr val="FFFF00"/>
                        </a:highlight>
                      </a:endParaRPr>
                    </a:p>
                  </a:txBody>
                  <a:tcPr/>
                </a:tc>
                <a:extLst>
                  <a:ext uri="{0D108BD9-81ED-4DB2-BD59-A6C34878D82A}">
                    <a16:rowId xmlns:a16="http://schemas.microsoft.com/office/drawing/2014/main" val="3884471561"/>
                  </a:ext>
                </a:extLst>
              </a:tr>
            </a:tbl>
          </a:graphicData>
        </a:graphic>
      </p:graphicFrame>
      <p:sp>
        <p:nvSpPr>
          <p:cNvPr id="3" name="Rectangle 2">
            <a:extLst>
              <a:ext uri="{FF2B5EF4-FFF2-40B4-BE49-F238E27FC236}">
                <a16:creationId xmlns:a16="http://schemas.microsoft.com/office/drawing/2014/main" id="{1A9A3485-80A7-4D55-B68E-C998F7A95B65}"/>
              </a:ext>
            </a:extLst>
          </p:cNvPr>
          <p:cNvSpPr/>
          <p:nvPr/>
        </p:nvSpPr>
        <p:spPr>
          <a:xfrm>
            <a:off x="685800" y="152400"/>
            <a:ext cx="8153400" cy="584775"/>
          </a:xfrm>
          <a:prstGeom prst="rect">
            <a:avLst/>
          </a:prstGeom>
        </p:spPr>
        <p:txBody>
          <a:bodyPr wrap="square">
            <a:spAutoFit/>
          </a:bodyPr>
          <a:lstStyle/>
          <a:p>
            <a:pPr lvl="0"/>
            <a:r>
              <a:rPr lang="en-US" sz="3200" b="1" dirty="0">
                <a:solidFill>
                  <a:srgbClr val="00B0F0"/>
                </a:solidFill>
              </a:rPr>
              <a:t>3</a:t>
            </a:r>
            <a:r>
              <a:rPr lang="en-US" sz="3200" b="1" baseline="30000" dirty="0">
                <a:solidFill>
                  <a:srgbClr val="00B0F0"/>
                </a:solidFill>
              </a:rPr>
              <a:t>rd</a:t>
            </a:r>
            <a:r>
              <a:rPr lang="en-US" sz="3200" b="1" dirty="0">
                <a:solidFill>
                  <a:srgbClr val="00B0F0"/>
                </a:solidFill>
              </a:rPr>
              <a:t> PROJECT STEERING COMMITTEE MEETINGS </a:t>
            </a:r>
            <a:endParaRPr lang="en-KE" sz="3200" dirty="0">
              <a:solidFill>
                <a:prstClr val="black"/>
              </a:solidFill>
            </a:endParaRPr>
          </a:p>
        </p:txBody>
      </p:sp>
    </p:spTree>
    <p:extLst>
      <p:ext uri="{BB962C8B-B14F-4D97-AF65-F5344CB8AC3E}">
        <p14:creationId xmlns:p14="http://schemas.microsoft.com/office/powerpoint/2010/main" val="1457989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800732C-A0F5-4A8B-BE93-F8527F61E77D}"/>
              </a:ext>
            </a:extLst>
          </p:cNvPr>
          <p:cNvGraphicFramePr>
            <a:graphicFrameLocks noGrp="1"/>
          </p:cNvGraphicFramePr>
          <p:nvPr>
            <p:extLst>
              <p:ext uri="{D42A27DB-BD31-4B8C-83A1-F6EECF244321}">
                <p14:modId xmlns:p14="http://schemas.microsoft.com/office/powerpoint/2010/main" val="2977853694"/>
              </p:ext>
            </p:extLst>
          </p:nvPr>
        </p:nvGraphicFramePr>
        <p:xfrm>
          <a:off x="838200" y="1066800"/>
          <a:ext cx="8077200" cy="6187440"/>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3430660245"/>
                    </a:ext>
                  </a:extLst>
                </a:gridCol>
                <a:gridCol w="4038600">
                  <a:extLst>
                    <a:ext uri="{9D8B030D-6E8A-4147-A177-3AD203B41FA5}">
                      <a16:colId xmlns:a16="http://schemas.microsoft.com/office/drawing/2014/main" val="279700276"/>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ea typeface="+mn-ea"/>
                          <a:cs typeface="+mn-cs"/>
                        </a:rPr>
                        <a:t>Recommendations</a:t>
                      </a:r>
                      <a:endParaRPr kumimoji="0" lang="en-KE" sz="1800" b="1" i="0" u="none" strike="noStrike" kern="1200" cap="none" spc="0" normalizeH="0" baseline="0" noProof="0" dirty="0">
                        <a:ln>
                          <a:noFill/>
                        </a:ln>
                        <a:solidFill>
                          <a:prstClr val="white"/>
                        </a:solidFill>
                        <a:effectLst/>
                        <a:uLnTx/>
                        <a:uFillTx/>
                        <a:latin typeface="+mn-lt"/>
                        <a:ea typeface="+mn-ea"/>
                        <a:cs typeface="+mn-cs"/>
                      </a:endParaRPr>
                    </a:p>
                    <a:p>
                      <a:endParaRPr lang="en-KE" dirty="0"/>
                    </a:p>
                  </a:txBody>
                  <a:tcPr/>
                </a:tc>
                <a:tc>
                  <a:txBody>
                    <a:bodyPr/>
                    <a:lstStyle/>
                    <a:p>
                      <a:r>
                        <a:rPr lang="en-US" dirty="0"/>
                        <a:t>Progress</a:t>
                      </a:r>
                      <a:endParaRPr lang="en-KE" dirty="0"/>
                    </a:p>
                  </a:txBody>
                  <a:tcPr/>
                </a:tc>
                <a:extLst>
                  <a:ext uri="{0D108BD9-81ED-4DB2-BD59-A6C34878D82A}">
                    <a16:rowId xmlns:a16="http://schemas.microsoft.com/office/drawing/2014/main" val="347278209"/>
                  </a:ext>
                </a:extLst>
              </a:tr>
              <a:tr h="370840">
                <a:tc>
                  <a:txBody>
                    <a:bodyPr/>
                    <a:lstStyle/>
                    <a:p>
                      <a:endParaRPr lang="en-US" dirty="0"/>
                    </a:p>
                    <a:p>
                      <a:pPr algn="just"/>
                      <a:r>
                        <a:rPr lang="en-US" dirty="0"/>
                        <a:t>5. </a:t>
                      </a:r>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AU-IBAR should strengthen the capacity for Regional MCS systems in Central Africa in the no-cost extension phase.</a:t>
                      </a: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pPr algn="just"/>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6. The project to support additional Member States to mainstream all-inclusive gender strategies.</a:t>
                      </a:r>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KE" dirty="0"/>
                    </a:p>
                  </a:txBody>
                  <a:tcPr/>
                </a:tc>
                <a:tc>
                  <a:txBody>
                    <a:bodyPr/>
                    <a:lstStyle/>
                    <a:p>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algn="just"/>
                      <a:r>
                        <a:rPr lang="en-US" sz="18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The project has included in the No-cost extension to strengthen Capacity of MCS personnel and environment experts for effective combat of IUU, protection of aquatic biodiversity and environment is planned in the no-cost extension</a:t>
                      </a: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pPr algn="just"/>
                      <a:r>
                        <a:rPr lang="en-US" sz="20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Cote D’Ivoire, was supported to mainstream gender in aquatic biodiversity conservation. In addition, South Africa was supported to develop gender plan and related policy  in small-scale </a:t>
                      </a:r>
                      <a:r>
                        <a:rPr lang="en-US" sz="2000" dirty="0">
                          <a:effectLst/>
                          <a:latin typeface="Bookman Old Style" panose="02050604050505020204" pitchFamily="18" charset="0"/>
                          <a:ea typeface="Times New Roman" panose="02020603050405020304" pitchFamily="18" charset="0"/>
                          <a:cs typeface="Times New Roman" panose="02020603050405020304" pitchFamily="18" charset="0"/>
                        </a:rPr>
                        <a:t>fisheries </a:t>
                      </a:r>
                      <a:endParaRPr lang="en-KE" sz="2000" dirty="0"/>
                    </a:p>
                  </a:txBody>
                  <a:tcPr/>
                </a:tc>
                <a:extLst>
                  <a:ext uri="{0D108BD9-81ED-4DB2-BD59-A6C34878D82A}">
                    <a16:rowId xmlns:a16="http://schemas.microsoft.com/office/drawing/2014/main" val="2975327466"/>
                  </a:ext>
                </a:extLst>
              </a:tr>
            </a:tbl>
          </a:graphicData>
        </a:graphic>
      </p:graphicFrame>
      <p:sp>
        <p:nvSpPr>
          <p:cNvPr id="12" name="Rectangle 11">
            <a:extLst>
              <a:ext uri="{FF2B5EF4-FFF2-40B4-BE49-F238E27FC236}">
                <a16:creationId xmlns:a16="http://schemas.microsoft.com/office/drawing/2014/main" id="{FFD511F2-5516-4942-BFEE-A900632B7D92}"/>
              </a:ext>
            </a:extLst>
          </p:cNvPr>
          <p:cNvSpPr/>
          <p:nvPr/>
        </p:nvSpPr>
        <p:spPr>
          <a:xfrm>
            <a:off x="838200" y="228600"/>
            <a:ext cx="8305800" cy="584775"/>
          </a:xfrm>
          <a:prstGeom prst="rect">
            <a:avLst/>
          </a:prstGeom>
        </p:spPr>
        <p:txBody>
          <a:bodyPr wrap="square">
            <a:spAutoFit/>
          </a:bodyPr>
          <a:lstStyle/>
          <a:p>
            <a:r>
              <a:rPr lang="en-US" sz="3200" b="1" dirty="0">
                <a:solidFill>
                  <a:srgbClr val="00B0F0"/>
                </a:solidFill>
                <a:ea typeface="+mj-ea"/>
                <a:cs typeface="+mj-cs"/>
              </a:rPr>
              <a:t>3</a:t>
            </a:r>
            <a:r>
              <a:rPr lang="en-US" sz="3200" b="1" baseline="30000" dirty="0">
                <a:solidFill>
                  <a:srgbClr val="00B0F0"/>
                </a:solidFill>
                <a:ea typeface="+mj-ea"/>
                <a:cs typeface="+mj-cs"/>
              </a:rPr>
              <a:t>rd</a:t>
            </a:r>
            <a:r>
              <a:rPr lang="en-US" sz="3200" b="1" dirty="0">
                <a:solidFill>
                  <a:srgbClr val="00B0F0"/>
                </a:solidFill>
                <a:ea typeface="+mj-ea"/>
                <a:cs typeface="+mj-cs"/>
              </a:rPr>
              <a:t> PROJECT STEERING COMMITTEE MEETINGS </a:t>
            </a:r>
            <a:endParaRPr lang="en-KE" sz="3200" dirty="0"/>
          </a:p>
        </p:txBody>
      </p:sp>
    </p:spTree>
    <p:extLst>
      <p:ext uri="{BB962C8B-B14F-4D97-AF65-F5344CB8AC3E}">
        <p14:creationId xmlns:p14="http://schemas.microsoft.com/office/powerpoint/2010/main" val="293206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647272" y="152400"/>
            <a:ext cx="8268128" cy="533400"/>
          </a:xfrm>
        </p:spPr>
        <p:txBody>
          <a:bodyPr>
            <a:normAutofit fontScale="90000"/>
          </a:bodyPr>
          <a:lstStyle/>
          <a:p>
            <a:r>
              <a:rPr lang="en-US" sz="3600" b="1" dirty="0">
                <a:solidFill>
                  <a:srgbClr val="00B0F0"/>
                </a:solidFill>
              </a:rPr>
              <a:t>3</a:t>
            </a:r>
            <a:r>
              <a:rPr lang="en-US" sz="3600" b="1" baseline="30000" dirty="0">
                <a:solidFill>
                  <a:srgbClr val="00B0F0"/>
                </a:solidFill>
              </a:rPr>
              <a:t>rd</a:t>
            </a:r>
            <a:r>
              <a:rPr lang="en-US" sz="3600" b="1" dirty="0">
                <a:solidFill>
                  <a:srgbClr val="00B0F0"/>
                </a:solidFill>
              </a:rPr>
              <a:t> PROJECT STEERING COMMITTEE MEETINGS </a:t>
            </a:r>
          </a:p>
        </p:txBody>
      </p:sp>
      <p:graphicFrame>
        <p:nvGraphicFramePr>
          <p:cNvPr id="2" name="Table 1">
            <a:extLst>
              <a:ext uri="{FF2B5EF4-FFF2-40B4-BE49-F238E27FC236}">
                <a16:creationId xmlns:a16="http://schemas.microsoft.com/office/drawing/2014/main" id="{E50F0BDC-B199-47FA-946B-85581FC766EC}"/>
              </a:ext>
            </a:extLst>
          </p:cNvPr>
          <p:cNvGraphicFramePr>
            <a:graphicFrameLocks noGrp="1"/>
          </p:cNvGraphicFramePr>
          <p:nvPr>
            <p:extLst>
              <p:ext uri="{D42A27DB-BD31-4B8C-83A1-F6EECF244321}">
                <p14:modId xmlns:p14="http://schemas.microsoft.com/office/powerpoint/2010/main" val="1419367555"/>
              </p:ext>
            </p:extLst>
          </p:nvPr>
        </p:nvGraphicFramePr>
        <p:xfrm>
          <a:off x="914400" y="1397000"/>
          <a:ext cx="8001000" cy="6040120"/>
        </p:xfrm>
        <a:graphic>
          <a:graphicData uri="http://schemas.openxmlformats.org/drawingml/2006/table">
            <a:tbl>
              <a:tblPr firstRow="1" bandRow="1">
                <a:tableStyleId>{5C22544A-7EE6-4342-B048-85BDC9FD1C3A}</a:tableStyleId>
              </a:tblPr>
              <a:tblGrid>
                <a:gridCol w="4000500">
                  <a:extLst>
                    <a:ext uri="{9D8B030D-6E8A-4147-A177-3AD203B41FA5}">
                      <a16:colId xmlns:a16="http://schemas.microsoft.com/office/drawing/2014/main" val="1674937689"/>
                    </a:ext>
                  </a:extLst>
                </a:gridCol>
                <a:gridCol w="4000500">
                  <a:extLst>
                    <a:ext uri="{9D8B030D-6E8A-4147-A177-3AD203B41FA5}">
                      <a16:colId xmlns:a16="http://schemas.microsoft.com/office/drawing/2014/main" val="1646445736"/>
                    </a:ext>
                  </a:extLst>
                </a:gridCol>
              </a:tblGrid>
              <a:tr h="370840">
                <a:tc>
                  <a:txBody>
                    <a:bodyPr/>
                    <a:lstStyle/>
                    <a:p>
                      <a:r>
                        <a:rPr lang="en-US" dirty="0"/>
                        <a:t>Recommendation</a:t>
                      </a:r>
                      <a:endParaRPr lang="en-KE" dirty="0"/>
                    </a:p>
                  </a:txBody>
                  <a:tcPr/>
                </a:tc>
                <a:tc>
                  <a:txBody>
                    <a:bodyPr/>
                    <a:lstStyle/>
                    <a:p>
                      <a:r>
                        <a:rPr lang="en-US" dirty="0"/>
                        <a:t>Progress</a:t>
                      </a:r>
                      <a:endParaRPr lang="en-KE" dirty="0"/>
                    </a:p>
                  </a:txBody>
                  <a:tcPr/>
                </a:tc>
                <a:extLst>
                  <a:ext uri="{0D108BD9-81ED-4DB2-BD59-A6C34878D82A}">
                    <a16:rowId xmlns:a16="http://schemas.microsoft.com/office/drawing/2014/main" val="2026747206"/>
                  </a:ext>
                </a:extLst>
              </a:tr>
              <a:tr h="370840">
                <a:tc>
                  <a:txBody>
                    <a:bodyPr/>
                    <a:lstStyle/>
                    <a:p>
                      <a:pPr algn="just"/>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7. Capacity building for media to enhance their capacity for adequate reporting, including new tools of communication for the wider stakeholders in the no-cost phase of the project.</a:t>
                      </a: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pPr algn="just"/>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8. Establish a communication task force to improve local reporting and coherence of messages on aquatic biodiversity conservation and environmental management and dissemination.</a:t>
                      </a:r>
                      <a:endParaRPr lang="en-US" dirty="0"/>
                    </a:p>
                  </a:txBody>
                  <a:tcPr/>
                </a:tc>
                <a:tc>
                  <a:txBody>
                    <a:bodyPr/>
                    <a:lstStyle/>
                    <a:p>
                      <a:pPr algn="just"/>
                      <a:r>
                        <a:rPr lang="en-US" sz="14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Knowledge share fair has been included in the No-cost extension phase as a tool for wide dissemination of project outcomes; the use of ecosystems is also being utilized. In all project interventions at national and regional levels, media experts are hired to report on workshop proceedings; In this the capacities of media is being developed on adequate reporting issues of aquatic biodiversity conservation and ecosystems management</a:t>
                      </a:r>
                    </a:p>
                    <a:p>
                      <a:pPr algn="just"/>
                      <a:endParaRPr lang="en-US" sz="14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endParaRPr>
                    </a:p>
                    <a:p>
                      <a:pPr algn="just"/>
                      <a:endParaRPr lang="en-US" sz="14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endParaRPr>
                    </a:p>
                    <a:p>
                      <a:pPr algn="just"/>
                      <a:r>
                        <a:rPr lang="en-US" sz="1400" dirty="0">
                          <a:effectLst/>
                          <a:highlight>
                            <a:srgbClr val="FFFF00"/>
                          </a:highlight>
                          <a:latin typeface="Bookman Old Style" panose="02050604050505020204" pitchFamily="18" charset="0"/>
                          <a:ea typeface="Times New Roman" panose="02020603050405020304" pitchFamily="18" charset="0"/>
                          <a:cs typeface="Times New Roman" panose="02020603050405020304" pitchFamily="18" charset="0"/>
                        </a:rPr>
                        <a:t>AU-IBAR, in collaboration with World Bank,  already facilitated the employment of Media Observatory for Sustainable fisheries and aquaculture (MOSFA) few years ago. The project is utilizing members of this group also to report on activities, meetings and other events related to aquatic biodiversity conservation </a:t>
                      </a:r>
                    </a:p>
                    <a:p>
                      <a:endParaRPr lang="en-US" sz="1800" dirty="0">
                        <a:effectLst/>
                        <a:latin typeface="Bookman Old Style" panose="02050604050505020204" pitchFamily="18" charset="0"/>
                        <a:cs typeface="Times New Roman" panose="02020603050405020304" pitchFamily="18" charset="0"/>
                      </a:endParaRPr>
                    </a:p>
                    <a:p>
                      <a:endParaRPr lang="en-US" sz="1800" dirty="0">
                        <a:effectLst/>
                        <a:latin typeface="Bookman Old Style" panose="02050604050505020204" pitchFamily="18" charset="0"/>
                        <a:cs typeface="Times New Roman" panose="02020603050405020304" pitchFamily="18" charset="0"/>
                      </a:endParaRPr>
                    </a:p>
                    <a:p>
                      <a:endParaRPr lang="en-US" dirty="0"/>
                    </a:p>
                    <a:p>
                      <a:endParaRPr lang="en-KE" dirty="0"/>
                    </a:p>
                  </a:txBody>
                  <a:tcPr/>
                </a:tc>
                <a:extLst>
                  <a:ext uri="{0D108BD9-81ED-4DB2-BD59-A6C34878D82A}">
                    <a16:rowId xmlns:a16="http://schemas.microsoft.com/office/drawing/2014/main" val="4263314895"/>
                  </a:ext>
                </a:extLst>
              </a:tr>
            </a:tbl>
          </a:graphicData>
        </a:graphic>
      </p:graphicFrame>
    </p:spTree>
    <p:extLst>
      <p:ext uri="{BB962C8B-B14F-4D97-AF65-F5344CB8AC3E}">
        <p14:creationId xmlns:p14="http://schemas.microsoft.com/office/powerpoint/2010/main" val="50880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1683026" y="5483087"/>
            <a:ext cx="6012180" cy="60960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11751</TotalTime>
  <Words>605</Words>
  <Application>Microsoft Office PowerPoint</Application>
  <PresentationFormat>On-screen Show (4:3)</PresentationFormat>
  <Paragraphs>72</Paragraphs>
  <Slides>6</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Bauhaus 93</vt:lpstr>
      <vt:lpstr>Bookman Old Style</vt:lpstr>
      <vt:lpstr>Calibri</vt:lpstr>
      <vt:lpstr>Gill Sans MT</vt:lpstr>
      <vt:lpstr>Times New Roman</vt:lpstr>
      <vt:lpstr>Office Theme</vt:lpstr>
      <vt:lpstr>1_Office Theme</vt:lpstr>
      <vt:lpstr>PowerPoint Presentation</vt:lpstr>
      <vt:lpstr>PowerPoint Presentation</vt:lpstr>
      <vt:lpstr>PowerPoint Presentation</vt:lpstr>
      <vt:lpstr>PowerPoint Presentation</vt:lpstr>
      <vt:lpstr>3rd PROJECT STEERING COMMITTEE MEETINGS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Mohamed Seisay</cp:lastModifiedBy>
  <cp:revision>559</cp:revision>
  <dcterms:created xsi:type="dcterms:W3CDTF">2017-08-17T12:21:51Z</dcterms:created>
  <dcterms:modified xsi:type="dcterms:W3CDTF">2024-09-18T15:27:16Z</dcterms:modified>
</cp:coreProperties>
</file>