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bookmarkIdSeed="3">
  <p:sldMasterIdLst>
    <p:sldMasterId id="2147483736" r:id="rId4"/>
    <p:sldMasterId id="2147483746" r:id="rId5"/>
  </p:sldMasterIdLst>
  <p:notesMasterIdLst>
    <p:notesMasterId r:id="rId11"/>
  </p:notesMasterIdLst>
  <p:handoutMasterIdLst>
    <p:handoutMasterId r:id="rId12"/>
  </p:handoutMasterIdLst>
  <p:sldIdLst>
    <p:sldId id="5954" r:id="rId6"/>
    <p:sldId id="5952" r:id="rId7"/>
    <p:sldId id="256" r:id="rId8"/>
    <p:sldId id="5953" r:id="rId9"/>
    <p:sldId id="5955" r:id="rId1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72" userDrawn="1">
          <p15:clr>
            <a:srgbClr val="A4A3A4"/>
          </p15:clr>
        </p15:guide>
        <p15:guide id="2" pos="2568" userDrawn="1">
          <p15:clr>
            <a:srgbClr val="A4A3A4"/>
          </p15:clr>
        </p15:guide>
        <p15:guide id="3" orient="horz" pos="6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9" name="Hilary Wild" initials="KCB" lastIdx="1" clrIdx="28">
    <p:extLst>
      <p:ext uri="{19B8F6BF-5375-455C-9EA6-DF929625EA0E}">
        <p15:presenceInfo xmlns:p15="http://schemas.microsoft.com/office/powerpoint/2012/main" userId="Hilary Wild" providerId="None"/>
      </p:ext>
    </p:extLst>
  </p:cmAuthor>
  <p:cmAuthor id="1" name="SMO" initials="SMO" lastIdx="42" clrIdx="0">
    <p:extLst>
      <p:ext uri="{19B8F6BF-5375-455C-9EA6-DF929625EA0E}">
        <p15:presenceInfo xmlns:p15="http://schemas.microsoft.com/office/powerpoint/2012/main" userId="SMO" providerId="None"/>
      </p:ext>
    </p:extLst>
  </p:cmAuthor>
  <p:cmAuthor id="30" name="K Bennett" initials="KCB" lastIdx="6" clrIdx="29">
    <p:extLst>
      <p:ext uri="{19B8F6BF-5375-455C-9EA6-DF929625EA0E}">
        <p15:presenceInfo xmlns:p15="http://schemas.microsoft.com/office/powerpoint/2012/main" userId="K Bennett" providerId="None"/>
      </p:ext>
    </p:extLst>
  </p:cmAuthor>
  <p:cmAuthor id="2" name="Quinn, Sara (CGIAR System Organization)" initials="QO" lastIdx="16" clrIdx="1">
    <p:extLst>
      <p:ext uri="{19B8F6BF-5375-455C-9EA6-DF929625EA0E}">
        <p15:presenceInfo xmlns:p15="http://schemas.microsoft.com/office/powerpoint/2012/main" userId="S::s.quinn@cgiar.org::e47d3906-c87f-4279-96ef-102eef59e167" providerId="AD"/>
      </p:ext>
    </p:extLst>
  </p:cmAuthor>
  <p:cmAuthor id="3" name="Cussen, Olwen (CGIAR System Organization)" initials="CO(SO" lastIdx="15" clrIdx="2">
    <p:extLst>
      <p:ext uri="{19B8F6BF-5375-455C-9EA6-DF929625EA0E}">
        <p15:presenceInfo xmlns:p15="http://schemas.microsoft.com/office/powerpoint/2012/main" userId="S-1-5-21-1606980848-162531612-839522115-24247" providerId="AD"/>
      </p:ext>
    </p:extLst>
  </p:cmAuthor>
  <p:cmAuthor id="4" name="Compton, Julia (System Org - Consultant)" initials="CC" lastIdx="15" clrIdx="3">
    <p:extLst>
      <p:ext uri="{19B8F6BF-5375-455C-9EA6-DF929625EA0E}">
        <p15:presenceInfo xmlns:p15="http://schemas.microsoft.com/office/powerpoint/2012/main" userId="S::j.compton@cgiar.org::a345051f-47b9-4aa0-a315-f5825f871d12" providerId="AD"/>
      </p:ext>
    </p:extLst>
  </p:cmAuthor>
  <p:cmAuthor id="5" name="Manning-Thomas, Nadia (CGIAR System Organization)" initials="MO" lastIdx="30" clrIdx="4">
    <p:extLst>
      <p:ext uri="{19B8F6BF-5375-455C-9EA6-DF929625EA0E}">
        <p15:presenceInfo xmlns:p15="http://schemas.microsoft.com/office/powerpoint/2012/main" userId="S::n.manning-thomas@cgiar.org::ee10a1cf-a826-4e78-830f-408c70a5cff8" providerId="AD"/>
      </p:ext>
    </p:extLst>
  </p:cmAuthor>
  <p:cmAuthor id="6" name="Manning-Thomas, Nadia (CGIAR System Organization)" initials="MN(SO" lastIdx="17" clrIdx="5">
    <p:extLst>
      <p:ext uri="{19B8F6BF-5375-455C-9EA6-DF929625EA0E}">
        <p15:presenceInfo xmlns:p15="http://schemas.microsoft.com/office/powerpoint/2012/main" userId="S-1-12-1-3994067407-1316530214-2353008515-4174357872" providerId="AD"/>
      </p:ext>
    </p:extLst>
  </p:cmAuthor>
  <p:cmAuthor id="7" name="Samuel Stacey" initials="SS" lastIdx="8" clrIdx="6">
    <p:extLst>
      <p:ext uri="{19B8F6BF-5375-455C-9EA6-DF929625EA0E}">
        <p15:presenceInfo xmlns:p15="http://schemas.microsoft.com/office/powerpoint/2012/main" userId="73e9e930-5ebd-41ab-a84c-43886a41a844" providerId="Windows Live"/>
      </p:ext>
    </p:extLst>
  </p:cmAuthor>
  <p:cmAuthor id="8" name="AZ" initials="ZA(" lastIdx="8" clrIdx="7">
    <p:extLst>
      <p:ext uri="{19B8F6BF-5375-455C-9EA6-DF929625EA0E}">
        <p15:presenceInfo xmlns:p15="http://schemas.microsoft.com/office/powerpoint/2012/main" userId="AZ" providerId="None"/>
      </p:ext>
    </p:extLst>
  </p:cmAuthor>
  <p:cmAuthor id="9" name="CGIAR SMO" initials="SMO" lastIdx="40" clrIdx="8">
    <p:extLst>
      <p:ext uri="{19B8F6BF-5375-455C-9EA6-DF929625EA0E}">
        <p15:presenceInfo xmlns:p15="http://schemas.microsoft.com/office/powerpoint/2012/main" userId="CGIAR SMO" providerId="None"/>
      </p:ext>
    </p:extLst>
  </p:cmAuthor>
  <p:cmAuthor id="10" name="Grainger-Jones, Elwyn (CGIAR System Organization)" initials="GO" lastIdx="10" clrIdx="9">
    <p:extLst>
      <p:ext uri="{19B8F6BF-5375-455C-9EA6-DF929625EA0E}">
        <p15:presenceInfo xmlns:p15="http://schemas.microsoft.com/office/powerpoint/2012/main" userId="S::egraingerjones@cgiar.org::68712cb9-d77d-4e25-9a1a-b1c2e9a3748b" providerId="AD"/>
      </p:ext>
    </p:extLst>
  </p:cmAuthor>
  <p:cmAuthor id="11" name="Colomer, Julien (CGIAR System Organization)" initials="CJ(SO" lastIdx="9" clrIdx="10">
    <p:extLst>
      <p:ext uri="{19B8F6BF-5375-455C-9EA6-DF929625EA0E}">
        <p15:presenceInfo xmlns:p15="http://schemas.microsoft.com/office/powerpoint/2012/main" userId="S::J.Colomer@cgiar.org::b2411d90-1fdc-4700-bb9a-fbe80d4d111c" providerId="AD"/>
      </p:ext>
    </p:extLst>
  </p:cmAuthor>
  <p:cmAuthor id="12" name="Smith, Andrew (CGIAR System Organization)" initials="SA(SO" lastIdx="21" clrIdx="11">
    <p:extLst>
      <p:ext uri="{19B8F6BF-5375-455C-9EA6-DF929625EA0E}">
        <p15:presenceInfo xmlns:p15="http://schemas.microsoft.com/office/powerpoint/2012/main" userId="S::A.J.Smith@cgiar.org::8a06fa0c-eddd-41d8-b9af-fa582b122ae0" providerId="AD"/>
      </p:ext>
    </p:extLst>
  </p:cmAuthor>
  <p:cmAuthor id="13" name="Craig, Jamie (CGIAR System Organization)" initials="CJ(SO" lastIdx="13" clrIdx="12">
    <p:extLst>
      <p:ext uri="{19B8F6BF-5375-455C-9EA6-DF929625EA0E}">
        <p15:presenceInfo xmlns:p15="http://schemas.microsoft.com/office/powerpoint/2012/main" userId="S::J.Craig@cgiar.org::267bf317-b355-4c71-b132-eff8930cd9d0" providerId="AD"/>
      </p:ext>
    </p:extLst>
  </p:cmAuthor>
  <p:cmAuthor id="14" name="Zandstra, Andre (CGIAR System Organization)" initials="ZO" lastIdx="7" clrIdx="13">
    <p:extLst>
      <p:ext uri="{19B8F6BF-5375-455C-9EA6-DF929625EA0E}">
        <p15:presenceInfo xmlns:p15="http://schemas.microsoft.com/office/powerpoint/2012/main" userId="S::a.zandstra@cgiar.org::ecab230e-e994-4cc7-af01-3de217e03e50" providerId="AD"/>
      </p:ext>
    </p:extLst>
  </p:cmAuthor>
  <p:cmAuthor id="15" name="Sundstrom, Roland (CGIAR System Organization)" initials="SR(SO" lastIdx="40" clrIdx="14">
    <p:extLst>
      <p:ext uri="{19B8F6BF-5375-455C-9EA6-DF929625EA0E}">
        <p15:presenceInfo xmlns:p15="http://schemas.microsoft.com/office/powerpoint/2012/main" userId="S::R.Sundstrom@cgiar.org::30fde8fb-5bdf-4c9b-b55e-ee8834a87165" providerId="AD"/>
      </p:ext>
    </p:extLst>
  </p:cmAuthor>
  <p:cmAuthor id="16" name="Bennett, Karmen (CGIAR System Organization)" initials="BO" lastIdx="3" clrIdx="15">
    <p:extLst>
      <p:ext uri="{19B8F6BF-5375-455C-9EA6-DF929625EA0E}">
        <p15:presenceInfo xmlns:p15="http://schemas.microsoft.com/office/powerpoint/2012/main" userId="S::k.bennett@cgiar.org::7ce980d7-af5d-4d40-85e4-4f613acfcee5" providerId="AD"/>
      </p:ext>
    </p:extLst>
  </p:cmAuthor>
  <p:cmAuthor id="17" name="Karmen" initials="KCB" lastIdx="12" clrIdx="16">
    <p:extLst>
      <p:ext uri="{19B8F6BF-5375-455C-9EA6-DF929625EA0E}">
        <p15:presenceInfo xmlns:p15="http://schemas.microsoft.com/office/powerpoint/2012/main" userId="Karmen" providerId="None"/>
      </p:ext>
    </p:extLst>
  </p:cmAuthor>
  <p:cmAuthor id="18" name="Author" initials="Author" lastIdx="7" clrIdx="17">
    <p:extLst>
      <p:ext uri="{19B8F6BF-5375-455C-9EA6-DF929625EA0E}">
        <p15:presenceInfo xmlns:p15="http://schemas.microsoft.com/office/powerpoint/2012/main" userId="Author" providerId="None"/>
      </p:ext>
    </p:extLst>
  </p:cmAuthor>
  <p:cmAuthor id="19" name="System Organization" initials="SO" lastIdx="1" clrIdx="18">
    <p:extLst>
      <p:ext uri="{19B8F6BF-5375-455C-9EA6-DF929625EA0E}">
        <p15:presenceInfo xmlns:p15="http://schemas.microsoft.com/office/powerpoint/2012/main" userId="System Organization" providerId="None"/>
      </p:ext>
    </p:extLst>
  </p:cmAuthor>
  <p:cmAuthor id="20" name="Olwen Cussen" initials="OC" lastIdx="47" clrIdx="19">
    <p:extLst>
      <p:ext uri="{19B8F6BF-5375-455C-9EA6-DF929625EA0E}">
        <p15:presenceInfo xmlns:p15="http://schemas.microsoft.com/office/powerpoint/2012/main" userId="Olwen Cussen" providerId="None"/>
      </p:ext>
    </p:extLst>
  </p:cmAuthor>
  <p:cmAuthor id="21" name="CGIAR" initials="CGIAR" lastIdx="33" clrIdx="20">
    <p:extLst>
      <p:ext uri="{19B8F6BF-5375-455C-9EA6-DF929625EA0E}">
        <p15:presenceInfo xmlns:p15="http://schemas.microsoft.com/office/powerpoint/2012/main" userId="CGIAR" providerId="None"/>
      </p:ext>
    </p:extLst>
  </p:cmAuthor>
  <p:cmAuthor id="22" name="Solomos, Georgios (CGIAR System Organization)" initials="SG(SO" lastIdx="1" clrIdx="21">
    <p:extLst>
      <p:ext uri="{19B8F6BF-5375-455C-9EA6-DF929625EA0E}">
        <p15:presenceInfo xmlns:p15="http://schemas.microsoft.com/office/powerpoint/2012/main" userId="S::G.Solomos@cgiar.org::f5765543-009b-41bd-8170-034be5f9e1ea" providerId="AD"/>
      </p:ext>
    </p:extLst>
  </p:cmAuthor>
  <p:cmAuthor id="23" name="Elwyn" initials="EGJ" lastIdx="22" clrIdx="22">
    <p:extLst>
      <p:ext uri="{19B8F6BF-5375-455C-9EA6-DF929625EA0E}">
        <p15:presenceInfo xmlns:p15="http://schemas.microsoft.com/office/powerpoint/2012/main" userId="Elwyn" providerId="None"/>
      </p:ext>
    </p:extLst>
  </p:cmAuthor>
  <p:cmAuthor id="24" name="Sinosi, Isobel (CGIAR System Organization)" initials="SI(SO" lastIdx="1" clrIdx="23">
    <p:extLst>
      <p:ext uri="{19B8F6BF-5375-455C-9EA6-DF929625EA0E}">
        <p15:presenceInfo xmlns:p15="http://schemas.microsoft.com/office/powerpoint/2012/main" userId="S::i.sinosi@cgiar.org::a17db583-3546-473a-8f5a-bdaeb28beadd" providerId="AD"/>
      </p:ext>
    </p:extLst>
  </p:cmAuthor>
  <p:cmAuthor id="25" name="Vermeulen, Sonja (CGIAR System Organization)" initials="VO" lastIdx="9" clrIdx="24">
    <p:extLst>
      <p:ext uri="{19B8F6BF-5375-455C-9EA6-DF929625EA0E}">
        <p15:presenceInfo xmlns:p15="http://schemas.microsoft.com/office/powerpoint/2012/main" userId="S::s.vermeulen@cgiar.org::7f3eeccc-c54f-466f-9870-0d205a5c6de4" providerId="AD"/>
      </p:ext>
    </p:extLst>
  </p:cmAuthor>
  <p:cmAuthor id="26" name="Karmen Bennett" initials="KCB" lastIdx="16" clrIdx="25">
    <p:extLst>
      <p:ext uri="{19B8F6BF-5375-455C-9EA6-DF929625EA0E}">
        <p15:presenceInfo xmlns:p15="http://schemas.microsoft.com/office/powerpoint/2012/main" userId="Karmen Bennett" providerId="None"/>
      </p:ext>
    </p:extLst>
  </p:cmAuthor>
  <p:cmAuthor id="27" name="Poire, Valerie (CGIAR System Organization)" initials="PO" lastIdx="1" clrIdx="26">
    <p:extLst>
      <p:ext uri="{19B8F6BF-5375-455C-9EA6-DF929625EA0E}">
        <p15:presenceInfo xmlns:p15="http://schemas.microsoft.com/office/powerpoint/2012/main" userId="S::v.poire@cgiar.org::aa6ecc9c-c4e6-4d04-853a-06a1f3d87686" providerId="AD"/>
      </p:ext>
    </p:extLst>
  </p:cmAuthor>
  <p:cmAuthor id="28" name="Sadoff, Claudia (One CGIAR)" initials="SC" lastIdx="2" clrIdx="27">
    <p:extLst>
      <p:ext uri="{19B8F6BF-5375-455C-9EA6-DF929625EA0E}">
        <p15:presenceInfo xmlns:p15="http://schemas.microsoft.com/office/powerpoint/2012/main" userId="S::c.sadoff@cgiar.org::9c4fb457-88be-4c22-a8f2-ef36117e7ee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5E5"/>
    <a:srgbClr val="F6ECFA"/>
    <a:srgbClr val="2B6939"/>
    <a:srgbClr val="014D91"/>
    <a:srgbClr val="CAD9CD"/>
    <a:srgbClr val="926CCA"/>
    <a:srgbClr val="DBD2F8"/>
    <a:srgbClr val="5B64A3"/>
    <a:srgbClr val="DAE9FC"/>
    <a:srgbClr val="5151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8"/>
    <p:restoredTop sz="94648"/>
  </p:normalViewPr>
  <p:slideViewPr>
    <p:cSldViewPr snapToGrid="0">
      <p:cViewPr varScale="1">
        <p:scale>
          <a:sx n="106" d="100"/>
          <a:sy n="106" d="100"/>
        </p:scale>
        <p:origin x="756" y="114"/>
      </p:cViewPr>
      <p:guideLst>
        <p:guide orient="horz" pos="1272"/>
        <p:guide pos="2568"/>
        <p:guide orient="horz" pos="67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3DD928-0C3E-4ED8-90AE-E560853C5428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AAF5AE-4922-40B3-BC52-D142E057D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7528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7CBDEE-9154-4ECF-BD19-2512E89EA232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2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E8625-ABA9-47AC-97D8-2031586E3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749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Transforming Animal Health Solutions and Services for LMICs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3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lang="en-US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7983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SDG L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8BE12D-C224-2D48-8E4B-36364A5E65C7}"/>
              </a:ext>
            </a:extLst>
          </p:cNvPr>
          <p:cNvSpPr/>
          <p:nvPr userDrawn="1"/>
        </p:nvSpPr>
        <p:spPr>
          <a:xfrm>
            <a:off x="0" y="0"/>
            <a:ext cx="7010400" cy="6858000"/>
          </a:xfrm>
          <a:prstGeom prst="rect">
            <a:avLst/>
          </a:prstGeom>
          <a:solidFill>
            <a:srgbClr val="F2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2AF663D-70AB-9248-B5B7-9F40D9C242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10400" y="85062"/>
            <a:ext cx="5181600" cy="677293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4FCDABB-EC9D-0341-BCF4-2ADC706360BE}"/>
              </a:ext>
            </a:extLst>
          </p:cNvPr>
          <p:cNvSpPr/>
          <p:nvPr userDrawn="1"/>
        </p:nvSpPr>
        <p:spPr>
          <a:xfrm flipH="1">
            <a:off x="7238749" y="85062"/>
            <a:ext cx="999460" cy="786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4C82B7-40D7-5C4A-AAB3-9403962913D6}"/>
              </a:ext>
            </a:extLst>
          </p:cNvPr>
          <p:cNvSpPr/>
          <p:nvPr userDrawn="1"/>
        </p:nvSpPr>
        <p:spPr>
          <a:xfrm flipH="1">
            <a:off x="9466018" y="3247890"/>
            <a:ext cx="2420680" cy="32267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651481" y="2495272"/>
            <a:ext cx="5506798" cy="1711841"/>
          </a:xfrm>
        </p:spPr>
        <p:txBody>
          <a:bodyPr anchor="b">
            <a:normAutofit/>
          </a:bodyPr>
          <a:lstStyle>
            <a:lvl1pPr algn="l">
              <a:defRPr sz="3600" b="1" i="0">
                <a:solidFill>
                  <a:srgbClr val="427730"/>
                </a:solidFill>
                <a:latin typeface="Avenir Black" panose="02000503020000020003" pitchFamily="2" charset="0"/>
                <a:ea typeface="Avenir Black" panose="02000503020000020003" pitchFamily="2" charset="0"/>
                <a:cs typeface="Calibri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651479" y="4457178"/>
            <a:ext cx="5506799" cy="1747063"/>
          </a:xfrm>
        </p:spPr>
        <p:txBody>
          <a:bodyPr/>
          <a:lstStyle>
            <a:lvl1pPr marL="0" indent="0" algn="l">
              <a:buNone/>
              <a:defRPr sz="2400" b="0" i="1">
                <a:solidFill>
                  <a:srgbClr val="515151"/>
                </a:solidFill>
                <a:latin typeface="Avenir Book Oblique" panose="02000503020000020003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651479" y="6356352"/>
            <a:ext cx="5506799" cy="365125"/>
          </a:xfrm>
        </p:spPr>
        <p:txBody>
          <a:bodyPr/>
          <a:lstStyle>
            <a:lvl1pPr>
              <a:defRPr b="0" i="0">
                <a:solidFill>
                  <a:srgbClr val="898989"/>
                </a:solidFill>
                <a:latin typeface="Avenir Medium" panose="02000503020000020003" pitchFamily="2" charset="0"/>
              </a:defRPr>
            </a:lvl1pPr>
          </a:lstStyle>
          <a:p>
            <a:r>
              <a:rPr lang="en-US"/>
              <a:t>Footer</a:t>
            </a:r>
          </a:p>
        </p:txBody>
      </p:sp>
      <p:cxnSp>
        <p:nvCxnSpPr>
          <p:cNvPr id="11" name="Straight Connector 10"/>
          <p:cNvCxnSpPr>
            <a:cxnSpLocks/>
          </p:cNvCxnSpPr>
          <p:nvPr userDrawn="1"/>
        </p:nvCxnSpPr>
        <p:spPr>
          <a:xfrm>
            <a:off x="651478" y="4207113"/>
            <a:ext cx="5506801" cy="0"/>
          </a:xfrm>
          <a:prstGeom prst="line">
            <a:avLst/>
          </a:prstGeom>
          <a:ln w="41275">
            <a:solidFill>
              <a:srgbClr val="42773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Date Placeholder 5"/>
          <p:cNvSpPr>
            <a:spLocks noGrp="1"/>
          </p:cNvSpPr>
          <p:nvPr userDrawn="1">
            <p:ph type="dt" sz="half" idx="12"/>
          </p:nvPr>
        </p:nvSpPr>
        <p:spPr>
          <a:xfrm>
            <a:off x="764751" y="6356352"/>
            <a:ext cx="2202712" cy="365125"/>
          </a:xfrm>
        </p:spPr>
        <p:txBody>
          <a:bodyPr/>
          <a:lstStyle>
            <a:lvl1pPr>
              <a:defRPr b="0" i="0">
                <a:solidFill>
                  <a:srgbClr val="898989"/>
                </a:solidFill>
                <a:latin typeface="Avenir Medium" panose="02000503020000020003" pitchFamily="2" charset="0"/>
              </a:defRPr>
            </a:lvl1pPr>
          </a:lstStyle>
          <a:p>
            <a:endParaRPr lang="en-US">
              <a:solidFill>
                <a:srgbClr val="898989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03A1081-EDDB-0A48-BB21-C8D525D161D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152" y="158918"/>
            <a:ext cx="1606899" cy="160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958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SDG L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8BE12D-C224-2D48-8E4B-36364A5E65C7}"/>
              </a:ext>
            </a:extLst>
          </p:cNvPr>
          <p:cNvSpPr/>
          <p:nvPr userDrawn="1"/>
        </p:nvSpPr>
        <p:spPr>
          <a:xfrm>
            <a:off x="0" y="0"/>
            <a:ext cx="7010400" cy="6858000"/>
          </a:xfrm>
          <a:prstGeom prst="rect">
            <a:avLst/>
          </a:prstGeom>
          <a:solidFill>
            <a:srgbClr val="42773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2AF663D-70AB-9248-B5B7-9F40D9C242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10400" y="85062"/>
            <a:ext cx="5181600" cy="677293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4FCDABB-EC9D-0341-BCF4-2ADC706360BE}"/>
              </a:ext>
            </a:extLst>
          </p:cNvPr>
          <p:cNvSpPr/>
          <p:nvPr userDrawn="1"/>
        </p:nvSpPr>
        <p:spPr>
          <a:xfrm flipH="1">
            <a:off x="7238749" y="85062"/>
            <a:ext cx="999460" cy="786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4C82B7-40D7-5C4A-AAB3-9403962913D6}"/>
              </a:ext>
            </a:extLst>
          </p:cNvPr>
          <p:cNvSpPr/>
          <p:nvPr userDrawn="1"/>
        </p:nvSpPr>
        <p:spPr>
          <a:xfrm flipH="1">
            <a:off x="9466018" y="3247890"/>
            <a:ext cx="2420680" cy="32267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651481" y="2495272"/>
            <a:ext cx="5506798" cy="1711841"/>
          </a:xfrm>
        </p:spPr>
        <p:txBody>
          <a:bodyPr anchor="b">
            <a:normAutofit/>
          </a:bodyPr>
          <a:lstStyle>
            <a:lvl1pPr algn="l">
              <a:defRPr sz="3600" b="1" i="0">
                <a:solidFill>
                  <a:srgbClr val="427730"/>
                </a:solidFill>
                <a:latin typeface="Avenir Black" panose="02000503020000020003" pitchFamily="2" charset="0"/>
                <a:ea typeface="Avenir Black" panose="02000503020000020003" pitchFamily="2" charset="0"/>
                <a:cs typeface="Calibri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651479" y="4457178"/>
            <a:ext cx="5506799" cy="1747063"/>
          </a:xfrm>
        </p:spPr>
        <p:txBody>
          <a:bodyPr/>
          <a:lstStyle>
            <a:lvl1pPr marL="0" indent="0" algn="l">
              <a:buNone/>
              <a:defRPr sz="2400" b="0" i="1">
                <a:solidFill>
                  <a:srgbClr val="515151"/>
                </a:solidFill>
                <a:latin typeface="Avenir Book Oblique" panose="02000503020000020003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651479" y="6356352"/>
            <a:ext cx="5506799" cy="365125"/>
          </a:xfrm>
        </p:spPr>
        <p:txBody>
          <a:bodyPr/>
          <a:lstStyle>
            <a:lvl1pPr>
              <a:defRPr b="0" i="0">
                <a:solidFill>
                  <a:srgbClr val="898989"/>
                </a:solidFill>
                <a:latin typeface="Avenir Medium" panose="02000503020000020003" pitchFamily="2" charset="0"/>
              </a:defRPr>
            </a:lvl1pPr>
          </a:lstStyle>
          <a:p>
            <a:r>
              <a:rPr lang="en-US"/>
              <a:t>Footer</a:t>
            </a:r>
          </a:p>
        </p:txBody>
      </p:sp>
      <p:cxnSp>
        <p:nvCxnSpPr>
          <p:cNvPr id="11" name="Straight Connector 10"/>
          <p:cNvCxnSpPr>
            <a:cxnSpLocks/>
          </p:cNvCxnSpPr>
          <p:nvPr userDrawn="1"/>
        </p:nvCxnSpPr>
        <p:spPr>
          <a:xfrm>
            <a:off x="651478" y="4207113"/>
            <a:ext cx="5506801" cy="0"/>
          </a:xfrm>
          <a:prstGeom prst="line">
            <a:avLst/>
          </a:prstGeom>
          <a:ln w="41275">
            <a:solidFill>
              <a:srgbClr val="42773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Date Placeholder 5"/>
          <p:cNvSpPr>
            <a:spLocks noGrp="1"/>
          </p:cNvSpPr>
          <p:nvPr userDrawn="1">
            <p:ph type="dt" sz="half" idx="12"/>
          </p:nvPr>
        </p:nvSpPr>
        <p:spPr>
          <a:xfrm>
            <a:off x="764751" y="6356352"/>
            <a:ext cx="2202712" cy="365125"/>
          </a:xfrm>
        </p:spPr>
        <p:txBody>
          <a:bodyPr/>
          <a:lstStyle>
            <a:lvl1pPr>
              <a:defRPr b="0" i="0">
                <a:solidFill>
                  <a:srgbClr val="898989"/>
                </a:solidFill>
                <a:latin typeface="Avenir Medium" panose="02000503020000020003" pitchFamily="2" charset="0"/>
              </a:defRPr>
            </a:lvl1pPr>
          </a:lstStyle>
          <a:p>
            <a:endParaRPr lang="en-US">
              <a:solidFill>
                <a:srgbClr val="898989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03A1081-EDDB-0A48-BB21-C8D525D161D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636" y="387537"/>
            <a:ext cx="2137684" cy="213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625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SDG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8BE12D-C224-2D48-8E4B-36364A5E65C7}"/>
              </a:ext>
            </a:extLst>
          </p:cNvPr>
          <p:cNvSpPr/>
          <p:nvPr userDrawn="1"/>
        </p:nvSpPr>
        <p:spPr>
          <a:xfrm>
            <a:off x="5177077" y="0"/>
            <a:ext cx="7010400" cy="6858000"/>
          </a:xfrm>
          <a:prstGeom prst="rect">
            <a:avLst/>
          </a:prstGeom>
          <a:solidFill>
            <a:srgbClr val="F2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026258D-A765-414F-B47D-4C3154656D1C}"/>
              </a:ext>
            </a:extLst>
          </p:cNvPr>
          <p:cNvGrpSpPr/>
          <p:nvPr userDrawn="1"/>
        </p:nvGrpSpPr>
        <p:grpSpPr>
          <a:xfrm flipH="1">
            <a:off x="0" y="1706"/>
            <a:ext cx="5181600" cy="6858000"/>
            <a:chOff x="7010400" y="0"/>
            <a:chExt cx="5181600" cy="68580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2AF663D-70AB-9248-B5B7-9F40D9C242D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10400" y="85062"/>
              <a:ext cx="5181600" cy="6772938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4FCDABB-EC9D-0341-BCF4-2ADC706360BE}"/>
                </a:ext>
              </a:extLst>
            </p:cNvPr>
            <p:cNvSpPr/>
            <p:nvPr userDrawn="1"/>
          </p:nvSpPr>
          <p:spPr>
            <a:xfrm>
              <a:off x="7219507" y="0"/>
              <a:ext cx="999460" cy="871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14C82B7-40D7-5C4A-AAB3-9403962913D6}"/>
                </a:ext>
              </a:extLst>
            </p:cNvPr>
            <p:cNvSpPr/>
            <p:nvPr userDrawn="1"/>
          </p:nvSpPr>
          <p:spPr>
            <a:xfrm>
              <a:off x="9477153" y="2993065"/>
              <a:ext cx="2420680" cy="32267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8558" y="2495272"/>
            <a:ext cx="5506798" cy="1711841"/>
          </a:xfrm>
        </p:spPr>
        <p:txBody>
          <a:bodyPr anchor="b">
            <a:normAutofit/>
          </a:bodyPr>
          <a:lstStyle>
            <a:lvl1pPr algn="l">
              <a:defRPr sz="3600" b="1" i="0">
                <a:solidFill>
                  <a:srgbClr val="427730"/>
                </a:solidFill>
                <a:latin typeface="Avenir Black" panose="02000503020000020003" pitchFamily="2" charset="0"/>
                <a:ea typeface="Avenir Black" panose="02000503020000020003" pitchFamily="2" charset="0"/>
                <a:cs typeface="Calibri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28556" y="4457178"/>
            <a:ext cx="5506799" cy="1747063"/>
          </a:xfrm>
        </p:spPr>
        <p:txBody>
          <a:bodyPr/>
          <a:lstStyle>
            <a:lvl1pPr marL="0" indent="0" algn="l">
              <a:buNone/>
              <a:defRPr sz="2400" b="0" i="1">
                <a:solidFill>
                  <a:srgbClr val="515151"/>
                </a:solidFill>
                <a:latin typeface="Avenir Book Oblique" panose="02000503020000020003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28556" y="6356352"/>
            <a:ext cx="5506799" cy="365125"/>
          </a:xfrm>
        </p:spPr>
        <p:txBody>
          <a:bodyPr/>
          <a:lstStyle>
            <a:lvl1pPr>
              <a:defRPr b="0" i="0">
                <a:solidFill>
                  <a:srgbClr val="898989"/>
                </a:solidFill>
                <a:latin typeface="Avenir Medium" panose="02000503020000020003" pitchFamily="2" charset="0"/>
              </a:defRPr>
            </a:lvl1pPr>
          </a:lstStyle>
          <a:p>
            <a:r>
              <a:rPr lang="en-US"/>
              <a:t>Footer</a:t>
            </a:r>
          </a:p>
        </p:txBody>
      </p:sp>
      <p:cxnSp>
        <p:nvCxnSpPr>
          <p:cNvPr id="11" name="Straight Connector 10"/>
          <p:cNvCxnSpPr>
            <a:cxnSpLocks/>
          </p:cNvCxnSpPr>
          <p:nvPr userDrawn="1"/>
        </p:nvCxnSpPr>
        <p:spPr>
          <a:xfrm>
            <a:off x="5828555" y="4207113"/>
            <a:ext cx="5506801" cy="0"/>
          </a:xfrm>
          <a:prstGeom prst="line">
            <a:avLst/>
          </a:prstGeom>
          <a:ln w="41275">
            <a:solidFill>
              <a:srgbClr val="42773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>
          <a:xfrm>
            <a:off x="5941828" y="6356352"/>
            <a:ext cx="2202712" cy="365125"/>
          </a:xfrm>
        </p:spPr>
        <p:txBody>
          <a:bodyPr/>
          <a:lstStyle>
            <a:lvl1pPr>
              <a:defRPr b="0" i="0">
                <a:solidFill>
                  <a:srgbClr val="898989"/>
                </a:solidFill>
                <a:latin typeface="Avenir Medium" panose="02000503020000020003" pitchFamily="2" charset="0"/>
              </a:defRPr>
            </a:lvl1pPr>
          </a:lstStyle>
          <a:p>
            <a:endParaRPr lang="en-US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351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SDG 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8BE12D-C224-2D48-8E4B-36364A5E65C7}"/>
              </a:ext>
            </a:extLst>
          </p:cNvPr>
          <p:cNvSpPr/>
          <p:nvPr userDrawn="1"/>
        </p:nvSpPr>
        <p:spPr>
          <a:xfrm>
            <a:off x="5181600" y="0"/>
            <a:ext cx="7010400" cy="6858000"/>
          </a:xfrm>
          <a:prstGeom prst="rect">
            <a:avLst/>
          </a:prstGeom>
          <a:solidFill>
            <a:srgbClr val="F2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026258D-A765-414F-B47D-4C3154656D1C}"/>
              </a:ext>
            </a:extLst>
          </p:cNvPr>
          <p:cNvGrpSpPr/>
          <p:nvPr userDrawn="1"/>
        </p:nvGrpSpPr>
        <p:grpSpPr>
          <a:xfrm flipH="1">
            <a:off x="0" y="1706"/>
            <a:ext cx="5181600" cy="6858000"/>
            <a:chOff x="7010400" y="0"/>
            <a:chExt cx="5181600" cy="68580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2AF663D-70AB-9248-B5B7-9F40D9C242D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10400" y="85062"/>
              <a:ext cx="5181600" cy="6772938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4FCDABB-EC9D-0341-BCF4-2ADC706360BE}"/>
                </a:ext>
              </a:extLst>
            </p:cNvPr>
            <p:cNvSpPr/>
            <p:nvPr userDrawn="1"/>
          </p:nvSpPr>
          <p:spPr>
            <a:xfrm>
              <a:off x="7219507" y="0"/>
              <a:ext cx="999460" cy="871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14C82B7-40D7-5C4A-AAB3-9403962913D6}"/>
                </a:ext>
              </a:extLst>
            </p:cNvPr>
            <p:cNvSpPr/>
            <p:nvPr userDrawn="1"/>
          </p:nvSpPr>
          <p:spPr>
            <a:xfrm>
              <a:off x="9477153" y="2993065"/>
              <a:ext cx="2420680" cy="32267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8558" y="1733545"/>
            <a:ext cx="5506798" cy="1711841"/>
          </a:xfrm>
        </p:spPr>
        <p:txBody>
          <a:bodyPr anchor="b">
            <a:normAutofit/>
          </a:bodyPr>
          <a:lstStyle>
            <a:lvl1pPr algn="l">
              <a:defRPr sz="3600" b="1" i="0">
                <a:solidFill>
                  <a:srgbClr val="427730"/>
                </a:solidFill>
                <a:latin typeface="Avenir Black" panose="02000503020000020003" pitchFamily="2" charset="0"/>
                <a:ea typeface="Avenir Black" panose="02000503020000020003" pitchFamily="2" charset="0"/>
                <a:cs typeface="Calibri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28556" y="3695451"/>
            <a:ext cx="5506799" cy="1747063"/>
          </a:xfrm>
        </p:spPr>
        <p:txBody>
          <a:bodyPr/>
          <a:lstStyle>
            <a:lvl1pPr marL="0" indent="0" algn="l">
              <a:buNone/>
              <a:defRPr sz="2400" b="0" i="1">
                <a:solidFill>
                  <a:srgbClr val="515151"/>
                </a:solidFill>
                <a:latin typeface="Avenir Book Oblique" panose="02000503020000020003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28556" y="6356352"/>
            <a:ext cx="5506799" cy="365125"/>
          </a:xfrm>
        </p:spPr>
        <p:txBody>
          <a:bodyPr/>
          <a:lstStyle>
            <a:lvl1pPr>
              <a:defRPr b="0" i="0">
                <a:solidFill>
                  <a:srgbClr val="898989"/>
                </a:solidFill>
                <a:latin typeface="Avenir Medium" panose="02000503020000020003" pitchFamily="2" charset="0"/>
              </a:defRPr>
            </a:lvl1pPr>
          </a:lstStyle>
          <a:p>
            <a:r>
              <a:rPr lang="en-US"/>
              <a:t>Footer</a:t>
            </a:r>
          </a:p>
        </p:txBody>
      </p:sp>
      <p:cxnSp>
        <p:nvCxnSpPr>
          <p:cNvPr id="11" name="Straight Connector 10"/>
          <p:cNvCxnSpPr>
            <a:cxnSpLocks/>
          </p:cNvCxnSpPr>
          <p:nvPr userDrawn="1"/>
        </p:nvCxnSpPr>
        <p:spPr>
          <a:xfrm>
            <a:off x="5828555" y="3429000"/>
            <a:ext cx="5506801" cy="0"/>
          </a:xfrm>
          <a:prstGeom prst="line">
            <a:avLst/>
          </a:prstGeom>
          <a:ln w="41275">
            <a:solidFill>
              <a:srgbClr val="42773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>
          <a:xfrm>
            <a:off x="5941828" y="6356352"/>
            <a:ext cx="2202712" cy="365125"/>
          </a:xfrm>
        </p:spPr>
        <p:txBody>
          <a:bodyPr/>
          <a:lstStyle>
            <a:lvl1pPr>
              <a:defRPr b="0" i="0">
                <a:solidFill>
                  <a:srgbClr val="898989"/>
                </a:solidFill>
                <a:latin typeface="Avenir Medium" panose="02000503020000020003" pitchFamily="2" charset="0"/>
              </a:defRPr>
            </a:lvl1pPr>
          </a:lstStyle>
          <a:p>
            <a:endParaRPr lang="en-US">
              <a:solidFill>
                <a:srgbClr val="898989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A45A690-299E-454E-A7F9-20F3050085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665" y="3539310"/>
            <a:ext cx="2137684" cy="213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472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l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4930" y="2509448"/>
            <a:ext cx="5506798" cy="1711841"/>
          </a:xfrm>
        </p:spPr>
        <p:txBody>
          <a:bodyPr anchor="b">
            <a:normAutofit/>
          </a:bodyPr>
          <a:lstStyle>
            <a:lvl1pPr algn="l">
              <a:defRPr sz="3600" b="1" i="0">
                <a:solidFill>
                  <a:srgbClr val="427730"/>
                </a:solidFill>
                <a:latin typeface="Avenir Black" panose="02000503020000020003" pitchFamily="2" charset="0"/>
                <a:ea typeface="Avenir Black" panose="02000503020000020003" pitchFamily="2" charset="0"/>
                <a:cs typeface="Calibri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4928" y="4357815"/>
            <a:ext cx="5506799" cy="1862012"/>
          </a:xfrm>
        </p:spPr>
        <p:txBody>
          <a:bodyPr/>
          <a:lstStyle>
            <a:lvl1pPr marL="0" indent="0" algn="l">
              <a:buNone/>
              <a:defRPr sz="2400" b="0" i="1">
                <a:solidFill>
                  <a:srgbClr val="515151"/>
                </a:solidFill>
                <a:latin typeface="Avenir Book Oblique" panose="02000503020000020003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4928" y="6356352"/>
            <a:ext cx="5506799" cy="365125"/>
          </a:xfrm>
        </p:spPr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r>
              <a:rPr lang="en-US"/>
              <a:t>Footer</a:t>
            </a:r>
          </a:p>
        </p:txBody>
      </p:sp>
      <p:cxnSp>
        <p:nvCxnSpPr>
          <p:cNvPr id="11" name="Straight Connector 10"/>
          <p:cNvCxnSpPr>
            <a:cxnSpLocks/>
          </p:cNvCxnSpPr>
          <p:nvPr userDrawn="1"/>
        </p:nvCxnSpPr>
        <p:spPr>
          <a:xfrm>
            <a:off x="724927" y="4221289"/>
            <a:ext cx="5506801" cy="0"/>
          </a:xfrm>
          <a:prstGeom prst="line">
            <a:avLst/>
          </a:prstGeom>
          <a:ln w="41275">
            <a:solidFill>
              <a:srgbClr val="42773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>
          <a:xfrm>
            <a:off x="838200" y="6356352"/>
            <a:ext cx="2202712" cy="365125"/>
          </a:xfrm>
        </p:spPr>
        <p:txBody>
          <a:bodyPr/>
          <a:lstStyle>
            <a:lvl1pPr>
              <a:defRPr b="0" i="0">
                <a:solidFill>
                  <a:srgbClr val="898989"/>
                </a:solidFill>
                <a:latin typeface="Avenir Medium" panose="02000503020000020003" pitchFamily="2" charset="0"/>
              </a:defRPr>
            </a:lvl1pPr>
          </a:lstStyle>
          <a:p>
            <a:endParaRPr lang="en-US">
              <a:solidFill>
                <a:srgbClr val="898989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A45A690-299E-454E-A7F9-20F3050085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263" y="371764"/>
            <a:ext cx="2137684" cy="21376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2AF663D-70AB-9248-B5B7-9F40D9C242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3665" y="263046"/>
            <a:ext cx="6416391" cy="838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031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DG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929" y="240491"/>
            <a:ext cx="9039655" cy="1200505"/>
          </a:xfrm>
        </p:spPr>
        <p:txBody>
          <a:bodyPr anchor="b">
            <a:normAutofit/>
          </a:bodyPr>
          <a:lstStyle>
            <a:lvl1pPr>
              <a:defRPr sz="2800" b="1" i="0">
                <a:solidFill>
                  <a:srgbClr val="427730"/>
                </a:solidFill>
                <a:latin typeface="Avenir Black" panose="02000503020000020003" pitchFamily="2" charset="0"/>
                <a:ea typeface="Avenir Black" panose="02000503020000020003" pitchFamily="2" charset="0"/>
                <a:cs typeface="Calibri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24928" y="1622854"/>
            <a:ext cx="10688139" cy="4554109"/>
          </a:xfrm>
        </p:spPr>
        <p:txBody>
          <a:bodyPr/>
          <a:lstStyle>
            <a:lvl1pPr marL="0" indent="0">
              <a:buNone/>
              <a:defRPr sz="2400">
                <a:solidFill>
                  <a:srgbClr val="515151"/>
                </a:solidFill>
              </a:defRPr>
            </a:lvl1pPr>
            <a:lvl2pPr marL="685800" indent="-228600"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2400">
                <a:solidFill>
                  <a:srgbClr val="515151"/>
                </a:solidFill>
              </a:defRPr>
            </a:lvl2pPr>
            <a:lvl3pPr marL="1143000" indent="-228600">
              <a:buClr>
                <a:schemeClr val="tx1"/>
              </a:buClr>
              <a:buFont typeface=".AppleSystemUIFont" charset="-120"/>
              <a:buChar char="-"/>
              <a:defRPr>
                <a:solidFill>
                  <a:srgbClr val="515151"/>
                </a:solidFill>
              </a:defRPr>
            </a:lvl3pPr>
            <a:lvl4pPr>
              <a:buClr>
                <a:schemeClr val="tx1"/>
              </a:buClr>
              <a:defRPr>
                <a:solidFill>
                  <a:srgbClr val="51515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6230" y="6356352"/>
            <a:ext cx="6788893" cy="365125"/>
          </a:xfrm>
        </p:spPr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r>
              <a:rPr lang="en-US"/>
              <a:t>Footer</a:t>
            </a:r>
          </a:p>
        </p:txBody>
      </p:sp>
      <p:pic>
        <p:nvPicPr>
          <p:cNvPr id="16" name="Picture 15" descr="Shape, icon&#10;&#10;Description automatically generated">
            <a:extLst>
              <a:ext uri="{FF2B5EF4-FFF2-40B4-BE49-F238E27FC236}">
                <a16:creationId xmlns:a16="http://schemas.microsoft.com/office/drawing/2014/main" id="{B51410B1-A175-924A-BD89-C753779B68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24242" flipV="1">
            <a:off x="9272933" y="-1042408"/>
            <a:ext cx="3151009" cy="445377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55891" y="6356352"/>
            <a:ext cx="1857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venir Medium" panose="02000503020000020003" pitchFamily="2" charset="0"/>
              </a:defRPr>
            </a:lvl1pPr>
          </a:lstStyle>
          <a:p>
            <a:fld id="{16162DC1-60C5-45F4-A298-97ECE83F2A9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5C64CC-63C6-B54B-865A-066808477774}"/>
              </a:ext>
            </a:extLst>
          </p:cNvPr>
          <p:cNvCxnSpPr>
            <a:cxnSpLocks/>
          </p:cNvCxnSpPr>
          <p:nvPr userDrawn="1"/>
        </p:nvCxnSpPr>
        <p:spPr>
          <a:xfrm>
            <a:off x="724928" y="1440606"/>
            <a:ext cx="7542250" cy="390"/>
          </a:xfrm>
          <a:prstGeom prst="line">
            <a:avLst/>
          </a:prstGeom>
          <a:ln w="41275">
            <a:solidFill>
              <a:srgbClr val="42773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6B0A42E-D6E4-A045-86A3-7EF64E92EB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9705" y="369152"/>
            <a:ext cx="1253702" cy="125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94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DG L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929" y="240491"/>
            <a:ext cx="9039655" cy="1200505"/>
          </a:xfrm>
        </p:spPr>
        <p:txBody>
          <a:bodyPr anchor="b">
            <a:normAutofit/>
          </a:bodyPr>
          <a:lstStyle>
            <a:lvl1pPr>
              <a:defRPr sz="2800" b="1" i="0">
                <a:solidFill>
                  <a:srgbClr val="427730"/>
                </a:solidFill>
                <a:latin typeface="Avenir Black" panose="02000503020000020003" pitchFamily="2" charset="0"/>
                <a:ea typeface="Avenir Black" panose="02000503020000020003" pitchFamily="2" charset="0"/>
                <a:cs typeface="Calibri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24928" y="1622854"/>
            <a:ext cx="10688139" cy="4554109"/>
          </a:xfrm>
        </p:spPr>
        <p:txBody>
          <a:bodyPr/>
          <a:lstStyle>
            <a:lvl1pPr marL="0" indent="0">
              <a:buNone/>
              <a:defRPr sz="2400">
                <a:solidFill>
                  <a:srgbClr val="515151"/>
                </a:solidFill>
              </a:defRPr>
            </a:lvl1pPr>
            <a:lvl2pPr marL="685800" indent="-228600"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2400">
                <a:solidFill>
                  <a:srgbClr val="515151"/>
                </a:solidFill>
              </a:defRPr>
            </a:lvl2pPr>
            <a:lvl3pPr marL="1143000" indent="-228600">
              <a:buClr>
                <a:schemeClr val="tx1"/>
              </a:buClr>
              <a:buFont typeface=".AppleSystemUIFont" charset="-120"/>
              <a:buChar char="-"/>
              <a:defRPr>
                <a:solidFill>
                  <a:srgbClr val="515151"/>
                </a:solidFill>
              </a:defRPr>
            </a:lvl3pPr>
            <a:lvl4pPr>
              <a:buClr>
                <a:schemeClr val="tx1"/>
              </a:buClr>
              <a:defRPr>
                <a:solidFill>
                  <a:srgbClr val="51515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6230" y="6356352"/>
            <a:ext cx="6788893" cy="365125"/>
          </a:xfrm>
        </p:spPr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724928" y="6359211"/>
            <a:ext cx="362465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>
                <a:solidFill>
                  <a:schemeClr val="tx1">
                    <a:lumMod val="50000"/>
                    <a:lumOff val="50000"/>
                  </a:schemeClr>
                </a:solidFill>
                <a:latin typeface="Avenir Medium" panose="02000503020000020003" pitchFamily="2" charset="0"/>
              </a:rPr>
              <a:t>www.cgiar.org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55891" y="6356352"/>
            <a:ext cx="1857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venir Medium" panose="02000503020000020003" pitchFamily="2" charset="0"/>
              </a:defRPr>
            </a:lvl1pPr>
          </a:lstStyle>
          <a:p>
            <a:fld id="{16162DC1-60C5-45F4-A298-97ECE83F2A9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44F4C84-945B-7441-BCB7-3566839225E6}"/>
              </a:ext>
            </a:extLst>
          </p:cNvPr>
          <p:cNvCxnSpPr>
            <a:cxnSpLocks/>
          </p:cNvCxnSpPr>
          <p:nvPr userDrawn="1"/>
        </p:nvCxnSpPr>
        <p:spPr>
          <a:xfrm>
            <a:off x="724928" y="1440606"/>
            <a:ext cx="7542250" cy="390"/>
          </a:xfrm>
          <a:prstGeom prst="line">
            <a:avLst/>
          </a:prstGeom>
          <a:ln w="41275">
            <a:solidFill>
              <a:srgbClr val="42773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16" name="Picture 15" descr="Shape, icon&#10;&#10;Description automatically generated">
            <a:extLst>
              <a:ext uri="{FF2B5EF4-FFF2-40B4-BE49-F238E27FC236}">
                <a16:creationId xmlns:a16="http://schemas.microsoft.com/office/drawing/2014/main" id="{B51410B1-A175-924A-BD89-C753779B68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397879" y="-309424"/>
            <a:ext cx="6860127" cy="96964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2D5EF1-C714-D34C-9098-E83BD07AE2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9705" y="369152"/>
            <a:ext cx="1253702" cy="125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775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34617D2-EF39-414A-9E32-FAECDB06D4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373165" y="-279818"/>
            <a:ext cx="6860127" cy="96964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929" y="240491"/>
            <a:ext cx="9039655" cy="1200505"/>
          </a:xfrm>
        </p:spPr>
        <p:txBody>
          <a:bodyPr anchor="b">
            <a:normAutofit/>
          </a:bodyPr>
          <a:lstStyle>
            <a:lvl1pPr>
              <a:defRPr sz="2800" b="1" i="0">
                <a:solidFill>
                  <a:srgbClr val="427730"/>
                </a:solidFill>
                <a:latin typeface="Avenir Black" panose="02000503020000020003" pitchFamily="2" charset="0"/>
                <a:ea typeface="Avenir Black" panose="02000503020000020003" pitchFamily="2" charset="0"/>
                <a:cs typeface="Calibri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24928" y="1622854"/>
            <a:ext cx="10688139" cy="4554109"/>
          </a:xfrm>
        </p:spPr>
        <p:txBody>
          <a:bodyPr/>
          <a:lstStyle>
            <a:lvl1pPr marL="0" indent="0">
              <a:buNone/>
              <a:defRPr sz="2400">
                <a:solidFill>
                  <a:srgbClr val="515151"/>
                </a:solidFill>
              </a:defRPr>
            </a:lvl1pPr>
            <a:lvl2pPr marL="685800" indent="-228600"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2400">
                <a:solidFill>
                  <a:srgbClr val="515151"/>
                </a:solidFill>
              </a:defRPr>
            </a:lvl2pPr>
            <a:lvl3pPr marL="1143000" indent="-228600">
              <a:buClr>
                <a:schemeClr val="tx1"/>
              </a:buClr>
              <a:buFont typeface=".AppleSystemUIFont" charset="-120"/>
              <a:buChar char="-"/>
              <a:defRPr>
                <a:solidFill>
                  <a:srgbClr val="515151"/>
                </a:solidFill>
              </a:defRPr>
            </a:lvl3pPr>
            <a:lvl4pPr>
              <a:buClr>
                <a:schemeClr val="tx1"/>
              </a:buClr>
              <a:defRPr>
                <a:solidFill>
                  <a:srgbClr val="51515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6230" y="6356352"/>
            <a:ext cx="6788893" cy="365125"/>
          </a:xfrm>
        </p:spPr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724928" y="6359211"/>
            <a:ext cx="362465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>
                <a:solidFill>
                  <a:schemeClr val="tx1">
                    <a:lumMod val="50000"/>
                    <a:lumOff val="50000"/>
                  </a:schemeClr>
                </a:solidFill>
                <a:latin typeface="Avenir Medium" panose="02000503020000020003" pitchFamily="2" charset="0"/>
              </a:rPr>
              <a:t>www.cgiar.org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55891" y="6356352"/>
            <a:ext cx="1857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venir Medium" panose="02000503020000020003" pitchFamily="2" charset="0"/>
              </a:defRPr>
            </a:lvl1pPr>
          </a:lstStyle>
          <a:p>
            <a:fld id="{16162DC1-60C5-45F4-A298-97ECE83F2A9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44F4C84-945B-7441-BCB7-3566839225E6}"/>
              </a:ext>
            </a:extLst>
          </p:cNvPr>
          <p:cNvCxnSpPr>
            <a:cxnSpLocks/>
          </p:cNvCxnSpPr>
          <p:nvPr userDrawn="1"/>
        </p:nvCxnSpPr>
        <p:spPr>
          <a:xfrm>
            <a:off x="724928" y="1440606"/>
            <a:ext cx="7542250" cy="390"/>
          </a:xfrm>
          <a:prstGeom prst="line">
            <a:avLst/>
          </a:prstGeom>
          <a:ln w="41275">
            <a:solidFill>
              <a:srgbClr val="42773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E99A3FCB-B69F-2C49-8269-B7E12A659B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9705" y="369152"/>
            <a:ext cx="1253702" cy="125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021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34617D2-EF39-414A-9E32-FAECDB06D4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373165" y="-279818"/>
            <a:ext cx="6860126" cy="96964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929" y="240491"/>
            <a:ext cx="9039655" cy="1200505"/>
          </a:xfrm>
        </p:spPr>
        <p:txBody>
          <a:bodyPr anchor="b">
            <a:normAutofit/>
          </a:bodyPr>
          <a:lstStyle>
            <a:lvl1pPr>
              <a:defRPr sz="2800" b="1" i="0">
                <a:solidFill>
                  <a:srgbClr val="427730"/>
                </a:solidFill>
                <a:latin typeface="Avenir Black" panose="02000503020000020003" pitchFamily="2" charset="0"/>
                <a:ea typeface="Avenir Black" panose="02000503020000020003" pitchFamily="2" charset="0"/>
                <a:cs typeface="Calibri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24928" y="1622854"/>
            <a:ext cx="10688139" cy="4554109"/>
          </a:xfrm>
        </p:spPr>
        <p:txBody>
          <a:bodyPr/>
          <a:lstStyle>
            <a:lvl1pPr marL="0" indent="0">
              <a:buNone/>
              <a:defRPr sz="2400">
                <a:solidFill>
                  <a:srgbClr val="515151"/>
                </a:solidFill>
              </a:defRPr>
            </a:lvl1pPr>
            <a:lvl2pPr marL="685800" indent="-228600"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2400">
                <a:solidFill>
                  <a:srgbClr val="515151"/>
                </a:solidFill>
              </a:defRPr>
            </a:lvl2pPr>
            <a:lvl3pPr marL="1143000" indent="-228600">
              <a:buClr>
                <a:schemeClr val="tx1"/>
              </a:buClr>
              <a:buFont typeface=".AppleSystemUIFont" charset="-120"/>
              <a:buChar char="-"/>
              <a:defRPr>
                <a:solidFill>
                  <a:srgbClr val="515151"/>
                </a:solidFill>
              </a:defRPr>
            </a:lvl3pPr>
            <a:lvl4pPr>
              <a:buClr>
                <a:schemeClr val="tx1"/>
              </a:buClr>
              <a:defRPr>
                <a:solidFill>
                  <a:srgbClr val="51515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6230" y="6356352"/>
            <a:ext cx="6788893" cy="365125"/>
          </a:xfrm>
        </p:spPr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724928" y="6359211"/>
            <a:ext cx="362465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>
                <a:solidFill>
                  <a:schemeClr val="tx1">
                    <a:lumMod val="50000"/>
                    <a:lumOff val="50000"/>
                  </a:schemeClr>
                </a:solidFill>
                <a:latin typeface="Avenir Medium" panose="02000503020000020003" pitchFamily="2" charset="0"/>
              </a:rPr>
              <a:t>www.cgiar.org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55891" y="6356352"/>
            <a:ext cx="1857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venir Medium" panose="02000503020000020003" pitchFamily="2" charset="0"/>
              </a:defRPr>
            </a:lvl1pPr>
          </a:lstStyle>
          <a:p>
            <a:fld id="{16162DC1-60C5-45F4-A298-97ECE83F2A9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44F4C84-945B-7441-BCB7-3566839225E6}"/>
              </a:ext>
            </a:extLst>
          </p:cNvPr>
          <p:cNvCxnSpPr>
            <a:cxnSpLocks/>
          </p:cNvCxnSpPr>
          <p:nvPr userDrawn="1"/>
        </p:nvCxnSpPr>
        <p:spPr>
          <a:xfrm>
            <a:off x="724928" y="1440606"/>
            <a:ext cx="7542250" cy="390"/>
          </a:xfrm>
          <a:prstGeom prst="line">
            <a:avLst/>
          </a:prstGeom>
          <a:ln w="41275">
            <a:solidFill>
              <a:srgbClr val="42773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916F6A4-2D5D-3141-BD49-E5F4F174DD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9705" y="369152"/>
            <a:ext cx="1253702" cy="125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797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page 1">
  <p:cSld name="2_TITLE page 1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28"/>
          <p:cNvSpPr txBox="1">
            <a:spLocks noGrp="1"/>
          </p:cNvSpPr>
          <p:nvPr>
            <p:ph type="ctrTitle"/>
          </p:nvPr>
        </p:nvSpPr>
        <p:spPr>
          <a:xfrm>
            <a:off x="585590" y="1630891"/>
            <a:ext cx="10688137" cy="1390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712C3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Google Shape;131;p128"/>
          <p:cNvSpPr txBox="1"/>
          <p:nvPr/>
        </p:nvSpPr>
        <p:spPr>
          <a:xfrm>
            <a:off x="10221256" y="1246970"/>
            <a:ext cx="168026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Better lives through livestock</a:t>
            </a:r>
            <a:endParaRPr/>
          </a:p>
        </p:txBody>
      </p:sp>
      <p:grpSp>
        <p:nvGrpSpPr>
          <p:cNvPr id="132" name="Google Shape;132;p128"/>
          <p:cNvGrpSpPr/>
          <p:nvPr/>
        </p:nvGrpSpPr>
        <p:grpSpPr>
          <a:xfrm>
            <a:off x="1" y="6813551"/>
            <a:ext cx="12192000" cy="50800"/>
            <a:chOff x="1" y="6813551"/>
            <a:chExt cx="12192000" cy="50800"/>
          </a:xfrm>
        </p:grpSpPr>
        <p:sp>
          <p:nvSpPr>
            <p:cNvPr id="133" name="Google Shape;133;p128"/>
            <p:cNvSpPr/>
            <p:nvPr/>
          </p:nvSpPr>
          <p:spPr>
            <a:xfrm rot="5400000">
              <a:off x="9545005" y="5954554"/>
              <a:ext cx="50800" cy="1768793"/>
            </a:xfrm>
            <a:prstGeom prst="rect">
              <a:avLst/>
            </a:prstGeom>
            <a:solidFill>
              <a:srgbClr val="C3462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128"/>
            <p:cNvSpPr/>
            <p:nvPr/>
          </p:nvSpPr>
          <p:spPr>
            <a:xfrm rot="5400000">
              <a:off x="11282204" y="5954554"/>
              <a:ext cx="50800" cy="1768793"/>
            </a:xfrm>
            <a:prstGeom prst="rect">
              <a:avLst/>
            </a:prstGeom>
            <a:solidFill>
              <a:srgbClr val="712C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128"/>
            <p:cNvSpPr/>
            <p:nvPr/>
          </p:nvSpPr>
          <p:spPr>
            <a:xfrm rot="5400000">
              <a:off x="7807803" y="5954554"/>
              <a:ext cx="50800" cy="1768793"/>
            </a:xfrm>
            <a:prstGeom prst="rect">
              <a:avLst/>
            </a:prstGeom>
            <a:solidFill>
              <a:srgbClr val="FF9E1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128"/>
            <p:cNvSpPr/>
            <p:nvPr/>
          </p:nvSpPr>
          <p:spPr>
            <a:xfrm rot="5400000">
              <a:off x="6070601" y="5954554"/>
              <a:ext cx="50800" cy="1768793"/>
            </a:xfrm>
            <a:prstGeom prst="rect">
              <a:avLst/>
            </a:prstGeom>
            <a:solidFill>
              <a:srgbClr val="404E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128"/>
            <p:cNvSpPr/>
            <p:nvPr/>
          </p:nvSpPr>
          <p:spPr>
            <a:xfrm rot="5400000">
              <a:off x="4333400" y="5954554"/>
              <a:ext cx="50800" cy="1768793"/>
            </a:xfrm>
            <a:prstGeom prst="rect">
              <a:avLst/>
            </a:prstGeom>
            <a:solidFill>
              <a:srgbClr val="7C9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128"/>
            <p:cNvSpPr/>
            <p:nvPr/>
          </p:nvSpPr>
          <p:spPr>
            <a:xfrm rot="5400000">
              <a:off x="2596198" y="5954554"/>
              <a:ext cx="50800" cy="1768793"/>
            </a:xfrm>
            <a:prstGeom prst="rect">
              <a:avLst/>
            </a:prstGeom>
            <a:solidFill>
              <a:srgbClr val="53593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128"/>
            <p:cNvSpPr/>
            <p:nvPr/>
          </p:nvSpPr>
          <p:spPr>
            <a:xfrm rot="5400000">
              <a:off x="858997" y="5954554"/>
              <a:ext cx="50800" cy="1768793"/>
            </a:xfrm>
            <a:prstGeom prst="rect">
              <a:avLst/>
            </a:prstGeom>
            <a:solidFill>
              <a:srgbClr val="A3A46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0" name="Google Shape;140;p128"/>
          <p:cNvPicPr preferRelativeResize="0"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 flipH="1">
            <a:off x="585591" y="3043242"/>
            <a:ext cx="10113940" cy="72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28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830" y="5752548"/>
            <a:ext cx="1354332" cy="630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28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45302" y="235350"/>
            <a:ext cx="776216" cy="9900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179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page 1">
  <p:cSld name="3_TITLE page 1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29"/>
          <p:cNvSpPr txBox="1">
            <a:spLocks noGrp="1"/>
          </p:cNvSpPr>
          <p:nvPr>
            <p:ph type="ctrTitle"/>
          </p:nvPr>
        </p:nvSpPr>
        <p:spPr>
          <a:xfrm>
            <a:off x="585590" y="1630891"/>
            <a:ext cx="10688137" cy="1390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69303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" name="Google Shape;145;p129"/>
          <p:cNvSpPr txBox="1"/>
          <p:nvPr/>
        </p:nvSpPr>
        <p:spPr>
          <a:xfrm>
            <a:off x="10221256" y="1246970"/>
            <a:ext cx="168026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Better lives through livestock</a:t>
            </a:r>
            <a:endParaRPr/>
          </a:p>
        </p:txBody>
      </p:sp>
      <p:grpSp>
        <p:nvGrpSpPr>
          <p:cNvPr id="146" name="Google Shape;146;p129"/>
          <p:cNvGrpSpPr/>
          <p:nvPr/>
        </p:nvGrpSpPr>
        <p:grpSpPr>
          <a:xfrm>
            <a:off x="1" y="6813551"/>
            <a:ext cx="12192000" cy="50800"/>
            <a:chOff x="1" y="6813551"/>
            <a:chExt cx="12192000" cy="50800"/>
          </a:xfrm>
        </p:grpSpPr>
        <p:sp>
          <p:nvSpPr>
            <p:cNvPr id="147" name="Google Shape;147;p129"/>
            <p:cNvSpPr/>
            <p:nvPr/>
          </p:nvSpPr>
          <p:spPr>
            <a:xfrm rot="5400000">
              <a:off x="9545005" y="5954554"/>
              <a:ext cx="50800" cy="1768793"/>
            </a:xfrm>
            <a:prstGeom prst="rect">
              <a:avLst/>
            </a:prstGeom>
            <a:solidFill>
              <a:srgbClr val="C3462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129"/>
            <p:cNvSpPr/>
            <p:nvPr/>
          </p:nvSpPr>
          <p:spPr>
            <a:xfrm rot="5400000">
              <a:off x="11282204" y="5954554"/>
              <a:ext cx="50800" cy="1768793"/>
            </a:xfrm>
            <a:prstGeom prst="rect">
              <a:avLst/>
            </a:prstGeom>
            <a:solidFill>
              <a:srgbClr val="712C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129"/>
            <p:cNvSpPr/>
            <p:nvPr/>
          </p:nvSpPr>
          <p:spPr>
            <a:xfrm rot="5400000">
              <a:off x="7807803" y="5954554"/>
              <a:ext cx="50800" cy="1768793"/>
            </a:xfrm>
            <a:prstGeom prst="rect">
              <a:avLst/>
            </a:prstGeom>
            <a:solidFill>
              <a:srgbClr val="FF9E1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129"/>
            <p:cNvSpPr/>
            <p:nvPr/>
          </p:nvSpPr>
          <p:spPr>
            <a:xfrm rot="5400000">
              <a:off x="6070601" y="5954554"/>
              <a:ext cx="50800" cy="1768793"/>
            </a:xfrm>
            <a:prstGeom prst="rect">
              <a:avLst/>
            </a:prstGeom>
            <a:solidFill>
              <a:srgbClr val="404E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129"/>
            <p:cNvSpPr/>
            <p:nvPr/>
          </p:nvSpPr>
          <p:spPr>
            <a:xfrm rot="5400000">
              <a:off x="4333400" y="5954554"/>
              <a:ext cx="50800" cy="1768793"/>
            </a:xfrm>
            <a:prstGeom prst="rect">
              <a:avLst/>
            </a:prstGeom>
            <a:solidFill>
              <a:srgbClr val="7C9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129"/>
            <p:cNvSpPr/>
            <p:nvPr/>
          </p:nvSpPr>
          <p:spPr>
            <a:xfrm rot="5400000">
              <a:off x="2596198" y="5954554"/>
              <a:ext cx="50800" cy="1768793"/>
            </a:xfrm>
            <a:prstGeom prst="rect">
              <a:avLst/>
            </a:prstGeom>
            <a:solidFill>
              <a:srgbClr val="53593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129"/>
            <p:cNvSpPr/>
            <p:nvPr/>
          </p:nvSpPr>
          <p:spPr>
            <a:xfrm rot="5400000">
              <a:off x="858997" y="5954554"/>
              <a:ext cx="50800" cy="1768793"/>
            </a:xfrm>
            <a:prstGeom prst="rect">
              <a:avLst/>
            </a:prstGeom>
            <a:solidFill>
              <a:srgbClr val="A3A46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54" name="Google Shape;154;p129"/>
          <p:cNvPicPr preferRelativeResize="0"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 flipH="1">
            <a:off x="585591" y="3043242"/>
            <a:ext cx="10113940" cy="72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29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830" y="5752548"/>
            <a:ext cx="1354332" cy="630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29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49306" y="437010"/>
            <a:ext cx="1024868" cy="7628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3219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page 1">
  <p:cSld name="4_TITLE page 1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30"/>
          <p:cNvSpPr txBox="1">
            <a:spLocks noGrp="1"/>
          </p:cNvSpPr>
          <p:nvPr>
            <p:ph type="ctrTitle"/>
          </p:nvPr>
        </p:nvSpPr>
        <p:spPr>
          <a:xfrm>
            <a:off x="585590" y="1630891"/>
            <a:ext cx="10688137" cy="1390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69303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130"/>
          <p:cNvSpPr txBox="1"/>
          <p:nvPr/>
        </p:nvSpPr>
        <p:spPr>
          <a:xfrm>
            <a:off x="10221256" y="1246970"/>
            <a:ext cx="168026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Better lives through livestock</a:t>
            </a:r>
            <a:endParaRPr/>
          </a:p>
        </p:txBody>
      </p:sp>
      <p:grpSp>
        <p:nvGrpSpPr>
          <p:cNvPr id="160" name="Google Shape;160;p130"/>
          <p:cNvGrpSpPr/>
          <p:nvPr/>
        </p:nvGrpSpPr>
        <p:grpSpPr>
          <a:xfrm>
            <a:off x="1" y="6813551"/>
            <a:ext cx="12192000" cy="50800"/>
            <a:chOff x="1" y="6813551"/>
            <a:chExt cx="12192000" cy="50800"/>
          </a:xfrm>
        </p:grpSpPr>
        <p:sp>
          <p:nvSpPr>
            <p:cNvPr id="161" name="Google Shape;161;p130"/>
            <p:cNvSpPr/>
            <p:nvPr/>
          </p:nvSpPr>
          <p:spPr>
            <a:xfrm rot="5400000">
              <a:off x="9545005" y="5954554"/>
              <a:ext cx="50800" cy="1768793"/>
            </a:xfrm>
            <a:prstGeom prst="rect">
              <a:avLst/>
            </a:prstGeom>
            <a:solidFill>
              <a:srgbClr val="C3462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130"/>
            <p:cNvSpPr/>
            <p:nvPr/>
          </p:nvSpPr>
          <p:spPr>
            <a:xfrm rot="5400000">
              <a:off x="11282204" y="5954554"/>
              <a:ext cx="50800" cy="1768793"/>
            </a:xfrm>
            <a:prstGeom prst="rect">
              <a:avLst/>
            </a:prstGeom>
            <a:solidFill>
              <a:srgbClr val="712C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130"/>
            <p:cNvSpPr/>
            <p:nvPr/>
          </p:nvSpPr>
          <p:spPr>
            <a:xfrm rot="5400000">
              <a:off x="7807803" y="5954554"/>
              <a:ext cx="50800" cy="1768793"/>
            </a:xfrm>
            <a:prstGeom prst="rect">
              <a:avLst/>
            </a:prstGeom>
            <a:solidFill>
              <a:srgbClr val="FF9E1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130"/>
            <p:cNvSpPr/>
            <p:nvPr/>
          </p:nvSpPr>
          <p:spPr>
            <a:xfrm rot="5400000">
              <a:off x="6070601" y="5954554"/>
              <a:ext cx="50800" cy="1768793"/>
            </a:xfrm>
            <a:prstGeom prst="rect">
              <a:avLst/>
            </a:prstGeom>
            <a:solidFill>
              <a:srgbClr val="404E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130"/>
            <p:cNvSpPr/>
            <p:nvPr/>
          </p:nvSpPr>
          <p:spPr>
            <a:xfrm rot="5400000">
              <a:off x="4333400" y="5954554"/>
              <a:ext cx="50800" cy="1768793"/>
            </a:xfrm>
            <a:prstGeom prst="rect">
              <a:avLst/>
            </a:prstGeom>
            <a:solidFill>
              <a:srgbClr val="7C9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130"/>
            <p:cNvSpPr/>
            <p:nvPr/>
          </p:nvSpPr>
          <p:spPr>
            <a:xfrm rot="5400000">
              <a:off x="2596198" y="5954554"/>
              <a:ext cx="50800" cy="1768793"/>
            </a:xfrm>
            <a:prstGeom prst="rect">
              <a:avLst/>
            </a:prstGeom>
            <a:solidFill>
              <a:srgbClr val="53593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130"/>
            <p:cNvSpPr/>
            <p:nvPr/>
          </p:nvSpPr>
          <p:spPr>
            <a:xfrm rot="5400000">
              <a:off x="858997" y="5954554"/>
              <a:ext cx="50800" cy="1768793"/>
            </a:xfrm>
            <a:prstGeom prst="rect">
              <a:avLst/>
            </a:prstGeom>
            <a:solidFill>
              <a:srgbClr val="A3A46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8" name="Google Shape;168;p130"/>
          <p:cNvPicPr preferRelativeResize="0"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 flipH="1">
            <a:off x="585591" y="3043242"/>
            <a:ext cx="10113940" cy="72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30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830" y="5752548"/>
            <a:ext cx="1354332" cy="630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30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41042" y="372830"/>
            <a:ext cx="1013253" cy="8541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46341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page 1">
  <p:cSld name="5_TITLE page 1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31"/>
          <p:cNvSpPr txBox="1">
            <a:spLocks noGrp="1"/>
          </p:cNvSpPr>
          <p:nvPr>
            <p:ph type="ctrTitle"/>
          </p:nvPr>
        </p:nvSpPr>
        <p:spPr>
          <a:xfrm>
            <a:off x="585590" y="1630891"/>
            <a:ext cx="10688137" cy="1390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69303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3" name="Google Shape;173;p131"/>
          <p:cNvSpPr txBox="1"/>
          <p:nvPr/>
        </p:nvSpPr>
        <p:spPr>
          <a:xfrm>
            <a:off x="10221256" y="1246970"/>
            <a:ext cx="168026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Better lives through livestock</a:t>
            </a:r>
            <a:endParaRPr/>
          </a:p>
        </p:txBody>
      </p:sp>
      <p:grpSp>
        <p:nvGrpSpPr>
          <p:cNvPr id="174" name="Google Shape;174;p131"/>
          <p:cNvGrpSpPr/>
          <p:nvPr/>
        </p:nvGrpSpPr>
        <p:grpSpPr>
          <a:xfrm>
            <a:off x="1" y="6813551"/>
            <a:ext cx="12192000" cy="50800"/>
            <a:chOff x="1" y="6813551"/>
            <a:chExt cx="12192000" cy="50800"/>
          </a:xfrm>
        </p:grpSpPr>
        <p:sp>
          <p:nvSpPr>
            <p:cNvPr id="175" name="Google Shape;175;p131"/>
            <p:cNvSpPr/>
            <p:nvPr/>
          </p:nvSpPr>
          <p:spPr>
            <a:xfrm rot="5400000">
              <a:off x="9545005" y="5954554"/>
              <a:ext cx="50800" cy="1768793"/>
            </a:xfrm>
            <a:prstGeom prst="rect">
              <a:avLst/>
            </a:prstGeom>
            <a:solidFill>
              <a:srgbClr val="C3462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131"/>
            <p:cNvSpPr/>
            <p:nvPr/>
          </p:nvSpPr>
          <p:spPr>
            <a:xfrm rot="5400000">
              <a:off x="11282204" y="5954554"/>
              <a:ext cx="50800" cy="1768793"/>
            </a:xfrm>
            <a:prstGeom prst="rect">
              <a:avLst/>
            </a:prstGeom>
            <a:solidFill>
              <a:srgbClr val="712C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131"/>
            <p:cNvSpPr/>
            <p:nvPr/>
          </p:nvSpPr>
          <p:spPr>
            <a:xfrm rot="5400000">
              <a:off x="7807803" y="5954554"/>
              <a:ext cx="50800" cy="1768793"/>
            </a:xfrm>
            <a:prstGeom prst="rect">
              <a:avLst/>
            </a:prstGeom>
            <a:solidFill>
              <a:srgbClr val="FF9E1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131"/>
            <p:cNvSpPr/>
            <p:nvPr/>
          </p:nvSpPr>
          <p:spPr>
            <a:xfrm rot="5400000">
              <a:off x="6070601" y="5954554"/>
              <a:ext cx="50800" cy="1768793"/>
            </a:xfrm>
            <a:prstGeom prst="rect">
              <a:avLst/>
            </a:prstGeom>
            <a:solidFill>
              <a:srgbClr val="404E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31"/>
            <p:cNvSpPr/>
            <p:nvPr/>
          </p:nvSpPr>
          <p:spPr>
            <a:xfrm rot="5400000">
              <a:off x="4333400" y="5954554"/>
              <a:ext cx="50800" cy="1768793"/>
            </a:xfrm>
            <a:prstGeom prst="rect">
              <a:avLst/>
            </a:prstGeom>
            <a:solidFill>
              <a:srgbClr val="7C9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131"/>
            <p:cNvSpPr/>
            <p:nvPr/>
          </p:nvSpPr>
          <p:spPr>
            <a:xfrm rot="5400000">
              <a:off x="2596198" y="5954554"/>
              <a:ext cx="50800" cy="1768793"/>
            </a:xfrm>
            <a:prstGeom prst="rect">
              <a:avLst/>
            </a:prstGeom>
            <a:solidFill>
              <a:srgbClr val="53593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131"/>
            <p:cNvSpPr/>
            <p:nvPr/>
          </p:nvSpPr>
          <p:spPr>
            <a:xfrm rot="5400000">
              <a:off x="858997" y="5954554"/>
              <a:ext cx="50800" cy="1768793"/>
            </a:xfrm>
            <a:prstGeom prst="rect">
              <a:avLst/>
            </a:prstGeom>
            <a:solidFill>
              <a:srgbClr val="A3A46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2" name="Google Shape;182;p131"/>
          <p:cNvPicPr preferRelativeResize="0"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 flipH="1">
            <a:off x="585591" y="3043242"/>
            <a:ext cx="10113940" cy="72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31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830" y="5752548"/>
            <a:ext cx="1354332" cy="630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31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8065" y="390037"/>
            <a:ext cx="898601" cy="8241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59111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FORM CONTENT with graphics on left">
  <p:cSld name="FREEFORM CONTENT with graphics on left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32"/>
          <p:cNvSpPr txBox="1"/>
          <p:nvPr/>
        </p:nvSpPr>
        <p:spPr>
          <a:xfrm>
            <a:off x="11391723" y="126023"/>
            <a:ext cx="64221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>
                <a:solidFill>
                  <a:srgbClr val="762123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>
              <a:solidFill>
                <a:srgbClr val="76212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32"/>
          <p:cNvSpPr txBox="1">
            <a:spLocks noGrp="1"/>
          </p:cNvSpPr>
          <p:nvPr>
            <p:ph type="body" idx="1"/>
          </p:nvPr>
        </p:nvSpPr>
        <p:spPr>
          <a:xfrm>
            <a:off x="3195734" y="1519491"/>
            <a:ext cx="8102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SzPts val="2200"/>
              <a:buFont typeface="Courier New"/>
              <a:buChar char="o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132"/>
          <p:cNvSpPr txBox="1">
            <a:spLocks noGrp="1"/>
          </p:cNvSpPr>
          <p:nvPr>
            <p:ph type="title"/>
          </p:nvPr>
        </p:nvSpPr>
        <p:spPr>
          <a:xfrm>
            <a:off x="3195734" y="768055"/>
            <a:ext cx="8102600" cy="67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rgbClr val="68262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189" name="Google Shape;189;p132"/>
          <p:cNvGrpSpPr/>
          <p:nvPr/>
        </p:nvGrpSpPr>
        <p:grpSpPr>
          <a:xfrm>
            <a:off x="1" y="6813551"/>
            <a:ext cx="12192000" cy="50800"/>
            <a:chOff x="1" y="6813551"/>
            <a:chExt cx="12192000" cy="50800"/>
          </a:xfrm>
        </p:grpSpPr>
        <p:sp>
          <p:nvSpPr>
            <p:cNvPr id="190" name="Google Shape;190;p132"/>
            <p:cNvSpPr/>
            <p:nvPr/>
          </p:nvSpPr>
          <p:spPr>
            <a:xfrm rot="5400000">
              <a:off x="9545005" y="5954554"/>
              <a:ext cx="50800" cy="1768793"/>
            </a:xfrm>
            <a:prstGeom prst="rect">
              <a:avLst/>
            </a:prstGeom>
            <a:solidFill>
              <a:srgbClr val="C3462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132"/>
            <p:cNvSpPr/>
            <p:nvPr/>
          </p:nvSpPr>
          <p:spPr>
            <a:xfrm rot="5400000">
              <a:off x="11282204" y="5954554"/>
              <a:ext cx="50800" cy="1768793"/>
            </a:xfrm>
            <a:prstGeom prst="rect">
              <a:avLst/>
            </a:prstGeom>
            <a:solidFill>
              <a:srgbClr val="712C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132"/>
            <p:cNvSpPr/>
            <p:nvPr/>
          </p:nvSpPr>
          <p:spPr>
            <a:xfrm rot="5400000">
              <a:off x="7807803" y="5954554"/>
              <a:ext cx="50800" cy="1768793"/>
            </a:xfrm>
            <a:prstGeom prst="rect">
              <a:avLst/>
            </a:prstGeom>
            <a:solidFill>
              <a:srgbClr val="FF9E1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132"/>
            <p:cNvSpPr/>
            <p:nvPr/>
          </p:nvSpPr>
          <p:spPr>
            <a:xfrm rot="5400000">
              <a:off x="6070601" y="5954554"/>
              <a:ext cx="50800" cy="1768793"/>
            </a:xfrm>
            <a:prstGeom prst="rect">
              <a:avLst/>
            </a:prstGeom>
            <a:solidFill>
              <a:srgbClr val="404E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132"/>
            <p:cNvSpPr/>
            <p:nvPr/>
          </p:nvSpPr>
          <p:spPr>
            <a:xfrm rot="5400000">
              <a:off x="4333400" y="5954554"/>
              <a:ext cx="50800" cy="1768793"/>
            </a:xfrm>
            <a:prstGeom prst="rect">
              <a:avLst/>
            </a:prstGeom>
            <a:solidFill>
              <a:srgbClr val="7C9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132"/>
            <p:cNvSpPr/>
            <p:nvPr/>
          </p:nvSpPr>
          <p:spPr>
            <a:xfrm rot="5400000">
              <a:off x="2596198" y="5954554"/>
              <a:ext cx="50800" cy="1768793"/>
            </a:xfrm>
            <a:prstGeom prst="rect">
              <a:avLst/>
            </a:prstGeom>
            <a:solidFill>
              <a:srgbClr val="53593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132"/>
            <p:cNvSpPr/>
            <p:nvPr/>
          </p:nvSpPr>
          <p:spPr>
            <a:xfrm rot="5400000">
              <a:off x="858997" y="5954554"/>
              <a:ext cx="50800" cy="1768793"/>
            </a:xfrm>
            <a:prstGeom prst="rect">
              <a:avLst/>
            </a:prstGeom>
            <a:solidFill>
              <a:srgbClr val="A3A46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97" name="Google Shape;197;p132"/>
          <p:cNvPicPr preferRelativeResize="0"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94114" y="6105593"/>
            <a:ext cx="1159840" cy="53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32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2111" y="1451357"/>
            <a:ext cx="1460605" cy="457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7306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FORM CONTENT with graphics on right">
  <p:cSld name="FREEFORM CONTENT with graphics on right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33"/>
          <p:cNvSpPr txBox="1"/>
          <p:nvPr/>
        </p:nvSpPr>
        <p:spPr>
          <a:xfrm>
            <a:off x="11391723" y="126023"/>
            <a:ext cx="64221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>
                <a:solidFill>
                  <a:srgbClr val="762123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>
              <a:solidFill>
                <a:srgbClr val="76212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33"/>
          <p:cNvSpPr txBox="1">
            <a:spLocks noGrp="1"/>
          </p:cNvSpPr>
          <p:nvPr>
            <p:ph type="body" idx="1"/>
          </p:nvPr>
        </p:nvSpPr>
        <p:spPr>
          <a:xfrm>
            <a:off x="682992" y="1519491"/>
            <a:ext cx="8102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SzPts val="2200"/>
              <a:buFont typeface="Courier New"/>
              <a:buChar char="o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2" name="Google Shape;202;p133"/>
          <p:cNvSpPr txBox="1">
            <a:spLocks noGrp="1"/>
          </p:cNvSpPr>
          <p:nvPr>
            <p:ph type="title"/>
          </p:nvPr>
        </p:nvSpPr>
        <p:spPr>
          <a:xfrm>
            <a:off x="682992" y="768055"/>
            <a:ext cx="8102600" cy="67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rgbClr val="712C3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203" name="Google Shape;203;p133"/>
          <p:cNvGrpSpPr/>
          <p:nvPr/>
        </p:nvGrpSpPr>
        <p:grpSpPr>
          <a:xfrm>
            <a:off x="1" y="6813551"/>
            <a:ext cx="12192000" cy="50800"/>
            <a:chOff x="1" y="6813551"/>
            <a:chExt cx="12192000" cy="50800"/>
          </a:xfrm>
        </p:grpSpPr>
        <p:sp>
          <p:nvSpPr>
            <p:cNvPr id="204" name="Google Shape;204;p133"/>
            <p:cNvSpPr/>
            <p:nvPr/>
          </p:nvSpPr>
          <p:spPr>
            <a:xfrm rot="5400000">
              <a:off x="9545005" y="5954554"/>
              <a:ext cx="50800" cy="1768793"/>
            </a:xfrm>
            <a:prstGeom prst="rect">
              <a:avLst/>
            </a:prstGeom>
            <a:solidFill>
              <a:srgbClr val="C3462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133"/>
            <p:cNvSpPr/>
            <p:nvPr/>
          </p:nvSpPr>
          <p:spPr>
            <a:xfrm rot="5400000">
              <a:off x="11282204" y="5954554"/>
              <a:ext cx="50800" cy="1768793"/>
            </a:xfrm>
            <a:prstGeom prst="rect">
              <a:avLst/>
            </a:prstGeom>
            <a:solidFill>
              <a:srgbClr val="712C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133"/>
            <p:cNvSpPr/>
            <p:nvPr/>
          </p:nvSpPr>
          <p:spPr>
            <a:xfrm rot="5400000">
              <a:off x="7807803" y="5954554"/>
              <a:ext cx="50800" cy="1768793"/>
            </a:xfrm>
            <a:prstGeom prst="rect">
              <a:avLst/>
            </a:prstGeom>
            <a:solidFill>
              <a:srgbClr val="FF9E1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133"/>
            <p:cNvSpPr/>
            <p:nvPr/>
          </p:nvSpPr>
          <p:spPr>
            <a:xfrm rot="5400000">
              <a:off x="6070601" y="5954554"/>
              <a:ext cx="50800" cy="1768793"/>
            </a:xfrm>
            <a:prstGeom prst="rect">
              <a:avLst/>
            </a:prstGeom>
            <a:solidFill>
              <a:srgbClr val="404E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133"/>
            <p:cNvSpPr/>
            <p:nvPr/>
          </p:nvSpPr>
          <p:spPr>
            <a:xfrm rot="5400000">
              <a:off x="4333400" y="5954554"/>
              <a:ext cx="50800" cy="1768793"/>
            </a:xfrm>
            <a:prstGeom prst="rect">
              <a:avLst/>
            </a:prstGeom>
            <a:solidFill>
              <a:srgbClr val="7C9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133"/>
            <p:cNvSpPr/>
            <p:nvPr/>
          </p:nvSpPr>
          <p:spPr>
            <a:xfrm rot="5400000">
              <a:off x="2596198" y="5954554"/>
              <a:ext cx="50800" cy="1768793"/>
            </a:xfrm>
            <a:prstGeom prst="rect">
              <a:avLst/>
            </a:prstGeom>
            <a:solidFill>
              <a:srgbClr val="53593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133"/>
            <p:cNvSpPr/>
            <p:nvPr/>
          </p:nvSpPr>
          <p:spPr>
            <a:xfrm rot="5400000">
              <a:off x="858997" y="5954554"/>
              <a:ext cx="50800" cy="1768793"/>
            </a:xfrm>
            <a:prstGeom prst="rect">
              <a:avLst/>
            </a:prstGeom>
            <a:solidFill>
              <a:srgbClr val="A3A46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11" name="Google Shape;211;p133"/>
          <p:cNvPicPr preferRelativeResize="0"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94114" y="6105593"/>
            <a:ext cx="1159840" cy="53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33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684" y="1459891"/>
            <a:ext cx="1460605" cy="457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25887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FORM layout logo on left">
  <p:cSld name="FREEFORM layout logo on left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34"/>
          <p:cNvSpPr txBox="1"/>
          <p:nvPr/>
        </p:nvSpPr>
        <p:spPr>
          <a:xfrm>
            <a:off x="11391723" y="126023"/>
            <a:ext cx="64221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>
                <a:solidFill>
                  <a:srgbClr val="762123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>
              <a:solidFill>
                <a:srgbClr val="76212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5" name="Google Shape;215;p134"/>
          <p:cNvPicPr preferRelativeResize="0"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952" y="6105593"/>
            <a:ext cx="1159840" cy="539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78384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ND PAGE">
  <p:cSld name="END PAGE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35"/>
          <p:cNvSpPr>
            <a:spLocks noGrp="1"/>
          </p:cNvSpPr>
          <p:nvPr>
            <p:ph type="pic" idx="2"/>
          </p:nvPr>
        </p:nvSpPr>
        <p:spPr>
          <a:xfrm>
            <a:off x="400595" y="322325"/>
            <a:ext cx="11376551" cy="4782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18" name="Google Shape;218;p135"/>
          <p:cNvPicPr preferRelativeResize="0"/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595" y="5186074"/>
            <a:ext cx="11376551" cy="1542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2156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ntent">
  <p:cSld name="2_conten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136"/>
          <p:cNvPicPr preferRelativeResize="0"/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18269" y="1718179"/>
            <a:ext cx="12890196" cy="299574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136"/>
          <p:cNvSpPr txBox="1">
            <a:spLocks noGrp="1"/>
          </p:cNvSpPr>
          <p:nvPr>
            <p:ph type="body" idx="1"/>
          </p:nvPr>
        </p:nvSpPr>
        <p:spPr>
          <a:xfrm>
            <a:off x="1213784" y="2911254"/>
            <a:ext cx="982609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22" name="Google Shape;222;p136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94114" y="6105593"/>
            <a:ext cx="1159840" cy="539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999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2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22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22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22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22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22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/>
                                        <p:tgtEl>
                                          <p:spTgt spid="22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22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Standard n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965" y="427831"/>
            <a:ext cx="10972800" cy="677955"/>
          </a:xfrm>
          <a:prstGeom prst="rect">
            <a:avLst/>
          </a:prstGeom>
        </p:spPr>
        <p:txBody>
          <a:bodyPr/>
          <a:lstStyle>
            <a:lvl1pPr marL="0" marR="0" indent="0" algn="l" defTabSz="91441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 sz="3600">
                <a:solidFill>
                  <a:srgbClr val="68262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609600" y="1601969"/>
            <a:ext cx="10972800" cy="4572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marL="742960" indent="-28575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Font typeface="Arial" panose="020B0604020202020204" pitchFamily="34" charset="0"/>
              <a:buChar char="•"/>
              <a:defRPr sz="2600"/>
            </a:lvl2pPr>
            <a:lvl3pPr marL="1143014" indent="-22860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Font typeface="Courier New" panose="02070309020205020404" pitchFamily="49" charset="0"/>
              <a:buChar char="o"/>
              <a:defRPr sz="22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</a:t>
            </a:r>
            <a:r>
              <a:rPr lang="en-US" dirty="0" err="1"/>
              <a:t>levelç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2CB052-5B31-D543-9ADA-7FAAFC65B78F}"/>
              </a:ext>
            </a:extLst>
          </p:cNvPr>
          <p:cNvSpPr txBox="1"/>
          <p:nvPr userDrawn="1"/>
        </p:nvSpPr>
        <p:spPr>
          <a:xfrm>
            <a:off x="11391723" y="126023"/>
            <a:ext cx="642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9EC90DB4-0EF6-4763-8A24-99CFAA713A3B}" type="slidenum">
              <a:rPr lang="en-GB" sz="1200" b="0" smtClean="0">
                <a:solidFill>
                  <a:srgbClr val="76212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en-GB" sz="1200" b="0" dirty="0">
              <a:solidFill>
                <a:srgbClr val="76212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7725C96-A5D2-4EE8-BAD1-9FB249805D95}"/>
              </a:ext>
            </a:extLst>
          </p:cNvPr>
          <p:cNvGrpSpPr/>
          <p:nvPr userDrawn="1"/>
        </p:nvGrpSpPr>
        <p:grpSpPr>
          <a:xfrm>
            <a:off x="0" y="6813551"/>
            <a:ext cx="12192000" cy="50800"/>
            <a:chOff x="0" y="6813551"/>
            <a:chExt cx="12192000" cy="5080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A8C52B9-FFE9-40AC-B7ED-EBC724CF394C}"/>
                </a:ext>
              </a:extLst>
            </p:cNvPr>
            <p:cNvSpPr/>
            <p:nvPr userDrawn="1"/>
          </p:nvSpPr>
          <p:spPr>
            <a:xfrm rot="5400000">
              <a:off x="9545005" y="5954554"/>
              <a:ext cx="50800" cy="1768793"/>
            </a:xfrm>
            <a:prstGeom prst="rect">
              <a:avLst/>
            </a:prstGeom>
            <a:solidFill>
              <a:srgbClr val="C34628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FE4247E-AC6B-4132-A6E8-8DE023AF1BCF}"/>
                </a:ext>
              </a:extLst>
            </p:cNvPr>
            <p:cNvSpPr/>
            <p:nvPr userDrawn="1"/>
          </p:nvSpPr>
          <p:spPr>
            <a:xfrm rot="5400000">
              <a:off x="11282204" y="5954554"/>
              <a:ext cx="50800" cy="1768793"/>
            </a:xfrm>
            <a:prstGeom prst="rect">
              <a:avLst/>
            </a:prstGeom>
            <a:solidFill>
              <a:srgbClr val="712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C8B140F-E10D-42B8-BA00-7C3AF2752C69}"/>
                </a:ext>
              </a:extLst>
            </p:cNvPr>
            <p:cNvSpPr/>
            <p:nvPr userDrawn="1"/>
          </p:nvSpPr>
          <p:spPr>
            <a:xfrm rot="5400000">
              <a:off x="7807803" y="5954554"/>
              <a:ext cx="50800" cy="1768793"/>
            </a:xfrm>
            <a:prstGeom prst="rect">
              <a:avLst/>
            </a:prstGeom>
            <a:solidFill>
              <a:srgbClr val="FF9E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03E0DFD-F092-412B-B934-7E15852A8B38}"/>
                </a:ext>
              </a:extLst>
            </p:cNvPr>
            <p:cNvSpPr/>
            <p:nvPr userDrawn="1"/>
          </p:nvSpPr>
          <p:spPr>
            <a:xfrm rot="5400000">
              <a:off x="6070601" y="5954554"/>
              <a:ext cx="50800" cy="1768793"/>
            </a:xfrm>
            <a:prstGeom prst="rect">
              <a:avLst/>
            </a:prstGeom>
            <a:solidFill>
              <a:srgbClr val="404E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64475B-6B02-411C-9663-56247CFC3B2D}"/>
                </a:ext>
              </a:extLst>
            </p:cNvPr>
            <p:cNvSpPr/>
            <p:nvPr userDrawn="1"/>
          </p:nvSpPr>
          <p:spPr>
            <a:xfrm rot="5400000">
              <a:off x="4333400" y="5954554"/>
              <a:ext cx="50800" cy="1768793"/>
            </a:xfrm>
            <a:prstGeom prst="rect">
              <a:avLst/>
            </a:prstGeom>
            <a:solidFill>
              <a:srgbClr val="7C9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215B3C9-EF3D-433C-939F-9B551DAFD55D}"/>
                </a:ext>
              </a:extLst>
            </p:cNvPr>
            <p:cNvSpPr/>
            <p:nvPr userDrawn="1"/>
          </p:nvSpPr>
          <p:spPr>
            <a:xfrm rot="5400000">
              <a:off x="2596198" y="5954554"/>
              <a:ext cx="50800" cy="1768793"/>
            </a:xfrm>
            <a:prstGeom prst="rect">
              <a:avLst/>
            </a:prstGeom>
            <a:solidFill>
              <a:srgbClr val="535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0CD03F2-6EFB-4132-B59E-6C7E57652B76}"/>
                </a:ext>
              </a:extLst>
            </p:cNvPr>
            <p:cNvSpPr/>
            <p:nvPr userDrawn="1"/>
          </p:nvSpPr>
          <p:spPr>
            <a:xfrm rot="5400000">
              <a:off x="858997" y="5954554"/>
              <a:ext cx="50800" cy="1768793"/>
            </a:xfrm>
            <a:prstGeom prst="rect">
              <a:avLst/>
            </a:prstGeom>
            <a:solidFill>
              <a:srgbClr val="A3A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9B023D43-CB1C-4FAC-A110-6E6D444A91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114" y="6105593"/>
            <a:ext cx="1159840" cy="5397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5A4C09D-23C5-403F-884A-D9404828DC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16732"/>
            <a:ext cx="1460605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5747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9ADD47A-4774-7A42-B569-D540230C81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0595" y="322325"/>
            <a:ext cx="11376551" cy="478255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2594F4-4A69-43F2-A112-80783F950B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595" y="5186074"/>
            <a:ext cx="11376551" cy="154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7815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tandard no images">
  <p:cSld name="CONTENT Standard no image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03"/>
          <p:cNvSpPr txBox="1">
            <a:spLocks noGrp="1"/>
          </p:cNvSpPr>
          <p:nvPr>
            <p:ph type="title"/>
          </p:nvPr>
        </p:nvSpPr>
        <p:spPr>
          <a:xfrm>
            <a:off x="599965" y="427831"/>
            <a:ext cx="10972800" cy="67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rgbClr val="68262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103"/>
          <p:cNvSpPr txBox="1">
            <a:spLocks noGrp="1"/>
          </p:cNvSpPr>
          <p:nvPr>
            <p:ph type="body" idx="1"/>
          </p:nvPr>
        </p:nvSpPr>
        <p:spPr>
          <a:xfrm>
            <a:off x="609600" y="1601969"/>
            <a:ext cx="109728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SzPts val="2200"/>
              <a:buFont typeface="Courier New"/>
              <a:buChar char="o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103"/>
          <p:cNvSpPr txBox="1"/>
          <p:nvPr/>
        </p:nvSpPr>
        <p:spPr>
          <a:xfrm>
            <a:off x="11391723" y="126023"/>
            <a:ext cx="64221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762123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rgbClr val="76212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" name="Google Shape;28;p103"/>
          <p:cNvGrpSpPr/>
          <p:nvPr/>
        </p:nvGrpSpPr>
        <p:grpSpPr>
          <a:xfrm>
            <a:off x="1" y="6813551"/>
            <a:ext cx="12192000" cy="50800"/>
            <a:chOff x="1" y="6813551"/>
            <a:chExt cx="12192000" cy="50800"/>
          </a:xfrm>
        </p:grpSpPr>
        <p:sp>
          <p:nvSpPr>
            <p:cNvPr id="29" name="Google Shape;29;p103"/>
            <p:cNvSpPr/>
            <p:nvPr/>
          </p:nvSpPr>
          <p:spPr>
            <a:xfrm rot="5400000">
              <a:off x="9545005" y="5954554"/>
              <a:ext cx="50800" cy="1768793"/>
            </a:xfrm>
            <a:prstGeom prst="rect">
              <a:avLst/>
            </a:prstGeom>
            <a:solidFill>
              <a:srgbClr val="C3462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103"/>
            <p:cNvSpPr/>
            <p:nvPr/>
          </p:nvSpPr>
          <p:spPr>
            <a:xfrm rot="5400000">
              <a:off x="11282204" y="5954554"/>
              <a:ext cx="50800" cy="1768793"/>
            </a:xfrm>
            <a:prstGeom prst="rect">
              <a:avLst/>
            </a:prstGeom>
            <a:solidFill>
              <a:srgbClr val="712C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103"/>
            <p:cNvSpPr/>
            <p:nvPr/>
          </p:nvSpPr>
          <p:spPr>
            <a:xfrm rot="5400000">
              <a:off x="7807803" y="5954554"/>
              <a:ext cx="50800" cy="1768793"/>
            </a:xfrm>
            <a:prstGeom prst="rect">
              <a:avLst/>
            </a:prstGeom>
            <a:solidFill>
              <a:srgbClr val="FF9E1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103"/>
            <p:cNvSpPr/>
            <p:nvPr/>
          </p:nvSpPr>
          <p:spPr>
            <a:xfrm rot="5400000">
              <a:off x="6070601" y="5954554"/>
              <a:ext cx="50800" cy="1768793"/>
            </a:xfrm>
            <a:prstGeom prst="rect">
              <a:avLst/>
            </a:prstGeom>
            <a:solidFill>
              <a:srgbClr val="404E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103"/>
            <p:cNvSpPr/>
            <p:nvPr/>
          </p:nvSpPr>
          <p:spPr>
            <a:xfrm rot="5400000">
              <a:off x="4333400" y="5954554"/>
              <a:ext cx="50800" cy="1768793"/>
            </a:xfrm>
            <a:prstGeom prst="rect">
              <a:avLst/>
            </a:prstGeom>
            <a:solidFill>
              <a:srgbClr val="7C9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103"/>
            <p:cNvSpPr/>
            <p:nvPr/>
          </p:nvSpPr>
          <p:spPr>
            <a:xfrm rot="5400000">
              <a:off x="2596198" y="5954554"/>
              <a:ext cx="50800" cy="1768793"/>
            </a:xfrm>
            <a:prstGeom prst="rect">
              <a:avLst/>
            </a:prstGeom>
            <a:solidFill>
              <a:srgbClr val="53593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103"/>
            <p:cNvSpPr/>
            <p:nvPr/>
          </p:nvSpPr>
          <p:spPr>
            <a:xfrm rot="5400000">
              <a:off x="858997" y="5954554"/>
              <a:ext cx="50800" cy="1768793"/>
            </a:xfrm>
            <a:prstGeom prst="rect">
              <a:avLst/>
            </a:prstGeom>
            <a:solidFill>
              <a:srgbClr val="A3A46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6" name="Google Shape;36;p103"/>
          <p:cNvPicPr preferRelativeResize="0"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94114" y="6105593"/>
            <a:ext cx="1159840" cy="53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103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" y="1116732"/>
            <a:ext cx="1460605" cy="457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95009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D91DC-5C1F-4FBC-90B5-52AB09A7B3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D95B74-D878-423C-BF9F-21F7AA0A64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16FD24-119C-4B6A-B6E4-48036A06B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9D2D-4F17-472D-908B-DD083B4F7E41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B4660-23DB-4FF2-8F39-CFE39F1C2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FFF01A-4FE1-4E65-BE84-C07CF3916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5389F-62AF-4A56-AEEA-9BE840519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331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21505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4319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62DC1-60C5-45F4-A298-97ECE83F2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667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rgbClr val="427730"/>
          </a:solidFill>
          <a:latin typeface="Avenir Black" panose="02000503020000020003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rgbClr val="515151"/>
          </a:solidFill>
          <a:latin typeface="Avenir Book" panose="02000503020000020003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80000"/>
        <a:buFont typeface="Arial" panose="020B0604020202020204" pitchFamily="34" charset="0"/>
        <a:buChar char="•"/>
        <a:defRPr sz="2400" b="0" i="0" kern="1200">
          <a:solidFill>
            <a:srgbClr val="515151"/>
          </a:solidFill>
          <a:latin typeface="Avenir Book" panose="02000503020000020003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.AppleSystemUIFont" charset="-120"/>
        <a:buChar char="-"/>
        <a:defRPr sz="2000" b="0" i="0" kern="1200">
          <a:solidFill>
            <a:srgbClr val="515151"/>
          </a:solidFill>
          <a:latin typeface="Avenir Book" panose="02000503020000020003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60000"/>
        <a:buFont typeface=".AppleSystemUIFont" charset="-120"/>
        <a:buChar char="-"/>
        <a:defRPr sz="1800" b="0" i="0" kern="1200">
          <a:solidFill>
            <a:srgbClr val="515151"/>
          </a:solidFill>
          <a:latin typeface="Avenir Book" panose="02000503020000020003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958196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sv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17" Type="http://schemas.openxmlformats.org/officeDocument/2006/relationships/image" Target="../media/image38.svg"/><Relationship Id="rId2" Type="http://schemas.openxmlformats.org/officeDocument/2006/relationships/image" Target="../media/image23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5" Type="http://schemas.openxmlformats.org/officeDocument/2006/relationships/image" Target="../media/image36.sv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svg"/><Relationship Id="rId14" Type="http://schemas.openxmlformats.org/officeDocument/2006/relationships/image" Target="../media/image3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4F7DE-E987-4D34-A1A7-138440D694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1481" y="2495272"/>
            <a:ext cx="5876068" cy="1711841"/>
          </a:xfrm>
        </p:spPr>
        <p:txBody>
          <a:bodyPr>
            <a:normAutofit fontScale="90000"/>
          </a:bodyPr>
          <a:lstStyle/>
          <a:p>
            <a:r>
              <a:rPr lang="en-US" dirty="0"/>
              <a:t>Lessons learnt and best practices in PPPs for Research and </a:t>
            </a:r>
            <a:br>
              <a:rPr lang="en-US" dirty="0"/>
            </a:br>
            <a:r>
              <a:rPr lang="en-US" dirty="0"/>
              <a:t>Development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7AB851-4F4C-4B31-B489-F95A4D62EC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Edward Okoth</a:t>
            </a:r>
          </a:p>
        </p:txBody>
      </p:sp>
    </p:spTree>
    <p:extLst>
      <p:ext uri="{BB962C8B-B14F-4D97-AF65-F5344CB8AC3E}">
        <p14:creationId xmlns:p14="http://schemas.microsoft.com/office/powerpoint/2010/main" val="3731808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FC2BD-26AC-487A-8921-91CF954E9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156" y="385248"/>
            <a:ext cx="9039655" cy="800105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PPP Integrated delivery of AH&amp;G for impact: the case of SAPLING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84DD72-4C88-441B-BE1F-D807B63BE1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516623" y="6357722"/>
            <a:ext cx="1857176" cy="365125"/>
          </a:xfrm>
        </p:spPr>
        <p:txBody>
          <a:bodyPr/>
          <a:lstStyle/>
          <a:p>
            <a:fld id="{16162DC1-60C5-45F4-A298-97ECE83F2A98}" type="slidenum">
              <a:rPr lang="en-US" smtClean="0"/>
              <a:pPr/>
              <a:t>1</a:t>
            </a:fld>
            <a:endParaRPr lang="en-US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5525B6D-DA2F-4BDC-BC6E-69EE154DC526}"/>
              </a:ext>
            </a:extLst>
          </p:cNvPr>
          <p:cNvGrpSpPr/>
          <p:nvPr/>
        </p:nvGrpSpPr>
        <p:grpSpPr>
          <a:xfrm>
            <a:off x="7757425" y="3260606"/>
            <a:ext cx="1042122" cy="2689821"/>
            <a:chOff x="6269314" y="3174345"/>
            <a:chExt cx="1042122" cy="268982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EEDC033-397A-45EB-B1EF-3C7CB4F1F803}"/>
                </a:ext>
              </a:extLst>
            </p:cNvPr>
            <p:cNvSpPr txBox="1"/>
            <p:nvPr/>
          </p:nvSpPr>
          <p:spPr>
            <a:xfrm>
              <a:off x="6269314" y="5340946"/>
              <a:ext cx="1029187" cy="52322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Tw Cen MT" panose="020B0602020104020603" pitchFamily="34" charset="0"/>
                </a:rPr>
                <a:t>AI/AH Technician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118CB3F-1678-48F9-88DF-BB25535C2F2A}"/>
                </a:ext>
              </a:extLst>
            </p:cNvPr>
            <p:cNvSpPr txBox="1"/>
            <p:nvPr/>
          </p:nvSpPr>
          <p:spPr>
            <a:xfrm>
              <a:off x="6282249" y="3174345"/>
              <a:ext cx="1029187" cy="52322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Tw Cen MT" panose="020B0602020104020603" pitchFamily="34" charset="0"/>
                </a:rPr>
                <a:t>Input suppliers</a:t>
              </a:r>
            </a:p>
          </p:txBody>
        </p:sp>
        <p:pic>
          <p:nvPicPr>
            <p:cNvPr id="40" name="Graphic 39" descr="Arrow: Straight">
              <a:extLst>
                <a:ext uri="{FF2B5EF4-FFF2-40B4-BE49-F238E27FC236}">
                  <a16:creationId xmlns:a16="http://schemas.microsoft.com/office/drawing/2014/main" id="{2BD248D8-3F7B-42E5-A51E-F646E8F6D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6561117" y="3576490"/>
              <a:ext cx="307776" cy="523510"/>
            </a:xfrm>
            <a:prstGeom prst="rect">
              <a:avLst/>
            </a:prstGeom>
          </p:spPr>
        </p:pic>
        <p:pic>
          <p:nvPicPr>
            <p:cNvPr id="41" name="Graphic 40" descr="Arrow: Straight">
              <a:extLst>
                <a:ext uri="{FF2B5EF4-FFF2-40B4-BE49-F238E27FC236}">
                  <a16:creationId xmlns:a16="http://schemas.microsoft.com/office/drawing/2014/main" id="{99EEEF5C-7C53-4F8A-8302-8769D3637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601777" y="4909708"/>
              <a:ext cx="307776" cy="523510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0D97E1A-2274-3100-0F85-E6BD1A3F1701}"/>
              </a:ext>
            </a:extLst>
          </p:cNvPr>
          <p:cNvGrpSpPr/>
          <p:nvPr/>
        </p:nvGrpSpPr>
        <p:grpSpPr>
          <a:xfrm>
            <a:off x="6452291" y="2491430"/>
            <a:ext cx="2745035" cy="2610697"/>
            <a:chOff x="6452291" y="2491430"/>
            <a:chExt cx="2745035" cy="2610697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1BF4AD10-DADA-46F3-AF2F-D5003EDEFF78}"/>
                </a:ext>
              </a:extLst>
            </p:cNvPr>
            <p:cNvGrpSpPr/>
            <p:nvPr/>
          </p:nvGrpSpPr>
          <p:grpSpPr>
            <a:xfrm>
              <a:off x="7823148" y="3864749"/>
              <a:ext cx="1224025" cy="1237378"/>
              <a:chOff x="7823148" y="3864749"/>
              <a:chExt cx="1224025" cy="1237378"/>
            </a:xfrm>
          </p:grpSpPr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4C892D36-D694-4F35-8C25-75D5545E8F51}"/>
                  </a:ext>
                </a:extLst>
              </p:cNvPr>
              <p:cNvGrpSpPr/>
              <p:nvPr/>
            </p:nvGrpSpPr>
            <p:grpSpPr>
              <a:xfrm>
                <a:off x="7823148" y="3864749"/>
                <a:ext cx="1224025" cy="967278"/>
                <a:chOff x="6390414" y="3811806"/>
                <a:chExt cx="1224025" cy="967278"/>
              </a:xfrm>
            </p:grpSpPr>
            <p:pic>
              <p:nvPicPr>
                <p:cNvPr id="31" name="Graphic 30" descr="Walk">
                  <a:extLst>
                    <a:ext uri="{FF2B5EF4-FFF2-40B4-BE49-F238E27FC236}">
                      <a16:creationId xmlns:a16="http://schemas.microsoft.com/office/drawing/2014/main" id="{0AB17CDB-8006-423C-8AB6-37F5802805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90414" y="3864684"/>
                  <a:ext cx="914400" cy="914400"/>
                </a:xfrm>
                <a:prstGeom prst="rect">
                  <a:avLst/>
                </a:prstGeom>
              </p:spPr>
            </p:pic>
            <p:pic>
              <p:nvPicPr>
                <p:cNvPr id="32" name="Graphic 31" descr="Line Arrow: Slight curve">
                  <a:extLst>
                    <a:ext uri="{FF2B5EF4-FFF2-40B4-BE49-F238E27FC236}">
                      <a16:creationId xmlns:a16="http://schemas.microsoft.com/office/drawing/2014/main" id="{155E7F51-E1F2-4448-9DF0-8494A8B424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87952" y="3811806"/>
                  <a:ext cx="626487" cy="914400"/>
                </a:xfrm>
                <a:prstGeom prst="rect">
                  <a:avLst/>
                </a:prstGeom>
              </p:spPr>
            </p:pic>
          </p:grp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D2C55D2-74B9-4EDF-945F-B9960BB4706A}"/>
                  </a:ext>
                </a:extLst>
              </p:cNvPr>
              <p:cNvSpPr txBox="1"/>
              <p:nvPr/>
            </p:nvSpPr>
            <p:spPr>
              <a:xfrm>
                <a:off x="7869117" y="4794350"/>
                <a:ext cx="758490" cy="307777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Tw Cen MT" panose="020B0602020104020603" pitchFamily="34" charset="0"/>
                  </a:rPr>
                  <a:t>DFAs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C3C3B767-AF31-41F9-9643-6EFF85DFFE13}"/>
                </a:ext>
              </a:extLst>
            </p:cNvPr>
            <p:cNvGrpSpPr/>
            <p:nvPr/>
          </p:nvGrpSpPr>
          <p:grpSpPr>
            <a:xfrm>
              <a:off x="6452291" y="3723536"/>
              <a:ext cx="1731286" cy="1124851"/>
              <a:chOff x="4990213" y="3723723"/>
              <a:chExt cx="1731286" cy="1124851"/>
            </a:xfrm>
          </p:grpSpPr>
          <p:pic>
            <p:nvPicPr>
              <p:cNvPr id="34" name="Graphic 33" descr="User">
                <a:extLst>
                  <a:ext uri="{FF2B5EF4-FFF2-40B4-BE49-F238E27FC236}">
                    <a16:creationId xmlns:a16="http://schemas.microsoft.com/office/drawing/2014/main" id="{DB8B6C27-FF4A-4D2E-B384-8861C68C2C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114850" y="3934174"/>
                <a:ext cx="914400" cy="914400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521F1B1-4D70-4A11-B45C-EE833BA12ACE}"/>
                  </a:ext>
                </a:extLst>
              </p:cNvPr>
              <p:cNvSpPr txBox="1"/>
              <p:nvPr/>
            </p:nvSpPr>
            <p:spPr>
              <a:xfrm>
                <a:off x="4990213" y="3723723"/>
                <a:ext cx="1197387" cy="307777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Tw Cen MT" panose="020B0602020104020603" pitchFamily="34" charset="0"/>
                  </a:rPr>
                  <a:t>Cooperatives</a:t>
                </a:r>
              </a:p>
            </p:txBody>
          </p:sp>
          <p:pic>
            <p:nvPicPr>
              <p:cNvPr id="36" name="Graphic 35" descr="Line Arrow: Slight curve">
                <a:extLst>
                  <a:ext uri="{FF2B5EF4-FFF2-40B4-BE49-F238E27FC236}">
                    <a16:creationId xmlns:a16="http://schemas.microsoft.com/office/drawing/2014/main" id="{8096C2D1-BEF3-40FB-A789-EE596A468B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 rot="10800000">
                <a:off x="5905393" y="3873814"/>
                <a:ext cx="816106" cy="914400"/>
              </a:xfrm>
              <a:prstGeom prst="rect">
                <a:avLst/>
              </a:prstGeom>
            </p:spPr>
          </p:pic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F213A2A-A126-4871-A392-84405C26B735}"/>
                </a:ext>
              </a:extLst>
            </p:cNvPr>
            <p:cNvSpPr txBox="1"/>
            <p:nvPr/>
          </p:nvSpPr>
          <p:spPr>
            <a:xfrm>
              <a:off x="6708136" y="2491430"/>
              <a:ext cx="2489190" cy="64633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Tw Cen MT" panose="020B0602020104020603" pitchFamily="34" charset="0"/>
                </a:rPr>
                <a:t>DFA:</a:t>
              </a:r>
              <a:r>
                <a:rPr lang="en-US" sz="1200" dirty="0">
                  <a:latin typeface="Tw Cen MT" panose="020B0602020104020603" pitchFamily="34" charset="0"/>
                </a:rPr>
                <a:t> a shared manager – jointly manages herds &amp; catalyze technology demand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94E835A-55DA-F9D7-60CB-81A3F9596275}"/>
              </a:ext>
            </a:extLst>
          </p:cNvPr>
          <p:cNvGrpSpPr/>
          <p:nvPr/>
        </p:nvGrpSpPr>
        <p:grpSpPr>
          <a:xfrm>
            <a:off x="3915204" y="2352504"/>
            <a:ext cx="2648358" cy="646331"/>
            <a:chOff x="3915204" y="2352504"/>
            <a:chExt cx="2648358" cy="646331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E955FB2-FC8D-4028-AF2E-28DD97AF2506}"/>
                </a:ext>
              </a:extLst>
            </p:cNvPr>
            <p:cNvSpPr txBox="1"/>
            <p:nvPr/>
          </p:nvSpPr>
          <p:spPr>
            <a:xfrm>
              <a:off x="3915204" y="2352504"/>
              <a:ext cx="1947902" cy="64633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Tw Cen MT" panose="020B0602020104020603" pitchFamily="34" charset="0"/>
                </a:rPr>
                <a:t>SAPLING promotes integrated technologies through DFAs</a:t>
              </a:r>
            </a:p>
          </p:txBody>
        </p:sp>
        <p:pic>
          <p:nvPicPr>
            <p:cNvPr id="44" name="Graphic 43" descr="Arrow: Straight">
              <a:extLst>
                <a:ext uri="{FF2B5EF4-FFF2-40B4-BE49-F238E27FC236}">
                  <a16:creationId xmlns:a16="http://schemas.microsoft.com/office/drawing/2014/main" id="{E567CE26-3E3A-489D-B24E-6E9B5E001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5881321" y="2396848"/>
              <a:ext cx="682241" cy="523510"/>
            </a:xfrm>
            <a:prstGeom prst="rect">
              <a:avLst/>
            </a:prstGeom>
          </p:spPr>
        </p:pic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0C5C646C-B641-4F45-89D0-05B924E996AB}"/>
              </a:ext>
            </a:extLst>
          </p:cNvPr>
          <p:cNvSpPr txBox="1"/>
          <p:nvPr/>
        </p:nvSpPr>
        <p:spPr>
          <a:xfrm>
            <a:off x="4278072" y="3445629"/>
            <a:ext cx="2065585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Tw Cen MT" panose="020B0602020104020603" pitchFamily="34" charset="0"/>
              </a:rPr>
              <a:t>Check-off systems </a:t>
            </a:r>
            <a:r>
              <a:rPr lang="en-US" sz="1200" dirty="0">
                <a:latin typeface="Tw Cen MT" panose="020B0602020104020603" pitchFamily="34" charset="0"/>
              </a:rPr>
              <a:t>that support access to inputs &amp; services (including DFA/extension service)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126C08E-F0F6-4CD5-A8A3-F793AE952232}"/>
              </a:ext>
            </a:extLst>
          </p:cNvPr>
          <p:cNvSpPr txBox="1"/>
          <p:nvPr/>
        </p:nvSpPr>
        <p:spPr>
          <a:xfrm>
            <a:off x="4281720" y="4280249"/>
            <a:ext cx="2065585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w Cen MT" panose="020B0602020104020603" pitchFamily="34" charset="0"/>
              </a:rPr>
              <a:t>Innovative VC financing – farm operational capital &amp; input/service providers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C31DEFE-9AD1-4736-BB0B-A59BBA481C2D}"/>
              </a:ext>
            </a:extLst>
          </p:cNvPr>
          <p:cNvSpPr txBox="1"/>
          <p:nvPr/>
        </p:nvSpPr>
        <p:spPr>
          <a:xfrm>
            <a:off x="4104578" y="3118224"/>
            <a:ext cx="2532963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Tw Cen MT" panose="020B0602020104020603" pitchFamily="34" charset="0"/>
              </a:rPr>
              <a:t>How do we finance this?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560174D6-66A0-473C-8B35-7025E51FED1C}"/>
              </a:ext>
            </a:extLst>
          </p:cNvPr>
          <p:cNvGrpSpPr/>
          <p:nvPr/>
        </p:nvGrpSpPr>
        <p:grpSpPr>
          <a:xfrm>
            <a:off x="259954" y="2323008"/>
            <a:ext cx="3613458" cy="3030283"/>
            <a:chOff x="259954" y="2323008"/>
            <a:chExt cx="3613458" cy="3030283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1FAE3A20-2E14-462D-B586-336BDEC05D0F}"/>
                </a:ext>
              </a:extLst>
            </p:cNvPr>
            <p:cNvGrpSpPr/>
            <p:nvPr/>
          </p:nvGrpSpPr>
          <p:grpSpPr>
            <a:xfrm>
              <a:off x="259954" y="2323008"/>
              <a:ext cx="3613458" cy="3030283"/>
              <a:chOff x="259954" y="2323008"/>
              <a:chExt cx="3613458" cy="3030283"/>
            </a:xfrm>
          </p:grpSpPr>
          <p:sp>
            <p:nvSpPr>
              <p:cNvPr id="72" name="Rectangle: Rounded Corners 71">
                <a:extLst>
                  <a:ext uri="{FF2B5EF4-FFF2-40B4-BE49-F238E27FC236}">
                    <a16:creationId xmlns:a16="http://schemas.microsoft.com/office/drawing/2014/main" id="{27E91D80-89A4-4EA8-A8C3-19378B5A046B}"/>
                  </a:ext>
                </a:extLst>
              </p:cNvPr>
              <p:cNvSpPr/>
              <p:nvPr/>
            </p:nvSpPr>
            <p:spPr>
              <a:xfrm>
                <a:off x="259954" y="2514682"/>
                <a:ext cx="3613458" cy="2838609"/>
              </a:xfrm>
              <a:prstGeom prst="roundRect">
                <a:avLst/>
              </a:prstGeom>
              <a:solidFill>
                <a:srgbClr val="E5E5E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F2EE338-B123-4AE8-9E09-3B47125F5792}"/>
                  </a:ext>
                </a:extLst>
              </p:cNvPr>
              <p:cNvSpPr txBox="1"/>
              <p:nvPr/>
            </p:nvSpPr>
            <p:spPr>
              <a:xfrm>
                <a:off x="726978" y="2323008"/>
                <a:ext cx="2739417" cy="307777"/>
              </a:xfrm>
              <a:prstGeom prst="rect">
                <a:avLst/>
              </a:prstGeom>
              <a:solidFill>
                <a:srgbClr val="E5E5E5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b="1" dirty="0"/>
                  <a:t>Technology Packaging</a:t>
                </a:r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B524B897-71F4-4D8F-90D9-152A60CAB423}"/>
                </a:ext>
              </a:extLst>
            </p:cNvPr>
            <p:cNvGrpSpPr/>
            <p:nvPr/>
          </p:nvGrpSpPr>
          <p:grpSpPr>
            <a:xfrm>
              <a:off x="341921" y="2767517"/>
              <a:ext cx="3442172" cy="2296510"/>
              <a:chOff x="162821" y="1615910"/>
              <a:chExt cx="3442172" cy="2296510"/>
            </a:xfrm>
          </p:grpSpPr>
          <p:sp>
            <p:nvSpPr>
              <p:cNvPr id="61" name="Flowchart: Connector 60">
                <a:extLst>
                  <a:ext uri="{FF2B5EF4-FFF2-40B4-BE49-F238E27FC236}">
                    <a16:creationId xmlns:a16="http://schemas.microsoft.com/office/drawing/2014/main" id="{0E8333DF-6651-4A52-9709-ACC04791C5DB}"/>
                  </a:ext>
                </a:extLst>
              </p:cNvPr>
              <p:cNvSpPr/>
              <p:nvPr/>
            </p:nvSpPr>
            <p:spPr>
              <a:xfrm>
                <a:off x="874647" y="2626193"/>
                <a:ext cx="1175309" cy="1106082"/>
              </a:xfrm>
              <a:prstGeom prst="flowChartConnector">
                <a:avLst/>
              </a:prstGeom>
              <a:noFill/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Flowchart: Connector 61">
                <a:extLst>
                  <a:ext uri="{FF2B5EF4-FFF2-40B4-BE49-F238E27FC236}">
                    <a16:creationId xmlns:a16="http://schemas.microsoft.com/office/drawing/2014/main" id="{5148C3CC-C408-4F38-B1A1-2ABA31B9F07A}"/>
                  </a:ext>
                </a:extLst>
              </p:cNvPr>
              <p:cNvSpPr/>
              <p:nvPr/>
            </p:nvSpPr>
            <p:spPr>
              <a:xfrm>
                <a:off x="1768099" y="2614107"/>
                <a:ext cx="1190487" cy="1131569"/>
              </a:xfrm>
              <a:prstGeom prst="flowChartConnector">
                <a:avLst/>
              </a:prstGeom>
              <a:noFill/>
              <a:ln w="19050"/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A50DEAD9-851E-409E-A840-187348850B14}"/>
                  </a:ext>
                </a:extLst>
              </p:cNvPr>
              <p:cNvSpPr txBox="1"/>
              <p:nvPr/>
            </p:nvSpPr>
            <p:spPr>
              <a:xfrm>
                <a:off x="162821" y="3142979"/>
                <a:ext cx="1546786" cy="769441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>
                    <a:latin typeface="Tw Cen MT" panose="020B0602020104020603" pitchFamily="34" charset="0"/>
                  </a:rPr>
                  <a:t>Genomic selection</a:t>
                </a:r>
              </a:p>
              <a:p>
                <a:pPr algn="ctr"/>
                <a:r>
                  <a:rPr lang="en-US" sz="1100" dirty="0">
                    <a:latin typeface="Tw Cen MT" panose="020B0602020104020603" pitchFamily="34" charset="0"/>
                  </a:rPr>
                  <a:t>Identification &amp; promotion of tropically adapted dairy breeds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E4168B7-1E75-4ED9-9C60-47D0AC0698B0}"/>
                  </a:ext>
                </a:extLst>
              </p:cNvPr>
              <p:cNvSpPr txBox="1"/>
              <p:nvPr/>
            </p:nvSpPr>
            <p:spPr>
              <a:xfrm>
                <a:off x="2096485" y="3111332"/>
                <a:ext cx="1508508" cy="769441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>
                    <a:latin typeface="Tw Cen MT" panose="020B0602020104020603" pitchFamily="34" charset="0"/>
                  </a:rPr>
                  <a:t>Feed &amp; Forage</a:t>
                </a:r>
              </a:p>
              <a:p>
                <a:pPr algn="ctr"/>
                <a:r>
                  <a:rPr lang="en-US" sz="1100" dirty="0">
                    <a:latin typeface="Tw Cen MT" panose="020B0602020104020603" pitchFamily="34" charset="0"/>
                  </a:rPr>
                  <a:t>Selection &amp; promotion of appropriate forages and feed rations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68C9258-E727-4779-BBF0-BC1EB889FE28}"/>
                  </a:ext>
                </a:extLst>
              </p:cNvPr>
              <p:cNvSpPr txBox="1"/>
              <p:nvPr/>
            </p:nvSpPr>
            <p:spPr>
              <a:xfrm>
                <a:off x="1096597" y="1615910"/>
                <a:ext cx="1480266" cy="430887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>
                    <a:latin typeface="Tw Cen MT" panose="020B0602020104020603" pitchFamily="34" charset="0"/>
                  </a:rPr>
                  <a:t>Animal health</a:t>
                </a:r>
              </a:p>
              <a:p>
                <a:pPr algn="ctr"/>
                <a:r>
                  <a:rPr lang="en-US" sz="1100" dirty="0">
                    <a:latin typeface="Tw Cen MT" panose="020B0602020104020603" pitchFamily="34" charset="0"/>
                  </a:rPr>
                  <a:t>Herd health package</a:t>
                </a:r>
              </a:p>
            </p:txBody>
          </p:sp>
          <p:sp>
            <p:nvSpPr>
              <p:cNvPr id="59" name="Flowchart: Connector 58">
                <a:extLst>
                  <a:ext uri="{FF2B5EF4-FFF2-40B4-BE49-F238E27FC236}">
                    <a16:creationId xmlns:a16="http://schemas.microsoft.com/office/drawing/2014/main" id="{F9CA2571-A10D-4DAC-8A8C-8995F56B6385}"/>
                  </a:ext>
                </a:extLst>
              </p:cNvPr>
              <p:cNvSpPr/>
              <p:nvPr/>
            </p:nvSpPr>
            <p:spPr>
              <a:xfrm>
                <a:off x="1247040" y="1932946"/>
                <a:ext cx="1175309" cy="1131569"/>
              </a:xfrm>
              <a:prstGeom prst="flowChartConnector">
                <a:avLst/>
              </a:prstGeom>
              <a:noFill/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07E89EA-37A5-4239-BDA5-BE64040D0427}"/>
              </a:ext>
            </a:extLst>
          </p:cNvPr>
          <p:cNvGrpSpPr/>
          <p:nvPr/>
        </p:nvGrpSpPr>
        <p:grpSpPr>
          <a:xfrm>
            <a:off x="4109803" y="4968413"/>
            <a:ext cx="2409418" cy="1084695"/>
            <a:chOff x="4228123" y="4968879"/>
            <a:chExt cx="2155815" cy="1084695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ED2F8D6-E0E0-40BF-950A-64F0EA967651}"/>
                </a:ext>
              </a:extLst>
            </p:cNvPr>
            <p:cNvSpPr txBox="1"/>
            <p:nvPr/>
          </p:nvSpPr>
          <p:spPr>
            <a:xfrm>
              <a:off x="4259796" y="5222577"/>
              <a:ext cx="2124141" cy="83099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FF0000"/>
                  </a:solidFill>
                  <a:latin typeface="Tw Cen MT" panose="020B0602020104020603" pitchFamily="34" charset="0"/>
                </a:rPr>
                <a:t>Input financing scheme</a:t>
              </a:r>
            </a:p>
            <a:p>
              <a:pPr algn="ctr"/>
              <a:r>
                <a:rPr lang="en-US" sz="1200" dirty="0">
                  <a:solidFill>
                    <a:schemeClr val="tx1"/>
                  </a:solidFill>
                  <a:latin typeface="Tw Cen MT" panose="020B0602020104020603" pitchFamily="34" charset="0"/>
                </a:rPr>
                <a:t>30% of milk revenue in escrow account</a:t>
              </a:r>
            </a:p>
            <a:p>
              <a:pPr algn="ctr"/>
              <a:r>
                <a:rPr lang="en-US" sz="1200" dirty="0">
                  <a:solidFill>
                    <a:schemeClr val="tx1"/>
                  </a:solidFill>
                  <a:latin typeface="Tw Cen MT" panose="020B0602020104020603" pitchFamily="34" charset="0"/>
                </a:rPr>
                <a:t>12-month line of credit from FI</a:t>
              </a:r>
            </a:p>
          </p:txBody>
        </p:sp>
        <p:sp>
          <p:nvSpPr>
            <p:cNvPr id="74" name="Left Brace 73">
              <a:extLst>
                <a:ext uri="{FF2B5EF4-FFF2-40B4-BE49-F238E27FC236}">
                  <a16:creationId xmlns:a16="http://schemas.microsoft.com/office/drawing/2014/main" id="{702ECDE7-09A1-406B-8E7B-280130ADB9B7}"/>
                </a:ext>
              </a:extLst>
            </p:cNvPr>
            <p:cNvSpPr/>
            <p:nvPr/>
          </p:nvSpPr>
          <p:spPr>
            <a:xfrm rot="16200000">
              <a:off x="5152143" y="4044859"/>
              <a:ext cx="307775" cy="2155815"/>
            </a:xfrm>
            <a:prstGeom prst="leftBrace">
              <a:avLst>
                <a:gd name="adj1" fmla="val 36179"/>
                <a:gd name="adj2" fmla="val 50000"/>
              </a:avLst>
            </a:prstGeom>
            <a:solidFill>
              <a:schemeClr val="bg1">
                <a:lumMod val="75000"/>
              </a:schemeClr>
            </a:solidFill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6" name="Thought Bubble: Cloud 75">
            <a:extLst>
              <a:ext uri="{FF2B5EF4-FFF2-40B4-BE49-F238E27FC236}">
                <a16:creationId xmlns:a16="http://schemas.microsoft.com/office/drawing/2014/main" id="{8784E631-5C97-40F6-9054-FA1695D75AF3}"/>
              </a:ext>
            </a:extLst>
          </p:cNvPr>
          <p:cNvSpPr/>
          <p:nvPr/>
        </p:nvSpPr>
        <p:spPr>
          <a:xfrm>
            <a:off x="5953536" y="1568480"/>
            <a:ext cx="1779388" cy="800105"/>
          </a:xfrm>
          <a:prstGeom prst="cloudCallout">
            <a:avLst>
              <a:gd name="adj1" fmla="val 81408"/>
              <a:gd name="adj2" fmla="val 273647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FF0000"/>
                </a:solidFill>
              </a:rPr>
              <a:t>Digitally-enabled </a:t>
            </a:r>
            <a:r>
              <a:rPr lang="en-US" sz="1100" dirty="0">
                <a:solidFill>
                  <a:schemeClr val="tx1"/>
                </a:solidFill>
              </a:rPr>
              <a:t>- dairy profitability App, OFFA, ICT</a:t>
            </a:r>
          </a:p>
        </p:txBody>
      </p:sp>
      <p:sp>
        <p:nvSpPr>
          <p:cNvPr id="78" name="Thought Bubble: Cloud 77">
            <a:extLst>
              <a:ext uri="{FF2B5EF4-FFF2-40B4-BE49-F238E27FC236}">
                <a16:creationId xmlns:a16="http://schemas.microsoft.com/office/drawing/2014/main" id="{A5D24BCF-BA19-4870-A391-5E9FEA68CF0D}"/>
              </a:ext>
            </a:extLst>
          </p:cNvPr>
          <p:cNvSpPr/>
          <p:nvPr/>
        </p:nvSpPr>
        <p:spPr>
          <a:xfrm>
            <a:off x="8938793" y="5957718"/>
            <a:ext cx="1935523" cy="805050"/>
          </a:xfrm>
          <a:prstGeom prst="cloudCallout">
            <a:avLst>
              <a:gd name="adj1" fmla="val -72289"/>
              <a:gd name="adj2" fmla="val -72396"/>
            </a:avLst>
          </a:prstGeo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Generate AI &amp; AH data for business decision &amp; for research</a:t>
            </a:r>
          </a:p>
        </p:txBody>
      </p:sp>
      <p:sp>
        <p:nvSpPr>
          <p:cNvPr id="79" name="Thought Bubble: Cloud 78">
            <a:extLst>
              <a:ext uri="{FF2B5EF4-FFF2-40B4-BE49-F238E27FC236}">
                <a16:creationId xmlns:a16="http://schemas.microsoft.com/office/drawing/2014/main" id="{21ECF2DE-7042-4000-B1B6-A376569795E6}"/>
              </a:ext>
            </a:extLst>
          </p:cNvPr>
          <p:cNvSpPr/>
          <p:nvPr/>
        </p:nvSpPr>
        <p:spPr>
          <a:xfrm>
            <a:off x="8737548" y="1561323"/>
            <a:ext cx="1582670" cy="855503"/>
          </a:xfrm>
          <a:prstGeom prst="cloudCallout">
            <a:avLst>
              <a:gd name="adj1" fmla="val -75373"/>
              <a:gd name="adj2" fmla="val 254131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FF0000"/>
                </a:solidFill>
              </a:rPr>
              <a:t>VC linkage </a:t>
            </a:r>
            <a:r>
              <a:rPr lang="en-US" sz="1100" dirty="0">
                <a:solidFill>
                  <a:schemeClr val="tx1"/>
                </a:solidFill>
              </a:rPr>
              <a:t>Bulk orders for input/service suppliers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6A7C37F-334C-4E24-9FEA-40EA7F9A2C7B}"/>
              </a:ext>
            </a:extLst>
          </p:cNvPr>
          <p:cNvSpPr txBox="1"/>
          <p:nvPr/>
        </p:nvSpPr>
        <p:spPr>
          <a:xfrm>
            <a:off x="259954" y="5453645"/>
            <a:ext cx="3613458" cy="113877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Tw Cen MT" panose="020B0602020104020603" pitchFamily="34" charset="0"/>
              </a:rPr>
              <a:t>Technology packaging = synergy</a:t>
            </a:r>
            <a:endParaRPr lang="en-US" sz="1200" dirty="0">
              <a:solidFill>
                <a:schemeClr val="tx1"/>
              </a:solidFill>
              <a:latin typeface="Tw Cen MT" panose="020B0602020104020603" pitchFamily="34" charset="0"/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w Cen MT" panose="020B0602020104020603" pitchFamily="34" charset="0"/>
              </a:rPr>
              <a:t>Combined effect greater than sum of separate effects</a:t>
            </a:r>
            <a:endParaRPr lang="en-US" sz="1200" dirty="0">
              <a:solidFill>
                <a:srgbClr val="FF0000"/>
              </a:solidFill>
              <a:latin typeface="Tw Cen MT" panose="020B0602020104020603" pitchFamily="34" charset="0"/>
            </a:endParaRPr>
          </a:p>
          <a:p>
            <a:pPr marL="285750" indent="-285750" fontAlgn="base">
              <a:buFont typeface="Courier New" panose="02070309020205020404" pitchFamily="49" charset="0"/>
              <a:buChar char="o"/>
            </a:pPr>
            <a:r>
              <a:rPr lang="en-GB" sz="1100" dirty="0">
                <a:solidFill>
                  <a:schemeClr val="tx1"/>
                </a:solidFill>
                <a:latin typeface="Tw Cen MT" panose="020B0602020104020603" pitchFamily="34" charset="0"/>
                <a:ea typeface="Times New Roman" panose="02020603050405020304" pitchFamily="18" charset="0"/>
              </a:rPr>
              <a:t>Appropriate feeding improves </a:t>
            </a:r>
            <a:r>
              <a:rPr lang="en-GB" sz="1100" i="1" dirty="0">
                <a:solidFill>
                  <a:srgbClr val="00B050"/>
                </a:solidFill>
                <a:latin typeface="Tw Cen MT" panose="020B0602020104020603" pitchFamily="34" charset="0"/>
                <a:ea typeface="Times New Roman" panose="02020603050405020304" pitchFamily="18" charset="0"/>
              </a:rPr>
              <a:t>productivity, health &amp; fertility</a:t>
            </a:r>
          </a:p>
          <a:p>
            <a:pPr marL="285750" indent="-285750" fontAlgn="base">
              <a:buFont typeface="Courier New" panose="02070309020205020404" pitchFamily="49" charset="0"/>
              <a:buChar char="o"/>
            </a:pPr>
            <a:r>
              <a:rPr lang="en-GB" sz="1100" dirty="0">
                <a:solidFill>
                  <a:schemeClr val="tx1"/>
                </a:solidFill>
                <a:latin typeface="Tw Cen MT" panose="020B0602020104020603" pitchFamily="34" charset="0"/>
                <a:ea typeface="Times New Roman" panose="02020603050405020304" pitchFamily="18" charset="0"/>
              </a:rPr>
              <a:t>Healthier animals optimize feed resources, enhance productivity &amp; fertility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4D359E-DA82-DE08-97D3-BB523A6D80CC}"/>
              </a:ext>
            </a:extLst>
          </p:cNvPr>
          <p:cNvSpPr txBox="1"/>
          <p:nvPr/>
        </p:nvSpPr>
        <p:spPr>
          <a:xfrm>
            <a:off x="553488" y="1602423"/>
            <a:ext cx="5168396" cy="4616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Integrated delivery of technologies, knowledge &amp; services via digitally-enabled businesses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656277-1CFF-2587-E16A-DDE9575DA85E}"/>
              </a:ext>
            </a:extLst>
          </p:cNvPr>
          <p:cNvSpPr/>
          <p:nvPr/>
        </p:nvSpPr>
        <p:spPr>
          <a:xfrm>
            <a:off x="7757424" y="1585357"/>
            <a:ext cx="980124" cy="5809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Generate business &amp; research data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24170F2-48AD-C6BE-B116-40A13E43B4F5}"/>
              </a:ext>
            </a:extLst>
          </p:cNvPr>
          <p:cNvGrpSpPr/>
          <p:nvPr/>
        </p:nvGrpSpPr>
        <p:grpSpPr>
          <a:xfrm>
            <a:off x="9053948" y="2926710"/>
            <a:ext cx="2730713" cy="3080693"/>
            <a:chOff x="9053948" y="2926710"/>
            <a:chExt cx="2730713" cy="308069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402D83DD-6152-4861-94FF-E55D758F6F2B}"/>
                </a:ext>
              </a:extLst>
            </p:cNvPr>
            <p:cNvGrpSpPr/>
            <p:nvPr/>
          </p:nvGrpSpPr>
          <p:grpSpPr>
            <a:xfrm>
              <a:off x="9053948" y="3002340"/>
              <a:ext cx="2381705" cy="2950229"/>
              <a:chOff x="7777112" y="3328022"/>
              <a:chExt cx="2381705" cy="2950229"/>
            </a:xfrm>
          </p:grpSpPr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D19E05F2-89AC-42A6-98D8-2C40A251916F}"/>
                  </a:ext>
                </a:extLst>
              </p:cNvPr>
              <p:cNvSpPr/>
              <p:nvPr/>
            </p:nvSpPr>
            <p:spPr>
              <a:xfrm>
                <a:off x="7777112" y="3328022"/>
                <a:ext cx="1197387" cy="295022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6A6E7ACB-5734-496F-A0C9-456A813221CA}"/>
                  </a:ext>
                </a:extLst>
              </p:cNvPr>
              <p:cNvSpPr/>
              <p:nvPr/>
            </p:nvSpPr>
            <p:spPr>
              <a:xfrm>
                <a:off x="7927209" y="4445285"/>
                <a:ext cx="810349" cy="74429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62577502-8BF8-4628-8046-E1EB05B23500}"/>
                  </a:ext>
                </a:extLst>
              </p:cNvPr>
              <p:cNvSpPr/>
              <p:nvPr/>
            </p:nvSpPr>
            <p:spPr>
              <a:xfrm>
                <a:off x="7858592" y="5303938"/>
                <a:ext cx="1052110" cy="85590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9563D207-6942-4C66-B420-22FF397FF36C}"/>
                  </a:ext>
                </a:extLst>
              </p:cNvPr>
              <p:cNvSpPr/>
              <p:nvPr/>
            </p:nvSpPr>
            <p:spPr>
              <a:xfrm>
                <a:off x="7874946" y="3475025"/>
                <a:ext cx="1071091" cy="85590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" name="Graphic 4" descr="Cow">
                <a:extLst>
                  <a:ext uri="{FF2B5EF4-FFF2-40B4-BE49-F238E27FC236}">
                    <a16:creationId xmlns:a16="http://schemas.microsoft.com/office/drawing/2014/main" id="{D7930053-EC1E-4D77-A071-7F8BC9381E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8280120" y="3840885"/>
                <a:ext cx="457438" cy="457438"/>
              </a:xfrm>
              <a:prstGeom prst="rect">
                <a:avLst/>
              </a:prstGeom>
            </p:spPr>
          </p:pic>
          <p:pic>
            <p:nvPicPr>
              <p:cNvPr id="6" name="Graphic 5" descr="Cow">
                <a:extLst>
                  <a:ext uri="{FF2B5EF4-FFF2-40B4-BE49-F238E27FC236}">
                    <a16:creationId xmlns:a16="http://schemas.microsoft.com/office/drawing/2014/main" id="{35210941-41F5-4368-93D6-2C5A1D41EB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7927209" y="3677380"/>
                <a:ext cx="457438" cy="457438"/>
              </a:xfrm>
              <a:prstGeom prst="rect">
                <a:avLst/>
              </a:prstGeom>
            </p:spPr>
          </p:pic>
          <p:pic>
            <p:nvPicPr>
              <p:cNvPr id="7" name="Graphic 6" descr="Cow">
                <a:extLst>
                  <a:ext uri="{FF2B5EF4-FFF2-40B4-BE49-F238E27FC236}">
                    <a16:creationId xmlns:a16="http://schemas.microsoft.com/office/drawing/2014/main" id="{910F0A3A-EDBA-4E9E-B55A-D7EE6AF872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8384647" y="3513874"/>
                <a:ext cx="457438" cy="457438"/>
              </a:xfrm>
              <a:prstGeom prst="rect">
                <a:avLst/>
              </a:prstGeom>
            </p:spPr>
          </p:pic>
          <p:pic>
            <p:nvPicPr>
              <p:cNvPr id="8" name="Graphic 7" descr="Cow">
                <a:extLst>
                  <a:ext uri="{FF2B5EF4-FFF2-40B4-BE49-F238E27FC236}">
                    <a16:creationId xmlns:a16="http://schemas.microsoft.com/office/drawing/2014/main" id="{88FB404E-46A0-40FA-9408-802E18A375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8296473" y="5729241"/>
                <a:ext cx="457438" cy="457438"/>
              </a:xfrm>
              <a:prstGeom prst="rect">
                <a:avLst/>
              </a:prstGeom>
            </p:spPr>
          </p:pic>
          <p:pic>
            <p:nvPicPr>
              <p:cNvPr id="9" name="Graphic 8" descr="Cow">
                <a:extLst>
                  <a:ext uri="{FF2B5EF4-FFF2-40B4-BE49-F238E27FC236}">
                    <a16:creationId xmlns:a16="http://schemas.microsoft.com/office/drawing/2014/main" id="{B2F56585-2094-4806-95E1-BA5284EC7D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7943562" y="5565736"/>
                <a:ext cx="457438" cy="457438"/>
              </a:xfrm>
              <a:prstGeom prst="rect">
                <a:avLst/>
              </a:prstGeom>
            </p:spPr>
          </p:pic>
          <p:pic>
            <p:nvPicPr>
              <p:cNvPr id="10" name="Graphic 9" descr="Cow">
                <a:extLst>
                  <a:ext uri="{FF2B5EF4-FFF2-40B4-BE49-F238E27FC236}">
                    <a16:creationId xmlns:a16="http://schemas.microsoft.com/office/drawing/2014/main" id="{A3B6B83D-D7EA-4CDF-B912-A57FDAB190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8401000" y="5402230"/>
                <a:ext cx="457438" cy="457438"/>
              </a:xfrm>
              <a:prstGeom prst="rect">
                <a:avLst/>
              </a:prstGeom>
            </p:spPr>
          </p:pic>
          <p:pic>
            <p:nvPicPr>
              <p:cNvPr id="11" name="Graphic 10" descr="Cow">
                <a:extLst>
                  <a:ext uri="{FF2B5EF4-FFF2-40B4-BE49-F238E27FC236}">
                    <a16:creationId xmlns:a16="http://schemas.microsoft.com/office/drawing/2014/main" id="{61F83997-06D5-425D-AF61-7B798F2C50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8090624" y="4724688"/>
                <a:ext cx="457438" cy="457438"/>
              </a:xfrm>
              <a:prstGeom prst="rect">
                <a:avLst/>
              </a:prstGeom>
            </p:spPr>
          </p:pic>
          <p:pic>
            <p:nvPicPr>
              <p:cNvPr id="13" name="Graphic 12" descr="Cow">
                <a:extLst>
                  <a:ext uri="{FF2B5EF4-FFF2-40B4-BE49-F238E27FC236}">
                    <a16:creationId xmlns:a16="http://schemas.microsoft.com/office/drawing/2014/main" id="{8DC7CA45-5CA0-4241-9F5A-B1B91362DF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8090624" y="4405133"/>
                <a:ext cx="457438" cy="457438"/>
              </a:xfrm>
              <a:prstGeom prst="rect">
                <a:avLst/>
              </a:prstGeom>
            </p:spPr>
          </p:pic>
          <p:pic>
            <p:nvPicPr>
              <p:cNvPr id="21" name="Graphic 20" descr="Man">
                <a:extLst>
                  <a:ext uri="{FF2B5EF4-FFF2-40B4-BE49-F238E27FC236}">
                    <a16:creationId xmlns:a16="http://schemas.microsoft.com/office/drawing/2014/main" id="{240D5AD9-C7F7-4A54-BBAA-DAEA926EE3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9411730" y="4581196"/>
                <a:ext cx="705707" cy="705707"/>
              </a:xfrm>
              <a:prstGeom prst="rect">
                <a:avLst/>
              </a:prstGeom>
            </p:spPr>
          </p:pic>
          <p:pic>
            <p:nvPicPr>
              <p:cNvPr id="23" name="Graphic 22" descr="Man">
                <a:extLst>
                  <a:ext uri="{FF2B5EF4-FFF2-40B4-BE49-F238E27FC236}">
                    <a16:creationId xmlns:a16="http://schemas.microsoft.com/office/drawing/2014/main" id="{F765F665-2C68-4F73-89F6-C9A45C1AF7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9453110" y="5376387"/>
                <a:ext cx="705707" cy="705707"/>
              </a:xfrm>
              <a:prstGeom prst="rect">
                <a:avLst/>
              </a:prstGeom>
            </p:spPr>
          </p:pic>
          <p:pic>
            <p:nvPicPr>
              <p:cNvPr id="25" name="Graphic 24" descr="Man">
                <a:extLst>
                  <a:ext uri="{FF2B5EF4-FFF2-40B4-BE49-F238E27FC236}">
                    <a16:creationId xmlns:a16="http://schemas.microsoft.com/office/drawing/2014/main" id="{E863118D-9A1A-4B1E-98FB-38CD0A4955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9413841" y="3618458"/>
                <a:ext cx="705707" cy="705707"/>
              </a:xfrm>
              <a:prstGeom prst="rect">
                <a:avLst/>
              </a:prstGeom>
            </p:spPr>
          </p:pic>
          <p:pic>
            <p:nvPicPr>
              <p:cNvPr id="27" name="Graphic 26" descr="Arrow: Straight">
                <a:extLst>
                  <a:ext uri="{FF2B5EF4-FFF2-40B4-BE49-F238E27FC236}">
                    <a16:creationId xmlns:a16="http://schemas.microsoft.com/office/drawing/2014/main" id="{443011B3-AFD9-4C01-826D-2ED3B2F288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>
                <a:off x="8789821" y="3777086"/>
                <a:ext cx="926296" cy="279403"/>
              </a:xfrm>
              <a:prstGeom prst="rect">
                <a:avLst/>
              </a:prstGeom>
            </p:spPr>
          </p:pic>
          <p:pic>
            <p:nvPicPr>
              <p:cNvPr id="28" name="Graphic 27" descr="Arrow: Straight">
                <a:extLst>
                  <a:ext uri="{FF2B5EF4-FFF2-40B4-BE49-F238E27FC236}">
                    <a16:creationId xmlns:a16="http://schemas.microsoft.com/office/drawing/2014/main" id="{51CE355A-E37A-4BB5-B49B-87F5D97292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>
                <a:off x="8753911" y="4710574"/>
                <a:ext cx="926296" cy="279403"/>
              </a:xfrm>
              <a:prstGeom prst="rect">
                <a:avLst/>
              </a:prstGeom>
            </p:spPr>
          </p:pic>
          <p:pic>
            <p:nvPicPr>
              <p:cNvPr id="29" name="Graphic 28" descr="Arrow: Straight">
                <a:extLst>
                  <a:ext uri="{FF2B5EF4-FFF2-40B4-BE49-F238E27FC236}">
                    <a16:creationId xmlns:a16="http://schemas.microsoft.com/office/drawing/2014/main" id="{CA1C31A8-915B-4255-B933-8E6B22CF4F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>
                <a:off x="8825972" y="5577693"/>
                <a:ext cx="926296" cy="279403"/>
              </a:xfrm>
              <a:prstGeom prst="rect">
                <a:avLst/>
              </a:prstGeom>
            </p:spPr>
          </p:pic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A9A1D12-C86E-28D7-E0F2-6E6FF4A014B7}"/>
                </a:ext>
              </a:extLst>
            </p:cNvPr>
            <p:cNvSpPr/>
            <p:nvPr/>
          </p:nvSpPr>
          <p:spPr>
            <a:xfrm>
              <a:off x="10355862" y="2926710"/>
              <a:ext cx="1428799" cy="3634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rgbClr val="FF0000"/>
                  </a:solidFill>
                  <a:latin typeface="Tw Cen MT" panose="020B0602020104020603" pitchFamily="34" charset="0"/>
                </a:rPr>
                <a:t>Low productivity</a:t>
              </a:r>
              <a:endParaRPr lang="en-GB" sz="1200" b="1" dirty="0">
                <a:solidFill>
                  <a:srgbClr val="FF0000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35A0E11-07A2-568D-76C8-6A8220921E66}"/>
                </a:ext>
              </a:extLst>
            </p:cNvPr>
            <p:cNvSpPr/>
            <p:nvPr/>
          </p:nvSpPr>
          <p:spPr>
            <a:xfrm>
              <a:off x="10342719" y="4003144"/>
              <a:ext cx="1428799" cy="3634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Tw Cen MT" panose="020B0602020104020603" pitchFamily="34" charset="0"/>
                </a:rPr>
                <a:t>Inappropriate technology</a:t>
              </a:r>
              <a:endParaRPr lang="en-GB" sz="1200" dirty="0">
                <a:solidFill>
                  <a:schemeClr val="tx1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FC90CDB-EA75-BE6A-5BAF-B693FF3DF4E0}"/>
                </a:ext>
              </a:extLst>
            </p:cNvPr>
            <p:cNvSpPr/>
            <p:nvPr/>
          </p:nvSpPr>
          <p:spPr>
            <a:xfrm>
              <a:off x="10342719" y="4819274"/>
              <a:ext cx="1428799" cy="3634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Tw Cen MT" panose="020B0602020104020603" pitchFamily="34" charset="0"/>
                </a:rPr>
                <a:t>Inadequate access to services</a:t>
              </a:r>
              <a:endParaRPr lang="en-GB" sz="1200" dirty="0">
                <a:solidFill>
                  <a:schemeClr val="tx1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206A081-99DD-107B-8CFA-4761E13DC50A}"/>
                </a:ext>
              </a:extLst>
            </p:cNvPr>
            <p:cNvSpPr/>
            <p:nvPr/>
          </p:nvSpPr>
          <p:spPr>
            <a:xfrm>
              <a:off x="10347428" y="5643911"/>
              <a:ext cx="1428799" cy="3634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rgbClr val="FF0000"/>
                  </a:solidFill>
                  <a:latin typeface="Tw Cen MT" panose="020B0602020104020603" pitchFamily="34" charset="0"/>
                </a:rPr>
                <a:t>Low profit/loss making</a:t>
              </a:r>
              <a:endParaRPr lang="en-GB" sz="1200" b="1" dirty="0">
                <a:solidFill>
                  <a:srgbClr val="FF0000"/>
                </a:solidFill>
                <a:latin typeface="Tw Cen MT" panose="020B06020201040206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8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57" grpId="0" animBg="1"/>
      <p:bldP spid="76" grpId="0" animBg="1"/>
      <p:bldP spid="78" grpId="0" animBg="1"/>
      <p:bldP spid="79" grpId="0" animBg="1"/>
      <p:bldP spid="84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5792F4-B670-49C2-8A75-507CA8C2A44A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99" r="2527" b="31208"/>
          <a:stretch/>
        </p:blipFill>
        <p:spPr bwMode="auto">
          <a:xfrm>
            <a:off x="1455575" y="1150773"/>
            <a:ext cx="9451909" cy="26965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DD5348-2D21-4483-A19E-85164CA48BF8}"/>
              </a:ext>
            </a:extLst>
          </p:cNvPr>
          <p:cNvSpPr txBox="1"/>
          <p:nvPr/>
        </p:nvSpPr>
        <p:spPr>
          <a:xfrm>
            <a:off x="6039168" y="735224"/>
            <a:ext cx="1353832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TAHSSL/CRO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6366D4-247E-49FB-9CA9-3A3C244981A1}"/>
              </a:ext>
            </a:extLst>
          </p:cNvPr>
          <p:cNvSpPr txBox="1"/>
          <p:nvPr/>
        </p:nvSpPr>
        <p:spPr>
          <a:xfrm>
            <a:off x="1979956" y="858323"/>
            <a:ext cx="1825500" cy="2769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Research Orgs/Companies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E52935-37DD-42B1-AA83-20379EE1265D}"/>
              </a:ext>
            </a:extLst>
          </p:cNvPr>
          <p:cNvSpPr txBox="1"/>
          <p:nvPr/>
        </p:nvSpPr>
        <p:spPr>
          <a:xfrm>
            <a:off x="8789368" y="781391"/>
            <a:ext cx="1783180" cy="2769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Animal Health companies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814A05-87EB-6F5B-D6C7-B692B321B33A}"/>
              </a:ext>
            </a:extLst>
          </p:cNvPr>
          <p:cNvSpPr txBox="1"/>
          <p:nvPr/>
        </p:nvSpPr>
        <p:spPr>
          <a:xfrm>
            <a:off x="992981" y="4257867"/>
            <a:ext cx="11058525" cy="238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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Evaluate AHP candidates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– In partnership with industry and other stakeholders, identify and test specific vaccines, diagnostic assays and other animal health candidates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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Establish robust animal disease models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- Develop, evaluate, and standardize experimental infection models while offering high quality clinical and laboratory research expertise and infrastructure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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Help clients to access market information and authorization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– Generate and make available information to assist clients to register their products and provide market intelligence to enable clients make informed investment decisions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0593680-857F-AEDF-E2DE-31DFE70F0A92}"/>
              </a:ext>
            </a:extLst>
          </p:cNvPr>
          <p:cNvSpPr txBox="1">
            <a:spLocks/>
          </p:cNvSpPr>
          <p:nvPr/>
        </p:nvSpPr>
        <p:spPr>
          <a:xfrm>
            <a:off x="695130" y="-6117"/>
            <a:ext cx="10972800" cy="677955"/>
          </a:xfrm>
          <a:prstGeom prst="rect">
            <a:avLst/>
          </a:prstGeom>
        </p:spPr>
        <p:txBody>
          <a:bodyPr/>
          <a:lstStyle>
            <a:lvl1pPr marL="0" marR="0" indent="0" algn="l" defTabSz="91441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 sz="3600" kern="1200">
                <a:solidFill>
                  <a:srgbClr val="682622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defRPr>
            </a:lvl5pPr>
            <a:lvl6pPr marL="457206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11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17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23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1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682622"/>
                </a:solidFill>
                <a:effectLst/>
                <a:uLnTx/>
                <a:uFillTx/>
                <a:latin typeface="Calibri"/>
                <a:ea typeface="MS PGothic" pitchFamily="34" charset="-128"/>
                <a:sym typeface="Arial"/>
              </a:rPr>
              <a:t>TAHSSL’s Strategic Focus &amp; Activities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C8C67D-1166-E768-1FE5-D788876201F7}"/>
              </a:ext>
            </a:extLst>
          </p:cNvPr>
          <p:cNvSpPr txBox="1"/>
          <p:nvPr/>
        </p:nvSpPr>
        <p:spPr>
          <a:xfrm>
            <a:off x="6059338" y="724137"/>
            <a:ext cx="1353832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TAHSSL/CRO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491A9E-5351-F67E-4785-A358A1887EB5}"/>
              </a:ext>
            </a:extLst>
          </p:cNvPr>
          <p:cNvSpPr txBox="1"/>
          <p:nvPr/>
        </p:nvSpPr>
        <p:spPr>
          <a:xfrm>
            <a:off x="2000126" y="847236"/>
            <a:ext cx="1825500" cy="2769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Research Orgs/Companies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A49298-F1A0-B39F-7467-2243C02D3B0A}"/>
              </a:ext>
            </a:extLst>
          </p:cNvPr>
          <p:cNvSpPr txBox="1"/>
          <p:nvPr/>
        </p:nvSpPr>
        <p:spPr>
          <a:xfrm>
            <a:off x="8809538" y="770304"/>
            <a:ext cx="1783180" cy="2769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Animal Health companies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E34444-1932-D263-0C3E-E0F461A06D0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99" r="2527" b="31208"/>
          <a:stretch/>
        </p:blipFill>
        <p:spPr bwMode="auto">
          <a:xfrm>
            <a:off x="1495413" y="1139686"/>
            <a:ext cx="9451909" cy="26965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3F3FAE2-3B2F-4EFA-8156-40BB2012D5C1}"/>
              </a:ext>
            </a:extLst>
          </p:cNvPr>
          <p:cNvSpPr/>
          <p:nvPr/>
        </p:nvSpPr>
        <p:spPr>
          <a:xfrm>
            <a:off x="4721290" y="1150774"/>
            <a:ext cx="1542661" cy="3107093"/>
          </a:xfrm>
          <a:prstGeom prst="rect">
            <a:avLst/>
          </a:prstGeom>
          <a:solidFill>
            <a:srgbClr val="FF0000">
              <a:alpha val="3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DDA8CE-0C22-4485-9C30-BD78436B2A90}"/>
              </a:ext>
            </a:extLst>
          </p:cNvPr>
          <p:cNvSpPr/>
          <p:nvPr/>
        </p:nvSpPr>
        <p:spPr>
          <a:xfrm>
            <a:off x="6263951" y="1150775"/>
            <a:ext cx="1359159" cy="3107093"/>
          </a:xfrm>
          <a:prstGeom prst="rect">
            <a:avLst/>
          </a:prstGeom>
          <a:solidFill>
            <a:schemeClr val="accent6">
              <a:lumMod val="60000"/>
              <a:lumOff val="40000"/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59A314-3A5F-47FB-87A4-E9EC810F0418}"/>
              </a:ext>
            </a:extLst>
          </p:cNvPr>
          <p:cNvSpPr/>
          <p:nvPr/>
        </p:nvSpPr>
        <p:spPr>
          <a:xfrm>
            <a:off x="7623110" y="1150774"/>
            <a:ext cx="1542661" cy="3107093"/>
          </a:xfrm>
          <a:prstGeom prst="rect">
            <a:avLst/>
          </a:prstGeom>
          <a:solidFill>
            <a:srgbClr val="00B050">
              <a:alpha val="3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9680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B7A1C-6642-4F77-84F7-838B7CF8E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1FC40-817C-4458-B2E1-6AA27A467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4928" y="1715784"/>
            <a:ext cx="10688139" cy="4728307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Identify the needs and gaps in R$D that require veterinary PPP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Co-design veterinary solutions that better meet the needs and preferences of users resulting in sustainable (supported by farmers), and higher adoption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Address limited entrepreneurship orientation among Veterinarians and AHAs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Make provisions for appropriate incentives for Private Veterinarians, AHAs, Para-veterinarians and Agrovet Dealers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Generate evidence for success or failure - Digital innovations in agriculture offer new opportunities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Harmonize regional and national policies with respect to private sector by defining roles for the public sector and private sector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Define better public vs private good with a win-win-win for all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Built the PPP case using economic and social considerations</a:t>
            </a:r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C795DC-F13B-4239-8897-717B5EB5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6162DC1-60C5-45F4-A298-97ECE83F2A9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498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71FF5-AC91-4999-B5F2-C957D6A4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8130" y="2829784"/>
            <a:ext cx="9039655" cy="1200505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THANKS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B8615-C892-4428-9157-A120088287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6162DC1-60C5-45F4-A298-97ECE83F2A9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6265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4">
      <a:dk1>
        <a:srgbClr val="000000"/>
      </a:dk1>
      <a:lt1>
        <a:srgbClr val="FFFFFF"/>
      </a:lt1>
      <a:dk2>
        <a:srgbClr val="626362"/>
      </a:dk2>
      <a:lt2>
        <a:srgbClr val="E7E6E6"/>
      </a:lt2>
      <a:accent1>
        <a:srgbClr val="5B9B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0065BD"/>
      </a:accent5>
      <a:accent6>
        <a:srgbClr val="0039A6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ne CGIAR Presentation Template.potx" id="{C5F9D4B5-DA7C-1444-8144-02481FBCEBBB}" vid="{ABE1C16C-2A90-CB4F-8F35-6678360F49D8}"/>
    </a:ext>
  </a:extLst>
</a:theme>
</file>

<file path=ppt/theme/theme2.xml><?xml version="1.0" encoding="utf-8"?>
<a:theme xmlns:a="http://schemas.openxmlformats.org/drawingml/2006/main" name="2_ilri_powerpoint_template_apr2013">
  <a:themeElements>
    <a:clrScheme name="Custom 3">
      <a:dk1>
        <a:srgbClr val="000000"/>
      </a:dk1>
      <a:lt1>
        <a:srgbClr val="FFFFFF"/>
      </a:lt1>
      <a:dk2>
        <a:srgbClr val="3D4859"/>
      </a:dk2>
      <a:lt2>
        <a:srgbClr val="FEFBE4"/>
      </a:lt2>
      <a:accent1>
        <a:srgbClr val="69303D"/>
      </a:accent1>
      <a:accent2>
        <a:srgbClr val="B65033"/>
      </a:accent2>
      <a:accent3>
        <a:srgbClr val="ECA041"/>
      </a:accent3>
      <a:accent4>
        <a:srgbClr val="444D63"/>
      </a:accent4>
      <a:accent5>
        <a:srgbClr val="8298A8"/>
      </a:accent5>
      <a:accent6>
        <a:srgbClr val="A3A470"/>
      </a:accent6>
      <a:hlink>
        <a:srgbClr val="762123"/>
      </a:hlink>
      <a:folHlink>
        <a:srgbClr val="BD7B8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3032f20-765e-4485-9902-15ba0b844c00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372DD997A46F4ABE00C5F6022D4CF0" ma:contentTypeVersion="12" ma:contentTypeDescription="Create a new document." ma:contentTypeScope="" ma:versionID="c9b7444383c7b0be8f54d2302e225959">
  <xsd:schema xmlns:xsd="http://www.w3.org/2001/XMLSchema" xmlns:xs="http://www.w3.org/2001/XMLSchema" xmlns:p="http://schemas.microsoft.com/office/2006/metadata/properties" xmlns:ns2="9eac9514-e334-4f5c-aacd-f783d7e8a7c6" xmlns:ns3="13032f20-765e-4485-9902-15ba0b844c00" targetNamespace="http://schemas.microsoft.com/office/2006/metadata/properties" ma:root="true" ma:fieldsID="e86cddad39868c8122706db52bcbe322" ns2:_="" ns3:_="">
    <xsd:import namespace="9eac9514-e334-4f5c-aacd-f783d7e8a7c6"/>
    <xsd:import namespace="13032f20-765e-4485-9902-15ba0b844c0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ac9514-e334-4f5c-aacd-f783d7e8a7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032f20-765e-4485-9902-15ba0b844c0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182AA1A-CE0C-428C-957B-F15D6DE182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D158CA3-F6CE-4B79-BA22-35235E3FE75F}">
  <ds:schemaRefs>
    <ds:schemaRef ds:uri="9eac9514-e334-4f5c-aacd-f783d7e8a7c6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13032f20-765e-4485-9902-15ba0b844c00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01F8BE01-8FEA-4023-B142-231804C14D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ac9514-e334-4f5c-aacd-f783d7e8a7c6"/>
    <ds:schemaRef ds:uri="13032f20-765e-4485-9902-15ba0b844c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One CGIAR Presentation Template</Template>
  <TotalTime>7532</TotalTime>
  <Words>460</Words>
  <Application>Microsoft Office PowerPoint</Application>
  <PresentationFormat>Widescreen</PresentationFormat>
  <Paragraphs>61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7" baseType="lpstr">
      <vt:lpstr>.AppleSystemUIFont</vt:lpstr>
      <vt:lpstr>Arial</vt:lpstr>
      <vt:lpstr>Avenir Black</vt:lpstr>
      <vt:lpstr>Avenir Book</vt:lpstr>
      <vt:lpstr>Avenir Book Oblique</vt:lpstr>
      <vt:lpstr>Avenir Medium</vt:lpstr>
      <vt:lpstr>Calibri</vt:lpstr>
      <vt:lpstr>Courier New</vt:lpstr>
      <vt:lpstr>Tw Cen MT</vt:lpstr>
      <vt:lpstr>Wingdings</vt:lpstr>
      <vt:lpstr>1_Office Theme</vt:lpstr>
      <vt:lpstr>2_ilri_powerpoint_template_apr2013</vt:lpstr>
      <vt:lpstr>Lessons learnt and best practices in PPPs for Research and  Development</vt:lpstr>
      <vt:lpstr>PPP Integrated delivery of AH&amp;G for impact: the case of SAPLING</vt:lpstr>
      <vt:lpstr>PowerPoint Presentation</vt:lpstr>
      <vt:lpstr>Best practices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 to add title</dc:title>
  <dc:creator>Nadine</dc:creator>
  <cp:lastModifiedBy>Okoth, Edward (ILRI)</cp:lastModifiedBy>
  <cp:revision>66</cp:revision>
  <cp:lastPrinted>2020-04-29T15:21:42Z</cp:lastPrinted>
  <dcterms:created xsi:type="dcterms:W3CDTF">2021-09-02T15:10:27Z</dcterms:created>
  <dcterms:modified xsi:type="dcterms:W3CDTF">2024-04-04T12:37:50Z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0x01010036372DD997A46F4ABE00C5F6022D4CF0</vt:lpwstr>
  </property>
  <property fmtid="{D5CDD505-2E9C-101B-9397-08002B2CF9AE}" pid="3" name="ComplianceAssetId">
    <vt:lpwstr/>
  </property>
  <property fmtid="{D5CDD505-2E9C-101B-9397-08002B2CF9AE}" pid="4" name="_ExtendedDescription">
    <vt:lpwstr/>
  </property>
  <property fmtid="{D5CDD505-2E9C-101B-9397-08002B2CF9AE}" pid="5" name="TriggerFlowInfo">
    <vt:lpwstr/>
  </property>
</Properties>
</file>