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815" r:id="rId5"/>
    <p:sldMasterId id="2147483827" r:id="rId6"/>
    <p:sldMasterId id="2147483839" r:id="rId7"/>
    <p:sldMasterId id="2147483851" r:id="rId8"/>
    <p:sldMasterId id="2147483863" r:id="rId9"/>
  </p:sldMasterIdLst>
  <p:notesMasterIdLst>
    <p:notesMasterId r:id="rId19"/>
  </p:notesMasterIdLst>
  <p:sldIdLst>
    <p:sldId id="1358" r:id="rId10"/>
    <p:sldId id="1359" r:id="rId11"/>
    <p:sldId id="1364" r:id="rId12"/>
    <p:sldId id="1386" r:id="rId13"/>
    <p:sldId id="1366" r:id="rId14"/>
    <p:sldId id="1376" r:id="rId15"/>
    <p:sldId id="1377" r:id="rId16"/>
    <p:sldId id="1399" r:id="rId17"/>
    <p:sldId id="1401" r:id="rId1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4A669-A2A2-F7F5-DAB6-A531154E853F}" name="Nina Henning" initials="NH" userId="S::Nina.Henning@galvmed.org::c5b59e03-4857-4d73-87a3-365214a4633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adney, Blythe" initials="BK" lastIdx="5" clrIdx="0">
    <p:extLst>
      <p:ext uri="{19B8F6BF-5375-455C-9EA6-DF929625EA0E}">
        <p15:presenceInfo xmlns:p15="http://schemas.microsoft.com/office/powerpoint/2012/main" userId="Kladney, Blythe" providerId="None"/>
      </p:ext>
    </p:extLst>
  </p:cmAuthor>
  <p:cmAuthor id="2" name="Markus Mueller" initials="" lastIdx="15" clrIdx="1"/>
  <p:cmAuthor id="3" name="Ferguson, Keegan" initials="KF" lastIdx="14" clrIdx="2"/>
  <p:cmAuthor id="4" name="Stephen Bell" initials="SB" lastIdx="3" clrIdx="3"/>
  <p:cmAuthor id="6" name="Welle, Angela Mikolajewski" initials="AW" lastIdx="2" clrIdx="4"/>
  <p:cmAuthor id="7" name="Gezon, Caroline" initials="CG" lastIdx="21" clrIdx="5">
    <p:extLst>
      <p:ext uri="{19B8F6BF-5375-455C-9EA6-DF929625EA0E}">
        <p15:presenceInfo xmlns:p15="http://schemas.microsoft.com/office/powerpoint/2012/main" userId="Gezon, Caroline" providerId="None"/>
      </p:ext>
    </p:extLst>
  </p:cmAuthor>
  <p:cmAuthor id="8" name="Mignotte, Samantha" initials="SM" lastIdx="130" clrIdx="6">
    <p:extLst>
      <p:ext uri="{19B8F6BF-5375-455C-9EA6-DF929625EA0E}">
        <p15:presenceInfo xmlns:p15="http://schemas.microsoft.com/office/powerpoint/2012/main" userId="Mignotte, Samantha" providerId="None"/>
      </p:ext>
    </p:extLst>
  </p:cmAuthor>
  <p:cmAuthor id="9" name="Barrett, Monica (US - Arlington)" initials="BM(-A" lastIdx="108" clrIdx="7">
    <p:extLst>
      <p:ext uri="{19B8F6BF-5375-455C-9EA6-DF929625EA0E}">
        <p15:presenceInfo xmlns:p15="http://schemas.microsoft.com/office/powerpoint/2012/main" userId="S-1-5-21-238447276-1040861923-1850952788-1558184" providerId="AD"/>
      </p:ext>
    </p:extLst>
  </p:cmAuthor>
  <p:cmAuthor id="10" name="Rodrigo Ortiz" initials="RO" lastIdx="5" clrIdx="8">
    <p:extLst>
      <p:ext uri="{19B8F6BF-5375-455C-9EA6-DF929625EA0E}">
        <p15:presenceInfo xmlns:p15="http://schemas.microsoft.com/office/powerpoint/2012/main" userId="Rodrigo Ortiz" providerId="None"/>
      </p:ext>
    </p:extLst>
  </p:cmAuthor>
  <p:cmAuthor id="11" name="Hamed, Parasto" initials="PH" lastIdx="14" clrIdx="9">
    <p:extLst>
      <p:ext uri="{19B8F6BF-5375-455C-9EA6-DF929625EA0E}">
        <p15:presenceInfo xmlns:p15="http://schemas.microsoft.com/office/powerpoint/2012/main" userId="Hamed, Parasto" providerId="None"/>
      </p:ext>
    </p:extLst>
  </p:cmAuthor>
  <p:cmAuthor id="12" name="Ferguson, Keegan (US - Arlington)" initials="FK(-A" lastIdx="1" clrIdx="10">
    <p:extLst>
      <p:ext uri="{19B8F6BF-5375-455C-9EA6-DF929625EA0E}">
        <p15:presenceInfo xmlns:p15="http://schemas.microsoft.com/office/powerpoint/2012/main" userId="S-1-5-21-238447276-1040861923-1850952788-1572046" providerId="AD"/>
      </p:ext>
    </p:extLst>
  </p:cmAuthor>
  <p:cmAuthor id="13" name="Cassidy, John Kenneth" initials="JC" lastIdx="24" clrIdx="11">
    <p:extLst>
      <p:ext uri="{19B8F6BF-5375-455C-9EA6-DF929625EA0E}">
        <p15:presenceInfo xmlns:p15="http://schemas.microsoft.com/office/powerpoint/2012/main" userId="Cassidy, John Kenneth" providerId="None"/>
      </p:ext>
    </p:extLst>
  </p:cmAuthor>
  <p:cmAuthor id="14" name="Hamed, Parasto" initials="HP" lastIdx="63" clrIdx="12">
    <p:extLst>
      <p:ext uri="{19B8F6BF-5375-455C-9EA6-DF929625EA0E}">
        <p15:presenceInfo xmlns:p15="http://schemas.microsoft.com/office/powerpoint/2012/main" userId="S::phamed@deloitte.com::e452fccd-1390-456f-9db2-f145785fda62" providerId="AD"/>
      </p:ext>
    </p:extLst>
  </p:cmAuthor>
  <p:cmAuthor id="15" name="Nina Henning" initials="NH" lastIdx="72" clrIdx="13">
    <p:extLst>
      <p:ext uri="{19B8F6BF-5375-455C-9EA6-DF929625EA0E}">
        <p15:presenceInfo xmlns:p15="http://schemas.microsoft.com/office/powerpoint/2012/main" userId="S::Nina.Henning@galvmed.org::c5b59e03-4857-4d73-87a3-365214a46338" providerId="AD"/>
      </p:ext>
    </p:extLst>
  </p:cmAuthor>
  <p:cmAuthor id="16" name="Badi Maulidi" initials="BM" lastIdx="26" clrIdx="14">
    <p:extLst>
      <p:ext uri="{19B8F6BF-5375-455C-9EA6-DF929625EA0E}">
        <p15:presenceInfo xmlns:p15="http://schemas.microsoft.com/office/powerpoint/2012/main" userId="S::Badi.maulidi@galvmed.org::0ff07124-a51a-4954-bb5d-d2b2551052bc" providerId="AD"/>
      </p:ext>
    </p:extLst>
  </p:cmAuthor>
  <p:cmAuthor id="17" name="Padmanabhan, Mallika" initials="PM" lastIdx="9" clrIdx="15">
    <p:extLst>
      <p:ext uri="{19B8F6BF-5375-455C-9EA6-DF929625EA0E}">
        <p15:presenceInfo xmlns:p15="http://schemas.microsoft.com/office/powerpoint/2012/main" userId="S::mpadmanabhan@deloitte.com::27a43955-1dda-489f-9af9-eba5198a89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44C28"/>
    <a:srgbClr val="F2F2F2"/>
    <a:srgbClr val="84B44E"/>
    <a:srgbClr val="F7E0D3"/>
    <a:srgbClr val="ECE9E6"/>
    <a:srgbClr val="CEDBB6"/>
    <a:srgbClr val="D0CECE"/>
    <a:srgbClr val="D9D9D9"/>
    <a:srgbClr val="A28F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91" autoAdjust="0"/>
    <p:restoredTop sz="91129" autoAdjust="0"/>
  </p:normalViewPr>
  <p:slideViewPr>
    <p:cSldViewPr snapToGrid="0" showGuides="1">
      <p:cViewPr varScale="1">
        <p:scale>
          <a:sx n="61" d="100"/>
          <a:sy n="61" d="100"/>
        </p:scale>
        <p:origin x="12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7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di Maulidi" userId="S::badi.maulidi@galvmed.org::0ff07124-a51a-4954-bb5d-d2b2551052bc" providerId="AD" clId="Web-{4FD07585-F01C-48CD-CE68-422CF6294F3B}"/>
    <pc:docChg chg="modSld">
      <pc:chgData name="Badi Maulidi" userId="S::badi.maulidi@galvmed.org::0ff07124-a51a-4954-bb5d-d2b2551052bc" providerId="AD" clId="Web-{4FD07585-F01C-48CD-CE68-422CF6294F3B}" dt="2024-04-03T06:44:38.515" v="112" actId="20577"/>
      <pc:docMkLst>
        <pc:docMk/>
      </pc:docMkLst>
      <pc:sldChg chg="modSp">
        <pc:chgData name="Badi Maulidi" userId="S::badi.maulidi@galvmed.org::0ff07124-a51a-4954-bb5d-d2b2551052bc" providerId="AD" clId="Web-{4FD07585-F01C-48CD-CE68-422CF6294F3B}" dt="2024-04-03T06:41:46.811" v="77" actId="20577"/>
        <pc:sldMkLst>
          <pc:docMk/>
          <pc:sldMk cId="2416443338" sldId="1376"/>
        </pc:sldMkLst>
        <pc:spChg chg="mod">
          <ac:chgData name="Badi Maulidi" userId="S::badi.maulidi@galvmed.org::0ff07124-a51a-4954-bb5d-d2b2551052bc" providerId="AD" clId="Web-{4FD07585-F01C-48CD-CE68-422CF6294F3B}" dt="2024-04-03T06:41:46.811" v="77" actId="20577"/>
          <ac:spMkLst>
            <pc:docMk/>
            <pc:sldMk cId="2416443338" sldId="1376"/>
            <ac:spMk id="3" creationId="{85C90CD2-C32B-47D6-B182-BADCFF7B9D09}"/>
          </ac:spMkLst>
        </pc:spChg>
      </pc:sldChg>
      <pc:sldChg chg="modSp modCm">
        <pc:chgData name="Badi Maulidi" userId="S::badi.maulidi@galvmed.org::0ff07124-a51a-4954-bb5d-d2b2551052bc" providerId="AD" clId="Web-{4FD07585-F01C-48CD-CE68-422CF6294F3B}" dt="2024-04-03T06:43:26.765" v="105" actId="20577"/>
        <pc:sldMkLst>
          <pc:docMk/>
          <pc:sldMk cId="1532220516" sldId="1377"/>
        </pc:sldMkLst>
        <pc:spChg chg="mod">
          <ac:chgData name="Badi Maulidi" userId="S::badi.maulidi@galvmed.org::0ff07124-a51a-4954-bb5d-d2b2551052bc" providerId="AD" clId="Web-{4FD07585-F01C-48CD-CE68-422CF6294F3B}" dt="2024-04-03T06:43:26.765" v="105" actId="20577"/>
          <ac:spMkLst>
            <pc:docMk/>
            <pc:sldMk cId="1532220516" sldId="1377"/>
            <ac:spMk id="3" creationId="{6C82DB92-76FD-4A22-AC75-4F86063443A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adi Maulidi" userId="S::badi.maulidi@galvmed.org::0ff07124-a51a-4954-bb5d-d2b2551052bc" providerId="AD" clId="Web-{4FD07585-F01C-48CD-CE68-422CF6294F3B}" dt="2024-04-03T06:43:08.640" v="104" actId="20577"/>
              <pc2:cmMkLst xmlns:pc2="http://schemas.microsoft.com/office/powerpoint/2019/9/main/command">
                <pc:docMk/>
                <pc:sldMk cId="1532220516" sldId="1377"/>
                <pc2:cmMk id="{30931E4D-E840-4359-BCD7-4596D276EFE5}"/>
              </pc2:cmMkLst>
            </pc226:cmChg>
          </p:ext>
        </pc:extLst>
      </pc:sldChg>
      <pc:sldChg chg="modSp">
        <pc:chgData name="Badi Maulidi" userId="S::badi.maulidi@galvmed.org::0ff07124-a51a-4954-bb5d-d2b2551052bc" providerId="AD" clId="Web-{4FD07585-F01C-48CD-CE68-422CF6294F3B}" dt="2024-04-03T06:44:38.515" v="112" actId="20577"/>
        <pc:sldMkLst>
          <pc:docMk/>
          <pc:sldMk cId="1196763094" sldId="1399"/>
        </pc:sldMkLst>
        <pc:spChg chg="mod">
          <ac:chgData name="Badi Maulidi" userId="S::badi.maulidi@galvmed.org::0ff07124-a51a-4954-bb5d-d2b2551052bc" providerId="AD" clId="Web-{4FD07585-F01C-48CD-CE68-422CF6294F3B}" dt="2024-04-03T06:44:38.515" v="112" actId="20577"/>
          <ac:spMkLst>
            <pc:docMk/>
            <pc:sldMk cId="1196763094" sldId="1399"/>
            <ac:spMk id="3" creationId="{00000000-0000-0000-0000-000000000000}"/>
          </ac:spMkLst>
        </pc:spChg>
      </pc:sldChg>
    </pc:docChg>
  </pc:docChgLst>
  <pc:docChgLst>
    <pc:chgData name="Nina Henning" userId="c5b59e03-4857-4d73-87a3-365214a46338" providerId="ADAL" clId="{0F91A1FF-8660-4E2E-A9C2-5998EA051E9E}"/>
    <pc:docChg chg="undo custSel modSld">
      <pc:chgData name="Nina Henning" userId="c5b59e03-4857-4d73-87a3-365214a46338" providerId="ADAL" clId="{0F91A1FF-8660-4E2E-A9C2-5998EA051E9E}" dt="2024-04-04T08:02:31.861" v="393"/>
      <pc:docMkLst>
        <pc:docMk/>
      </pc:docMkLst>
      <pc:sldChg chg="modSp mod">
        <pc:chgData name="Nina Henning" userId="c5b59e03-4857-4d73-87a3-365214a46338" providerId="ADAL" clId="{0F91A1FF-8660-4E2E-A9C2-5998EA051E9E}" dt="2024-04-03T12:04:15.213" v="0" actId="207"/>
        <pc:sldMkLst>
          <pc:docMk/>
          <pc:sldMk cId="146371192" sldId="1359"/>
        </pc:sldMkLst>
        <pc:spChg chg="mod">
          <ac:chgData name="Nina Henning" userId="c5b59e03-4857-4d73-87a3-365214a46338" providerId="ADAL" clId="{0F91A1FF-8660-4E2E-A9C2-5998EA051E9E}" dt="2024-04-03T12:04:15.213" v="0" actId="207"/>
          <ac:spMkLst>
            <pc:docMk/>
            <pc:sldMk cId="146371192" sldId="1359"/>
            <ac:spMk id="12" creationId="{7C32137C-BF0E-4299-8024-34D55A3DD5A2}"/>
          </ac:spMkLst>
        </pc:spChg>
      </pc:sldChg>
      <pc:sldChg chg="modNotesTx">
        <pc:chgData name="Nina Henning" userId="c5b59e03-4857-4d73-87a3-365214a46338" providerId="ADAL" clId="{0F91A1FF-8660-4E2E-A9C2-5998EA051E9E}" dt="2024-04-03T12:04:23.825" v="1" actId="20577"/>
        <pc:sldMkLst>
          <pc:docMk/>
          <pc:sldMk cId="917013612" sldId="1364"/>
        </pc:sldMkLst>
      </pc:sldChg>
      <pc:sldChg chg="modSp mod">
        <pc:chgData name="Nina Henning" userId="c5b59e03-4857-4d73-87a3-365214a46338" providerId="ADAL" clId="{0F91A1FF-8660-4E2E-A9C2-5998EA051E9E}" dt="2024-04-03T12:15:46.860" v="319" actId="207"/>
        <pc:sldMkLst>
          <pc:docMk/>
          <pc:sldMk cId="1327356477" sldId="1366"/>
        </pc:sldMkLst>
        <pc:spChg chg="mod">
          <ac:chgData name="Nina Henning" userId="c5b59e03-4857-4d73-87a3-365214a46338" providerId="ADAL" clId="{0F91A1FF-8660-4E2E-A9C2-5998EA051E9E}" dt="2024-04-03T12:15:46.860" v="319" actId="207"/>
          <ac:spMkLst>
            <pc:docMk/>
            <pc:sldMk cId="1327356477" sldId="1366"/>
            <ac:spMk id="3" creationId="{00000000-0000-0000-0000-000000000000}"/>
          </ac:spMkLst>
        </pc:spChg>
      </pc:sldChg>
      <pc:sldChg chg="modSp mod">
        <pc:chgData name="Nina Henning" userId="c5b59e03-4857-4d73-87a3-365214a46338" providerId="ADAL" clId="{0F91A1FF-8660-4E2E-A9C2-5998EA051E9E}" dt="2024-04-03T12:18:02.817" v="335" actId="12"/>
        <pc:sldMkLst>
          <pc:docMk/>
          <pc:sldMk cId="2416443338" sldId="1376"/>
        </pc:sldMkLst>
        <pc:spChg chg="mod">
          <ac:chgData name="Nina Henning" userId="c5b59e03-4857-4d73-87a3-365214a46338" providerId="ADAL" clId="{0F91A1FF-8660-4E2E-A9C2-5998EA051E9E}" dt="2024-04-03T12:18:02.817" v="335" actId="12"/>
          <ac:spMkLst>
            <pc:docMk/>
            <pc:sldMk cId="2416443338" sldId="1376"/>
            <ac:spMk id="3" creationId="{85C90CD2-C32B-47D6-B182-BADCFF7B9D09}"/>
          </ac:spMkLst>
        </pc:spChg>
      </pc:sldChg>
      <pc:sldChg chg="modSp mod delCm modCm">
        <pc:chgData name="Nina Henning" userId="c5b59e03-4857-4d73-87a3-365214a46338" providerId="ADAL" clId="{0F91A1FF-8660-4E2E-A9C2-5998EA051E9E}" dt="2024-04-04T08:02:31.861" v="393"/>
        <pc:sldMkLst>
          <pc:docMk/>
          <pc:sldMk cId="1532220516" sldId="1377"/>
        </pc:sldMkLst>
        <pc:spChg chg="mod">
          <ac:chgData name="Nina Henning" userId="c5b59e03-4857-4d73-87a3-365214a46338" providerId="ADAL" clId="{0F91A1FF-8660-4E2E-A9C2-5998EA051E9E}" dt="2024-04-03T12:22:14.874" v="392" actId="20577"/>
          <ac:spMkLst>
            <pc:docMk/>
            <pc:sldMk cId="1532220516" sldId="1377"/>
            <ac:spMk id="2" creationId="{F5763E37-A9C9-49B1-91A9-0BE20C31C4E6}"/>
          </ac:spMkLst>
        </pc:spChg>
        <pc:spChg chg="mod">
          <ac:chgData name="Nina Henning" userId="c5b59e03-4857-4d73-87a3-365214a46338" providerId="ADAL" clId="{0F91A1FF-8660-4E2E-A9C2-5998EA051E9E}" dt="2024-04-03T12:20:04.044" v="358" actId="20577"/>
          <ac:spMkLst>
            <pc:docMk/>
            <pc:sldMk cId="1532220516" sldId="1377"/>
            <ac:spMk id="3" creationId="{6C82DB92-76FD-4A22-AC75-4F86063443A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Nina Henning" userId="c5b59e03-4857-4d73-87a3-365214a46338" providerId="ADAL" clId="{0F91A1FF-8660-4E2E-A9C2-5998EA051E9E}" dt="2024-04-04T08:02:31.861" v="393"/>
              <pc2:cmMkLst xmlns:pc2="http://schemas.microsoft.com/office/powerpoint/2019/9/main/command">
                <pc:docMk/>
                <pc:sldMk cId="1532220516" sldId="1377"/>
                <pc2:cmMk id="{30931E4D-E840-4359-BCD7-4596D276EFE5}"/>
              </pc2:cmMkLst>
            </pc226:cmChg>
          </p:ext>
        </pc:extLst>
      </pc:sldChg>
      <pc:sldChg chg="modSp mod">
        <pc:chgData name="Nina Henning" userId="c5b59e03-4857-4d73-87a3-365214a46338" providerId="ADAL" clId="{0F91A1FF-8660-4E2E-A9C2-5998EA051E9E}" dt="2024-04-03T12:21:57.958" v="382" actId="20577"/>
        <pc:sldMkLst>
          <pc:docMk/>
          <pc:sldMk cId="1196763094" sldId="1399"/>
        </pc:sldMkLst>
        <pc:spChg chg="mod">
          <ac:chgData name="Nina Henning" userId="c5b59e03-4857-4d73-87a3-365214a46338" providerId="ADAL" clId="{0F91A1FF-8660-4E2E-A9C2-5998EA051E9E}" dt="2024-04-03T12:21:57.958" v="382" actId="20577"/>
          <ac:spMkLst>
            <pc:docMk/>
            <pc:sldMk cId="1196763094" sldId="1399"/>
            <ac:spMk id="2" creationId="{00000000-0000-0000-0000-000000000000}"/>
          </ac:spMkLst>
        </pc:spChg>
        <pc:spChg chg="mod">
          <ac:chgData name="Nina Henning" userId="c5b59e03-4857-4d73-87a3-365214a46338" providerId="ADAL" clId="{0F91A1FF-8660-4E2E-A9C2-5998EA051E9E}" dt="2024-04-03T12:20:48.626" v="379" actId="20577"/>
          <ac:spMkLst>
            <pc:docMk/>
            <pc:sldMk cId="1196763094" sldId="1399"/>
            <ac:spMk id="3" creationId="{00000000-0000-0000-0000-000000000000}"/>
          </ac:spMkLst>
        </pc:spChg>
      </pc:sldChg>
      <pc:sldChg chg="modSp mod">
        <pc:chgData name="Nina Henning" userId="c5b59e03-4857-4d73-87a3-365214a46338" providerId="ADAL" clId="{0F91A1FF-8660-4E2E-A9C2-5998EA051E9E}" dt="2024-04-03T12:21:38.204" v="380" actId="255"/>
        <pc:sldMkLst>
          <pc:docMk/>
          <pc:sldMk cId="1566963605" sldId="1401"/>
        </pc:sldMkLst>
        <pc:spChg chg="mod">
          <ac:chgData name="Nina Henning" userId="c5b59e03-4857-4d73-87a3-365214a46338" providerId="ADAL" clId="{0F91A1FF-8660-4E2E-A9C2-5998EA051E9E}" dt="2024-04-03T12:21:38.204" v="380" actId="255"/>
          <ac:spMkLst>
            <pc:docMk/>
            <pc:sldMk cId="1566963605" sldId="1401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7A4DA0F7-C6FC-43A4-9F00-E70617C56656}" type="datetimeFigureOut">
              <a:rPr lang="en-US" smtClean="0"/>
              <a:t>4/4/2024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8600" y="1200150"/>
            <a:ext cx="4318000" cy="3238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5161539E-DD18-4436-88CB-1FF2D8DD6C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050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1539E-DD18-4436-88CB-1FF2D8DD6CC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85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1539E-DD18-4436-88CB-1FF2D8DD6CC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504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1539E-DD18-4436-88CB-1FF2D8DD6CC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638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85788" y="776288"/>
            <a:ext cx="7972425" cy="4795837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0000" tIns="90000" rIns="90000" bIns="90000" anchor="ctr"/>
          <a:lstStyle/>
          <a:p>
            <a:pPr marL="119063" indent="-119063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3700739" name="MSTSHP_0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892175" y="2695575"/>
            <a:ext cx="6581775" cy="549275"/>
          </a:xfrm>
          <a:ln algn="ctr"/>
        </p:spPr>
        <p:txBody>
          <a:bodyPr/>
          <a:lstStyle>
            <a:lvl1pPr>
              <a:lnSpc>
                <a:spcPts val="4000"/>
              </a:lnSpc>
              <a:spcBef>
                <a:spcPct val="10000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00740" name="MSTSHP_04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892175" y="3516313"/>
            <a:ext cx="6583363" cy="439737"/>
          </a:xfrm>
          <a:ln/>
        </p:spPr>
        <p:txBody>
          <a:bodyPr/>
          <a:lstStyle>
            <a:lvl1pPr>
              <a:lnSpc>
                <a:spcPts val="2800"/>
              </a:lnSpc>
              <a:spcBef>
                <a:spcPct val="15000"/>
              </a:spcBef>
              <a:buClrTx/>
              <a:defRPr sz="1600" b="1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914400"/>
            <a:ext cx="3524250" cy="141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00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16800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0050" y="407988"/>
            <a:ext cx="833755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053732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88"/>
            <a:ext cx="8337550" cy="365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5403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88"/>
            <a:ext cx="833755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00050" y="1154113"/>
            <a:ext cx="8337550" cy="5135562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606436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362638"/>
            <a:ext cx="7772400" cy="1002740"/>
          </a:xfrm>
        </p:spPr>
        <p:txBody>
          <a:bodyPr/>
          <a:lstStyle>
            <a:lvl1pPr algn="r">
              <a:defRPr b="1">
                <a:solidFill>
                  <a:srgbClr val="885E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804561" y="320634"/>
            <a:ext cx="2110839" cy="12587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9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0FB5481-40E6-4DAB-B155-54A5C932EE12}"/>
              </a:ext>
            </a:extLst>
          </p:cNvPr>
          <p:cNvSpPr txBox="1"/>
          <p:nvPr userDrawn="1"/>
        </p:nvSpPr>
        <p:spPr>
          <a:xfrm>
            <a:off x="313246" y="2288436"/>
            <a:ext cx="4100856" cy="2436542"/>
          </a:xfrm>
          <a:prstGeom prst="rect">
            <a:avLst/>
          </a:prstGeom>
          <a:solidFill>
            <a:srgbClr val="FFFFFF">
              <a:alpha val="88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589577-E40B-4F43-9663-2EFBF5CAE8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049" y="2435371"/>
            <a:ext cx="2478762" cy="92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1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72108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0050" y="407988"/>
            <a:ext cx="833755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35593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415672"/>
            <a:ext cx="8337550" cy="365125"/>
          </a:xfrm>
        </p:spPr>
        <p:txBody>
          <a:bodyPr/>
          <a:lstStyle>
            <a:lvl1pPr>
              <a:defRPr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555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88"/>
            <a:ext cx="833755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00050" y="1154113"/>
            <a:ext cx="8337550" cy="5135562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4085429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362638"/>
            <a:ext cx="7772400" cy="1002740"/>
          </a:xfrm>
        </p:spPr>
        <p:txBody>
          <a:bodyPr/>
          <a:lstStyle>
            <a:lvl1pPr algn="r">
              <a:defRPr b="1">
                <a:solidFill>
                  <a:srgbClr val="885E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804561" y="320634"/>
            <a:ext cx="2110839" cy="12587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430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0FB5481-40E6-4DAB-B155-54A5C932EE12}"/>
              </a:ext>
            </a:extLst>
          </p:cNvPr>
          <p:cNvSpPr txBox="1"/>
          <p:nvPr userDrawn="1"/>
        </p:nvSpPr>
        <p:spPr>
          <a:xfrm>
            <a:off x="313246" y="2288436"/>
            <a:ext cx="4100856" cy="2436542"/>
          </a:xfrm>
          <a:prstGeom prst="rect">
            <a:avLst/>
          </a:prstGeom>
          <a:solidFill>
            <a:srgbClr val="FFFFFF">
              <a:alpha val="88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589577-E40B-4F43-9663-2EFBF5CAE8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049" y="2435371"/>
            <a:ext cx="2478762" cy="92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77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49003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0050" y="407988"/>
            <a:ext cx="833755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745640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415672"/>
            <a:ext cx="8337550" cy="365125"/>
          </a:xfrm>
        </p:spPr>
        <p:txBody>
          <a:bodyPr/>
          <a:lstStyle>
            <a:lvl1pPr>
              <a:defRPr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3684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88"/>
            <a:ext cx="833755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00050" y="1154113"/>
            <a:ext cx="8337550" cy="5135562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41168986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362638"/>
            <a:ext cx="7772400" cy="1002740"/>
          </a:xfrm>
        </p:spPr>
        <p:txBody>
          <a:bodyPr/>
          <a:lstStyle>
            <a:lvl1pPr algn="r">
              <a:defRPr b="1">
                <a:solidFill>
                  <a:srgbClr val="885E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804561" y="320634"/>
            <a:ext cx="2110839" cy="12587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60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687C-0770-4918-A534-5CBBB5CC1806}" type="datetimeFigureOut">
              <a:rPr lang="en-US" smtClean="0"/>
              <a:t>4/4/2024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2B18-2551-44A7-BABF-B42914D34B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444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821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76237" y="651600"/>
            <a:ext cx="8391525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76237" y="317499"/>
            <a:ext cx="8391525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8015573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sic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0050" y="1155700"/>
            <a:ext cx="8337550" cy="5137150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0008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85788" y="776288"/>
            <a:ext cx="7972425" cy="4795837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0000" tIns="90000" rIns="90000" bIns="90000" anchor="ctr"/>
          <a:lstStyle/>
          <a:p>
            <a:pPr marL="119063" indent="-119063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3700739" name="MSTSHP_0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892175" y="2695575"/>
            <a:ext cx="6581775" cy="549275"/>
          </a:xfrm>
          <a:ln algn="ctr"/>
        </p:spPr>
        <p:txBody>
          <a:bodyPr/>
          <a:lstStyle>
            <a:lvl1pPr>
              <a:lnSpc>
                <a:spcPts val="4000"/>
              </a:lnSpc>
              <a:spcBef>
                <a:spcPct val="10000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00740" name="MSTSHP_04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892175" y="3516313"/>
            <a:ext cx="6583363" cy="439737"/>
          </a:xfrm>
          <a:ln/>
        </p:spPr>
        <p:txBody>
          <a:bodyPr/>
          <a:lstStyle>
            <a:lvl1pPr>
              <a:lnSpc>
                <a:spcPts val="2800"/>
              </a:lnSpc>
              <a:spcBef>
                <a:spcPct val="15000"/>
              </a:spcBef>
              <a:buClrTx/>
              <a:defRPr sz="1600" b="1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914400"/>
            <a:ext cx="3524250" cy="141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115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258790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0050" y="407988"/>
            <a:ext cx="833755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679274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88"/>
            <a:ext cx="8337550" cy="365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13913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88"/>
            <a:ext cx="833755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00050" y="1154113"/>
            <a:ext cx="8337550" cy="5135562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862513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hevr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93192" y="1828800"/>
            <a:ext cx="2779776" cy="1892808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172968" y="1828800"/>
            <a:ext cx="2779776" cy="1892808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5961888" y="1828800"/>
            <a:ext cx="2779776" cy="1892808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02336" y="4242816"/>
            <a:ext cx="4005072" cy="2048256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4727448" y="4242816"/>
            <a:ext cx="4005072" cy="2048256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00050" y="407988"/>
            <a:ext cx="833755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2164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sic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0050" y="1155700"/>
            <a:ext cx="8337550" cy="5137150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71427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84B44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27113" y="5100638"/>
            <a:ext cx="811688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7"/>
          <p:cNvSpPr>
            <a:spLocks noGrp="1"/>
          </p:cNvSpPr>
          <p:nvPr>
            <p:ph type="body" sz="quarter" idx="13"/>
          </p:nvPr>
        </p:nvSpPr>
        <p:spPr bwMode="black">
          <a:xfrm>
            <a:off x="1027100" y="5204670"/>
            <a:ext cx="7845552" cy="324196"/>
          </a:xfrm>
        </p:spPr>
        <p:txBody>
          <a:bodyPr/>
          <a:lstStyle>
            <a:lvl1pPr marL="0" indent="0">
              <a:buFontTx/>
              <a:buNone/>
              <a:defRPr sz="1600" i="0" baseline="0">
                <a:solidFill>
                  <a:schemeClr val="bg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 bwMode="white">
          <a:xfrm>
            <a:off x="1027100" y="1119190"/>
            <a:ext cx="7848600" cy="3960812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282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76237" y="651600"/>
            <a:ext cx="8391525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76237" y="317499"/>
            <a:ext cx="8391525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86211547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874580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0FB5481-40E6-4DAB-B155-54A5C932EE12}"/>
              </a:ext>
            </a:extLst>
          </p:cNvPr>
          <p:cNvSpPr txBox="1"/>
          <p:nvPr userDrawn="1"/>
        </p:nvSpPr>
        <p:spPr>
          <a:xfrm>
            <a:off x="313246" y="2288436"/>
            <a:ext cx="4100856" cy="300082"/>
          </a:xfrm>
          <a:prstGeom prst="rect">
            <a:avLst/>
          </a:prstGeom>
          <a:solidFill>
            <a:srgbClr val="FFFFFF">
              <a:alpha val="88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589577-E40B-4F43-9663-2EFBF5CAE8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049" y="2435371"/>
            <a:ext cx="2478762" cy="92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57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097707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0050" y="407990"/>
            <a:ext cx="833755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770581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6" y="415674"/>
            <a:ext cx="8337550" cy="365125"/>
          </a:xfrm>
        </p:spPr>
        <p:txBody>
          <a:bodyPr/>
          <a:lstStyle>
            <a:lvl1pPr>
              <a:defRPr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29743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90"/>
            <a:ext cx="833755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00050" y="1154113"/>
            <a:ext cx="8337550" cy="5135562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224688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362638"/>
            <a:ext cx="7772400" cy="1002740"/>
          </a:xfrm>
        </p:spPr>
        <p:txBody>
          <a:bodyPr/>
          <a:lstStyle>
            <a:lvl1pPr algn="r">
              <a:defRPr b="1">
                <a:solidFill>
                  <a:srgbClr val="885E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804562" y="320634"/>
            <a:ext cx="2110839" cy="12587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3814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687C-0770-4918-A534-5CBBB5CC1806}" type="datetimeFigureOut">
              <a:rPr lang="en-US" smtClean="0"/>
              <a:t>4/4/2024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2B18-2551-44A7-BABF-B42914D34B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502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sic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0050" y="1155700"/>
            <a:ext cx="8337550" cy="5137150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4674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85789" y="776289"/>
            <a:ext cx="7972425" cy="4795837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0000" tIns="90000" rIns="90000" bIns="90000" anchor="ctr"/>
          <a:lstStyle/>
          <a:p>
            <a:pPr marL="119060" indent="-11906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3700739" name="MSTSHP_0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892177" y="2695576"/>
            <a:ext cx="6581775" cy="549275"/>
          </a:xfrm>
          <a:ln algn="ctr"/>
        </p:spPr>
        <p:txBody>
          <a:bodyPr/>
          <a:lstStyle>
            <a:lvl1pPr>
              <a:lnSpc>
                <a:spcPts val="4000"/>
              </a:lnSpc>
              <a:spcBef>
                <a:spcPct val="10000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00740" name="MSTSHP_04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892176" y="3516314"/>
            <a:ext cx="6583363" cy="439737"/>
          </a:xfrm>
          <a:ln/>
        </p:spPr>
        <p:txBody>
          <a:bodyPr/>
          <a:lstStyle>
            <a:lvl1pPr>
              <a:lnSpc>
                <a:spcPts val="2800"/>
              </a:lnSpc>
              <a:spcBef>
                <a:spcPct val="15000"/>
              </a:spcBef>
              <a:buClrTx/>
              <a:defRPr sz="1600" b="1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49" y="914401"/>
            <a:ext cx="3524251" cy="14189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49" y="914407"/>
            <a:ext cx="3524251" cy="141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670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1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528799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0050" y="407989"/>
            <a:ext cx="8337551" cy="3651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1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707326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89"/>
            <a:ext cx="8337551" cy="3651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02929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89"/>
            <a:ext cx="8337551" cy="3651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00050" y="1154113"/>
            <a:ext cx="8337551" cy="5135562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9564908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hevr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93192" y="1828800"/>
            <a:ext cx="2779776" cy="1892808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172968" y="1828800"/>
            <a:ext cx="2779776" cy="1892808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5961888" y="1828800"/>
            <a:ext cx="2779776" cy="1892808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02336" y="4242816"/>
            <a:ext cx="4005072" cy="2048256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4727448" y="4242816"/>
            <a:ext cx="4005072" cy="2048256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00050" y="407989"/>
            <a:ext cx="8337551" cy="3651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1347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96"/>
            <a:ext cx="833755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MSTSHP_02"/>
          <p:cNvSpPr>
            <a:spLocks noGrp="1" noChangeArrowheads="1"/>
          </p:cNvSpPr>
          <p:nvPr>
            <p:ph idx="1"/>
          </p:nvPr>
        </p:nvSpPr>
        <p:spPr bwMode="auto">
          <a:xfrm>
            <a:off x="400050" y="1154113"/>
            <a:ext cx="8337551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763794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95"/>
            <a:ext cx="8337551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1282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84B44E"/>
              </a:solidFill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27113" y="5100638"/>
            <a:ext cx="811688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7"/>
          <p:cNvSpPr>
            <a:spLocks noGrp="1"/>
          </p:cNvSpPr>
          <p:nvPr>
            <p:ph type="body" sz="quarter" idx="13"/>
          </p:nvPr>
        </p:nvSpPr>
        <p:spPr bwMode="black">
          <a:xfrm>
            <a:off x="1027100" y="5204670"/>
            <a:ext cx="7845552" cy="324196"/>
          </a:xfrm>
        </p:spPr>
        <p:txBody>
          <a:bodyPr/>
          <a:lstStyle>
            <a:lvl1pPr marL="0" indent="0">
              <a:buFontTx/>
              <a:buNone/>
              <a:defRPr sz="1600" i="0" baseline="0">
                <a:solidFill>
                  <a:schemeClr val="bg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 bwMode="white">
          <a:xfrm>
            <a:off x="1027100" y="1119190"/>
            <a:ext cx="7848600" cy="3960812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7104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76237" y="651600"/>
            <a:ext cx="8391525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76237" y="317499"/>
            <a:ext cx="8391525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32303873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7.emf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6095999"/>
            <a:ext cx="1553858" cy="625607"/>
          </a:xfrm>
          <a:prstGeom prst="rect">
            <a:avLst/>
          </a:prstGeom>
        </p:spPr>
      </p:pic>
      <p:sp>
        <p:nvSpPr>
          <p:cNvPr id="19458" name="MSTSHP_01"/>
          <p:cNvSpPr>
            <a:spLocks noGrp="1" noChangeArrowheads="1"/>
          </p:cNvSpPr>
          <p:nvPr>
            <p:ph type="title"/>
          </p:nvPr>
        </p:nvSpPr>
        <p:spPr bwMode="auto">
          <a:xfrm>
            <a:off x="400050" y="407988"/>
            <a:ext cx="83375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19459" name="MSTSHP_0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699717" name="Text Box 5"/>
          <p:cNvSpPr txBox="1">
            <a:spLocks noChangeArrowheads="1"/>
          </p:cNvSpPr>
          <p:nvPr/>
        </p:nvSpPr>
        <p:spPr bwMode="auto">
          <a:xfrm>
            <a:off x="4386263" y="6615113"/>
            <a:ext cx="373062" cy="193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rgbClr val="DDDDDD">
                <a:gamma/>
                <a:shade val="60000"/>
                <a:invGamma/>
              </a:srgbClr>
            </a:prstShdw>
          </a:effectLst>
        </p:spPr>
        <p:txBody>
          <a:bodyPr wrap="none" lIns="0" tIns="0" rIns="0" bIns="0" anchor="b" anchorCtr="1">
            <a:spAutoFit/>
          </a:bodyPr>
          <a:lstStyle/>
          <a:p>
            <a:pPr algn="ctr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r>
              <a:rPr lang="en-US" sz="1200" dirty="0">
                <a:solidFill>
                  <a:srgbClr val="000000"/>
                </a:solidFill>
              </a:rPr>
              <a:t>- </a:t>
            </a:r>
            <a:fld id="{5A5A1168-FA1F-4940-A72C-E7F55D60C990}" type="slidenum">
              <a:rPr lang="en-US" sz="1200">
                <a:solidFill>
                  <a:srgbClr val="000000"/>
                </a:solidFill>
              </a:rPr>
              <a:pPr algn="ctr" eaLnBrk="0" fontAlgn="base" hangingPunct="0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1200" dirty="0">
                <a:solidFill>
                  <a:srgbClr val="000000"/>
                </a:solidFill>
              </a:rPr>
              <a:t> -</a:t>
            </a:r>
          </a:p>
        </p:txBody>
      </p:sp>
      <p:sp>
        <p:nvSpPr>
          <p:cNvPr id="3699759" name="Line 47"/>
          <p:cNvSpPr>
            <a:spLocks noChangeShapeType="1"/>
          </p:cNvSpPr>
          <p:nvPr/>
        </p:nvSpPr>
        <p:spPr bwMode="auto">
          <a:xfrm>
            <a:off x="401638" y="803275"/>
            <a:ext cx="8335962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Font typeface="Wingdings 2" pitchFamily="18" charset="2"/>
              <a:buNone/>
              <a:defRPr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 rot="16200000">
            <a:off x="8588852" y="6160159"/>
            <a:ext cx="9382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i="1" dirty="0">
                <a:solidFill>
                  <a:srgbClr val="CEDBB6"/>
                </a:solidFill>
              </a:rPr>
              <a:t>Client Confidential</a:t>
            </a:r>
          </a:p>
        </p:txBody>
      </p:sp>
    </p:spTree>
    <p:extLst>
      <p:ext uri="{BB962C8B-B14F-4D97-AF65-F5344CB8AC3E}">
        <p14:creationId xmlns:p14="http://schemas.microsoft.com/office/powerpoint/2010/main" val="686285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802" r:id="rId6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225425" algn="l" rtl="0" eaLnBrk="1" fontAlgn="base" hangingPunct="1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400">
          <a:solidFill>
            <a:schemeClr val="tx1"/>
          </a:solidFill>
          <a:latin typeface="+mn-lt"/>
        </a:defRPr>
      </a:lvl2pPr>
      <a:lvl3pPr marL="457200" indent="-228600" algn="l" rtl="0" eaLnBrk="1" fontAlgn="base" hangingPunct="1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3pPr>
      <a:lvl4pPr marL="681038" indent="-222250" algn="l" rtl="0" eaLnBrk="1" fontAlgn="base" hangingPunct="1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</a:defRPr>
      </a:lvl4pPr>
      <a:lvl5pPr marL="17224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5pPr>
      <a:lvl6pPr marL="21796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6368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30940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5512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6095999"/>
            <a:ext cx="1553858" cy="625607"/>
          </a:xfrm>
          <a:prstGeom prst="rect">
            <a:avLst/>
          </a:prstGeom>
        </p:spPr>
      </p:pic>
      <p:sp>
        <p:nvSpPr>
          <p:cNvPr id="19458" name="MSTSHP_01"/>
          <p:cNvSpPr>
            <a:spLocks noGrp="1" noChangeArrowheads="1"/>
          </p:cNvSpPr>
          <p:nvPr>
            <p:ph type="title"/>
          </p:nvPr>
        </p:nvSpPr>
        <p:spPr bwMode="auto">
          <a:xfrm>
            <a:off x="400050" y="407988"/>
            <a:ext cx="83375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19459" name="MSTSHP_0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699717" name="Text Box 5"/>
          <p:cNvSpPr txBox="1">
            <a:spLocks noChangeArrowheads="1"/>
          </p:cNvSpPr>
          <p:nvPr/>
        </p:nvSpPr>
        <p:spPr bwMode="auto">
          <a:xfrm>
            <a:off x="4386263" y="6615113"/>
            <a:ext cx="373062" cy="193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rgbClr val="DDDDDD">
                <a:gamma/>
                <a:shade val="60000"/>
                <a:invGamma/>
              </a:srgbClr>
            </a:prstShdw>
          </a:effectLst>
        </p:spPr>
        <p:txBody>
          <a:bodyPr wrap="none" lIns="0" tIns="0" rIns="0" bIns="0" anchor="b" anchorCtr="1">
            <a:spAutoFit/>
          </a:bodyPr>
          <a:lstStyle/>
          <a:p>
            <a:pPr algn="ctr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r>
              <a:rPr lang="en-US" sz="1200" dirty="0">
                <a:solidFill>
                  <a:srgbClr val="000000"/>
                </a:solidFill>
              </a:rPr>
              <a:t>- </a:t>
            </a:r>
            <a:fld id="{5A5A1168-FA1F-4940-A72C-E7F55D60C990}" type="slidenum">
              <a:rPr lang="en-US" sz="1200">
                <a:solidFill>
                  <a:srgbClr val="000000"/>
                </a:solidFill>
              </a:rPr>
              <a:pPr algn="ctr" eaLnBrk="0" fontAlgn="base" hangingPunct="0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1200" dirty="0">
                <a:solidFill>
                  <a:srgbClr val="000000"/>
                </a:solidFill>
              </a:rPr>
              <a:t> -</a:t>
            </a:r>
          </a:p>
        </p:txBody>
      </p:sp>
      <p:sp>
        <p:nvSpPr>
          <p:cNvPr id="3699759" name="Line 47"/>
          <p:cNvSpPr>
            <a:spLocks noChangeShapeType="1"/>
          </p:cNvSpPr>
          <p:nvPr/>
        </p:nvSpPr>
        <p:spPr bwMode="auto">
          <a:xfrm>
            <a:off x="401638" y="803275"/>
            <a:ext cx="8335962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Font typeface="Wingdings 2" pitchFamily="18" charset="2"/>
              <a:buNone/>
              <a:defRPr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 rot="16200000">
            <a:off x="8588852" y="6160159"/>
            <a:ext cx="9382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i="1" dirty="0">
                <a:solidFill>
                  <a:srgbClr val="CEDBB6"/>
                </a:solidFill>
              </a:rPr>
              <a:t>Client Confidential</a:t>
            </a:r>
          </a:p>
        </p:txBody>
      </p:sp>
    </p:spTree>
    <p:extLst>
      <p:ext uri="{BB962C8B-B14F-4D97-AF65-F5344CB8AC3E}">
        <p14:creationId xmlns:p14="http://schemas.microsoft.com/office/powerpoint/2010/main" val="1799593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225425" algn="l" rtl="0" eaLnBrk="1" fontAlgn="base" hangingPunct="1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400">
          <a:solidFill>
            <a:schemeClr val="tx1"/>
          </a:solidFill>
          <a:latin typeface="+mn-lt"/>
        </a:defRPr>
      </a:lvl2pPr>
      <a:lvl3pPr marL="457200" indent="-228600" algn="l" rtl="0" eaLnBrk="1" fontAlgn="base" hangingPunct="1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3pPr>
      <a:lvl4pPr marL="681038" indent="-222250" algn="l" rtl="0" eaLnBrk="1" fontAlgn="base" hangingPunct="1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</a:defRPr>
      </a:lvl4pPr>
      <a:lvl5pPr marL="17224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5pPr>
      <a:lvl6pPr marL="21796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6368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30940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5512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6095999"/>
            <a:ext cx="1553858" cy="625607"/>
          </a:xfrm>
          <a:prstGeom prst="rect">
            <a:avLst/>
          </a:prstGeom>
        </p:spPr>
      </p:pic>
      <p:sp>
        <p:nvSpPr>
          <p:cNvPr id="19458" name="MSTSHP_01"/>
          <p:cNvSpPr>
            <a:spLocks noGrp="1" noChangeArrowheads="1"/>
          </p:cNvSpPr>
          <p:nvPr>
            <p:ph type="title"/>
          </p:nvPr>
        </p:nvSpPr>
        <p:spPr bwMode="auto">
          <a:xfrm>
            <a:off x="400050" y="407988"/>
            <a:ext cx="83375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19459" name="MSTSHP_0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699717" name="Text Box 5"/>
          <p:cNvSpPr txBox="1">
            <a:spLocks noChangeArrowheads="1"/>
          </p:cNvSpPr>
          <p:nvPr/>
        </p:nvSpPr>
        <p:spPr bwMode="auto">
          <a:xfrm>
            <a:off x="4386263" y="6615113"/>
            <a:ext cx="373062" cy="193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rgbClr val="DDDDDD">
                <a:gamma/>
                <a:shade val="60000"/>
                <a:invGamma/>
              </a:srgbClr>
            </a:prstShdw>
          </a:effectLst>
        </p:spPr>
        <p:txBody>
          <a:bodyPr wrap="none" lIns="0" tIns="0" rIns="0" bIns="0" anchor="b" anchorCtr="1">
            <a:spAutoFit/>
          </a:bodyPr>
          <a:lstStyle/>
          <a:p>
            <a:pPr algn="ctr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r>
              <a:rPr lang="en-US" sz="1200" dirty="0">
                <a:solidFill>
                  <a:srgbClr val="000000"/>
                </a:solidFill>
              </a:rPr>
              <a:t>- </a:t>
            </a:r>
            <a:fld id="{5A5A1168-FA1F-4940-A72C-E7F55D60C990}" type="slidenum">
              <a:rPr lang="en-US" sz="1200">
                <a:solidFill>
                  <a:srgbClr val="000000"/>
                </a:solidFill>
              </a:rPr>
              <a:pPr algn="ctr" eaLnBrk="0" fontAlgn="base" hangingPunct="0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1200" dirty="0">
                <a:solidFill>
                  <a:srgbClr val="000000"/>
                </a:solidFill>
              </a:rPr>
              <a:t> -</a:t>
            </a:r>
          </a:p>
        </p:txBody>
      </p:sp>
      <p:sp>
        <p:nvSpPr>
          <p:cNvPr id="3699759" name="Line 47"/>
          <p:cNvSpPr>
            <a:spLocks noChangeShapeType="1"/>
          </p:cNvSpPr>
          <p:nvPr/>
        </p:nvSpPr>
        <p:spPr bwMode="auto">
          <a:xfrm>
            <a:off x="401638" y="803275"/>
            <a:ext cx="8335962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Font typeface="Wingdings 2" pitchFamily="18" charset="2"/>
              <a:buNone/>
              <a:defRPr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 rot="16200000">
            <a:off x="8588852" y="6160159"/>
            <a:ext cx="9382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i="1" dirty="0">
                <a:solidFill>
                  <a:srgbClr val="CEDBB6"/>
                </a:solidFill>
              </a:rPr>
              <a:t>Client Confidential</a:t>
            </a:r>
          </a:p>
        </p:txBody>
      </p:sp>
    </p:spTree>
    <p:extLst>
      <p:ext uri="{BB962C8B-B14F-4D97-AF65-F5344CB8AC3E}">
        <p14:creationId xmlns:p14="http://schemas.microsoft.com/office/powerpoint/2010/main" val="314289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8" r:id="rId10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225425" algn="l" rtl="0" eaLnBrk="1" fontAlgn="base" hangingPunct="1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400">
          <a:solidFill>
            <a:schemeClr val="tx1"/>
          </a:solidFill>
          <a:latin typeface="+mn-lt"/>
        </a:defRPr>
      </a:lvl2pPr>
      <a:lvl3pPr marL="457200" indent="-228600" algn="l" rtl="0" eaLnBrk="1" fontAlgn="base" hangingPunct="1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3pPr>
      <a:lvl4pPr marL="681038" indent="-222250" algn="l" rtl="0" eaLnBrk="1" fontAlgn="base" hangingPunct="1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</a:defRPr>
      </a:lvl4pPr>
      <a:lvl5pPr marL="17224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5pPr>
      <a:lvl6pPr marL="21796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6368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30940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5512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6095999"/>
            <a:ext cx="1553858" cy="625607"/>
          </a:xfrm>
          <a:prstGeom prst="rect">
            <a:avLst/>
          </a:prstGeom>
        </p:spPr>
      </p:pic>
      <p:sp>
        <p:nvSpPr>
          <p:cNvPr id="19458" name="MSTSHP_01"/>
          <p:cNvSpPr>
            <a:spLocks noGrp="1" noChangeArrowheads="1"/>
          </p:cNvSpPr>
          <p:nvPr>
            <p:ph type="title"/>
          </p:nvPr>
        </p:nvSpPr>
        <p:spPr bwMode="auto">
          <a:xfrm>
            <a:off x="400050" y="407988"/>
            <a:ext cx="83375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19459" name="MSTSHP_0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699717" name="Text Box 5"/>
          <p:cNvSpPr txBox="1">
            <a:spLocks noChangeArrowheads="1"/>
          </p:cNvSpPr>
          <p:nvPr/>
        </p:nvSpPr>
        <p:spPr bwMode="auto">
          <a:xfrm>
            <a:off x="4386263" y="6615113"/>
            <a:ext cx="373062" cy="193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rgbClr val="DDDDDD">
                <a:gamma/>
                <a:shade val="60000"/>
                <a:invGamma/>
              </a:srgbClr>
            </a:prstShdw>
          </a:effectLst>
        </p:spPr>
        <p:txBody>
          <a:bodyPr wrap="none" lIns="0" tIns="0" rIns="0" bIns="0" anchor="b" anchorCtr="1">
            <a:spAutoFit/>
          </a:bodyPr>
          <a:lstStyle/>
          <a:p>
            <a:pPr algn="ctr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r>
              <a:rPr lang="en-US" sz="1200" dirty="0">
                <a:solidFill>
                  <a:srgbClr val="000000"/>
                </a:solidFill>
              </a:rPr>
              <a:t>- </a:t>
            </a:r>
            <a:fld id="{5A5A1168-FA1F-4940-A72C-E7F55D60C990}" type="slidenum">
              <a:rPr lang="en-US" sz="1200">
                <a:solidFill>
                  <a:srgbClr val="000000"/>
                </a:solidFill>
              </a:rPr>
              <a:pPr algn="ctr" eaLnBrk="0" fontAlgn="base" hangingPunct="0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1200" dirty="0">
                <a:solidFill>
                  <a:srgbClr val="000000"/>
                </a:solidFill>
              </a:rPr>
              <a:t> -</a:t>
            </a:r>
          </a:p>
        </p:txBody>
      </p:sp>
      <p:sp>
        <p:nvSpPr>
          <p:cNvPr id="3699759" name="Line 47"/>
          <p:cNvSpPr>
            <a:spLocks noChangeShapeType="1"/>
          </p:cNvSpPr>
          <p:nvPr/>
        </p:nvSpPr>
        <p:spPr bwMode="auto">
          <a:xfrm>
            <a:off x="401638" y="803275"/>
            <a:ext cx="8335962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Font typeface="Wingdings 2" pitchFamily="18" charset="2"/>
              <a:buNone/>
              <a:defRPr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 rot="16200000">
            <a:off x="8588852" y="6160159"/>
            <a:ext cx="9382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i="1" dirty="0">
                <a:solidFill>
                  <a:srgbClr val="CEDBB6"/>
                </a:solidFill>
              </a:rPr>
              <a:t>Client Confidential</a:t>
            </a:r>
          </a:p>
        </p:txBody>
      </p:sp>
    </p:spTree>
    <p:extLst>
      <p:ext uri="{BB962C8B-B14F-4D97-AF65-F5344CB8AC3E}">
        <p14:creationId xmlns:p14="http://schemas.microsoft.com/office/powerpoint/2010/main" val="253690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Leelawadee" panose="020B0502040204020203" pitchFamily="34" charset="-34"/>
          <a:ea typeface="+mj-ea"/>
          <a:cs typeface="Leelawadee" panose="020B0502040204020203" pitchFamily="34" charset="-34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14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227013" indent="-225425" algn="l" rtl="0" eaLnBrk="1" fontAlgn="base" hangingPunct="1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4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marL="457200" indent="-228600" algn="l" rtl="0" eaLnBrk="1" fontAlgn="base" hangingPunct="1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2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marL="681038" indent="-222250" algn="l" rtl="0" eaLnBrk="1" fontAlgn="base" hangingPunct="1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marL="17224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5pPr>
      <a:lvl6pPr marL="21796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6368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30940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5512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1" y="6096001"/>
            <a:ext cx="1553858" cy="625607"/>
          </a:xfrm>
          <a:prstGeom prst="rect">
            <a:avLst/>
          </a:prstGeom>
        </p:spPr>
      </p:pic>
      <p:sp>
        <p:nvSpPr>
          <p:cNvPr id="19458" name="MSTSHP_01"/>
          <p:cNvSpPr>
            <a:spLocks noGrp="1" noChangeArrowheads="1"/>
          </p:cNvSpPr>
          <p:nvPr>
            <p:ph type="title"/>
          </p:nvPr>
        </p:nvSpPr>
        <p:spPr bwMode="auto">
          <a:xfrm>
            <a:off x="400050" y="407990"/>
            <a:ext cx="83375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19459" name="MSTSHP_0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0050" y="1154113"/>
            <a:ext cx="833755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699717" name="Text Box 5"/>
          <p:cNvSpPr txBox="1">
            <a:spLocks noChangeArrowheads="1"/>
          </p:cNvSpPr>
          <p:nvPr/>
        </p:nvSpPr>
        <p:spPr bwMode="auto">
          <a:xfrm>
            <a:off x="4431729" y="6661955"/>
            <a:ext cx="282130" cy="14683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rgbClr val="DDDDDD">
                <a:gamma/>
                <a:shade val="60000"/>
                <a:invGamma/>
              </a:srgbClr>
            </a:prstShdw>
          </a:effectLst>
        </p:spPr>
        <p:txBody>
          <a:bodyPr wrap="none" lIns="0" tIns="0" rIns="0" bIns="0" anchor="b" anchorCtr="1">
            <a:spAutoFit/>
          </a:bodyPr>
          <a:lstStyle/>
          <a:p>
            <a:pPr algn="ctr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r>
              <a:rPr lang="en-US" sz="900" dirty="0">
                <a:solidFill>
                  <a:srgbClr val="000000"/>
                </a:solidFill>
              </a:rPr>
              <a:t>- </a:t>
            </a:r>
            <a:fld id="{5A5A1168-FA1F-4940-A72C-E7F55D60C990}" type="slidenum">
              <a:rPr lang="en-US" sz="900">
                <a:solidFill>
                  <a:srgbClr val="000000"/>
                </a:solidFill>
              </a:rPr>
              <a:pPr algn="ctr" eaLnBrk="0" fontAlgn="base" hangingPunct="0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900" dirty="0">
                <a:solidFill>
                  <a:srgbClr val="000000"/>
                </a:solidFill>
              </a:rPr>
              <a:t> -</a:t>
            </a:r>
          </a:p>
        </p:txBody>
      </p:sp>
      <p:sp>
        <p:nvSpPr>
          <p:cNvPr id="3699759" name="Line 47"/>
          <p:cNvSpPr>
            <a:spLocks noChangeShapeType="1"/>
          </p:cNvSpPr>
          <p:nvPr/>
        </p:nvSpPr>
        <p:spPr bwMode="auto">
          <a:xfrm>
            <a:off x="401638" y="803275"/>
            <a:ext cx="8335962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Font typeface="Wingdings 2" pitchFamily="18" charset="2"/>
              <a:buNone/>
              <a:defRPr/>
            </a:pP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 rot="16200000">
            <a:off x="8588852" y="6171701"/>
            <a:ext cx="938228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" i="1" dirty="0">
                <a:solidFill>
                  <a:srgbClr val="CEDBB6"/>
                </a:solidFill>
              </a:rPr>
              <a:t>Client Confidential</a:t>
            </a:r>
          </a:p>
        </p:txBody>
      </p:sp>
    </p:spTree>
    <p:extLst>
      <p:ext uri="{BB962C8B-B14F-4D97-AF65-F5344CB8AC3E}">
        <p14:creationId xmlns:p14="http://schemas.microsoft.com/office/powerpoint/2010/main" val="385842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60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Arial" charset="0"/>
        </a:defRPr>
      </a:lvl9pPr>
    </p:titleStyle>
    <p:bodyStyle>
      <a:lvl1pPr marL="257175" indent="-257175" algn="l" rtl="0" eaLnBrk="1" fontAlgn="base" hangingPunct="1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1050">
          <a:solidFill>
            <a:schemeClr val="tx1"/>
          </a:solidFill>
          <a:latin typeface="+mn-lt"/>
          <a:ea typeface="+mn-ea"/>
          <a:cs typeface="+mn-cs"/>
        </a:defRPr>
      </a:lvl1pPr>
      <a:lvl2pPr marL="170260" indent="-169069" algn="l" rtl="0" eaLnBrk="1" fontAlgn="base" hangingPunct="1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050">
          <a:solidFill>
            <a:schemeClr val="tx1"/>
          </a:solidFill>
          <a:latin typeface="+mn-lt"/>
        </a:defRPr>
      </a:lvl2pPr>
      <a:lvl3pPr marL="342900" indent="-171450" algn="l" rtl="0" eaLnBrk="1" fontAlgn="base" hangingPunct="1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900">
          <a:solidFill>
            <a:schemeClr val="tx1"/>
          </a:solidFill>
          <a:latin typeface="+mn-lt"/>
        </a:defRPr>
      </a:lvl3pPr>
      <a:lvl4pPr marL="510779" indent="-166688" algn="l" rtl="0" eaLnBrk="1" fontAlgn="base" hangingPunct="1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900">
          <a:solidFill>
            <a:schemeClr val="tx1"/>
          </a:solidFill>
          <a:latin typeface="+mn-lt"/>
        </a:defRPr>
      </a:lvl4pPr>
      <a:lvl5pPr marL="1291829" indent="-17740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900">
          <a:solidFill>
            <a:schemeClr val="tx1"/>
          </a:solidFill>
          <a:latin typeface="+mn-lt"/>
        </a:defRPr>
      </a:lvl5pPr>
      <a:lvl6pPr marL="1634729" indent="-17740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900">
          <a:solidFill>
            <a:schemeClr val="tx1"/>
          </a:solidFill>
          <a:latin typeface="+mn-lt"/>
        </a:defRPr>
      </a:lvl6pPr>
      <a:lvl7pPr marL="1977629" indent="-17740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900">
          <a:solidFill>
            <a:schemeClr val="tx1"/>
          </a:solidFill>
          <a:latin typeface="+mn-lt"/>
        </a:defRPr>
      </a:lvl7pPr>
      <a:lvl8pPr marL="2320529" indent="-17740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900">
          <a:solidFill>
            <a:schemeClr val="tx1"/>
          </a:solidFill>
          <a:latin typeface="+mn-lt"/>
        </a:defRPr>
      </a:lvl8pPr>
      <a:lvl9pPr marL="2663429" indent="-17740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33" y="6086344"/>
            <a:ext cx="1553859" cy="625607"/>
          </a:xfrm>
          <a:prstGeom prst="rect">
            <a:avLst/>
          </a:prstGeom>
        </p:spPr>
      </p:pic>
      <p:sp>
        <p:nvSpPr>
          <p:cNvPr id="19458" name="MSTSHP_01"/>
          <p:cNvSpPr>
            <a:spLocks noGrp="1" noChangeArrowheads="1"/>
          </p:cNvSpPr>
          <p:nvPr>
            <p:ph type="title"/>
          </p:nvPr>
        </p:nvSpPr>
        <p:spPr bwMode="auto">
          <a:xfrm>
            <a:off x="400050" y="407989"/>
            <a:ext cx="8337551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19459" name="MSTSHP_0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0049" y="919163"/>
            <a:ext cx="8337551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699717" name="Text Box 5"/>
          <p:cNvSpPr txBox="1">
            <a:spLocks noChangeArrowheads="1"/>
          </p:cNvSpPr>
          <p:nvPr/>
        </p:nvSpPr>
        <p:spPr bwMode="auto">
          <a:xfrm>
            <a:off x="4384441" y="6613030"/>
            <a:ext cx="376706" cy="195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rgbClr val="DDDDDD">
                <a:gamma/>
                <a:shade val="60000"/>
                <a:invGamma/>
              </a:srgbClr>
            </a:prstShdw>
          </a:effectLst>
        </p:spPr>
        <p:txBody>
          <a:bodyPr wrap="none" lIns="0" tIns="0" rIns="0" bIns="0" anchor="b" anchorCtr="1">
            <a:spAutoFit/>
          </a:bodyPr>
          <a:lstStyle/>
          <a:p>
            <a:pPr algn="ctr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r>
              <a:rPr lang="en-US" sz="1200" dirty="0">
                <a:solidFill>
                  <a:srgbClr val="000000"/>
                </a:solidFill>
              </a:rPr>
              <a:t>- </a:t>
            </a:r>
            <a:fld id="{5A5A1168-FA1F-4940-A72C-E7F55D60C990}" type="slidenum">
              <a:rPr lang="en-US" sz="1200">
                <a:solidFill>
                  <a:srgbClr val="000000"/>
                </a:solidFill>
              </a:rPr>
              <a:pPr algn="ctr" eaLnBrk="0" fontAlgn="base" hangingPunct="0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1200" dirty="0">
                <a:solidFill>
                  <a:srgbClr val="000000"/>
                </a:solidFill>
              </a:rPr>
              <a:t> -</a:t>
            </a:r>
          </a:p>
        </p:txBody>
      </p:sp>
      <p:sp>
        <p:nvSpPr>
          <p:cNvPr id="3699759" name="Line 47"/>
          <p:cNvSpPr>
            <a:spLocks noChangeShapeType="1"/>
          </p:cNvSpPr>
          <p:nvPr/>
        </p:nvSpPr>
        <p:spPr bwMode="auto">
          <a:xfrm>
            <a:off x="401637" y="803275"/>
            <a:ext cx="8335963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Font typeface="Wingdings 2" pitchFamily="18" charset="2"/>
              <a:buNone/>
              <a:defRPr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8588853" y="6160159"/>
            <a:ext cx="9382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i="1" dirty="0">
                <a:solidFill>
                  <a:srgbClr val="CEDBB6"/>
                </a:solidFill>
              </a:rPr>
              <a:t>Client Confidential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18" b="35622"/>
          <a:stretch/>
        </p:blipFill>
        <p:spPr>
          <a:xfrm>
            <a:off x="7342215" y="6238708"/>
            <a:ext cx="1808085" cy="61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2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3" r:id="rId9"/>
    <p:sldLayoutId id="2147483874" r:id="rId10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marL="342891" indent="-342891" algn="l" rtl="0" eaLnBrk="1" fontAlgn="base" hangingPunct="1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227008" indent="-225420" algn="l" rtl="0" eaLnBrk="1" fontAlgn="base" hangingPunct="1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400">
          <a:solidFill>
            <a:schemeClr val="tx1"/>
          </a:solidFill>
          <a:latin typeface="+mn-lt"/>
        </a:defRPr>
      </a:lvl2pPr>
      <a:lvl3pPr marL="457189" indent="-228594" algn="l" rtl="0" eaLnBrk="1" fontAlgn="base" hangingPunct="1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3pPr>
      <a:lvl4pPr marL="681022" indent="-222245" algn="l" rtl="0" eaLnBrk="1" fontAlgn="base" hangingPunct="1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</a:defRPr>
      </a:lvl4pPr>
      <a:lvl5pPr marL="1722396" indent="-23653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5pPr>
      <a:lvl6pPr marL="2179584" indent="-23653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636773" indent="-23653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3093961" indent="-23653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551150" indent="-23653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nv.org/project/2scale-largest-incubator-inclusive-agribusiness-africa" TargetMode="Externa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lvmed.org/a-step-forward-with-fmd-public-private-partnerships-in-eastern-africa/" TargetMode="External"/><Relationship Id="rId2" Type="http://schemas.openxmlformats.org/officeDocument/2006/relationships/hyperlink" Target="https://www.galvmed.org/wp-content/uploads/2021/09/PPP-Framework-FINAL-310821.pdf" TargetMode="External"/><Relationship Id="rId1" Type="http://schemas.openxmlformats.org/officeDocument/2006/relationships/slideLayout" Target="../slideLayouts/slideLayout43.xml"/><Relationship Id="rId6" Type="http://schemas.openxmlformats.org/officeDocument/2006/relationships/hyperlink" Target="http://www.galvmed.org/foot-and-mouth-project" TargetMode="External"/><Relationship Id="rId5" Type="http://schemas.openxmlformats.org/officeDocument/2006/relationships/hyperlink" Target="https://www.galvmed.org/developing-a-public-private-partnership-framework-for-fmd-in-eastern-africa/" TargetMode="External"/><Relationship Id="rId4" Type="http://schemas.openxmlformats.org/officeDocument/2006/relationships/hyperlink" Target="https://www.galvmed.org/reflections-on-how-public-private-partnerships-can-address-fmd-in-eastern-afric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8EBE243A-85BF-4657-828E-B0DD787C6B08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598516" y="2678362"/>
            <a:ext cx="7963593" cy="1353311"/>
          </a:xfrm>
        </p:spPr>
        <p:txBody>
          <a:bodyPr/>
          <a:lstStyle/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r>
              <a:rPr lang="en-GB" sz="2000" dirty="0">
                <a:solidFill>
                  <a:schemeClr val="tx2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Insights and recommendations for </a:t>
            </a:r>
            <a:r>
              <a:rPr lang="en-US" sz="2000" dirty="0">
                <a:solidFill>
                  <a:schemeClr val="tx2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implementing PPPs in the veterinary domain</a:t>
            </a: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endParaRPr lang="en-US" sz="2000" dirty="0">
              <a:solidFill>
                <a:schemeClr val="tx2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tx2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A PPP Landscape Survey Study – Eastern Africa </a:t>
            </a: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endParaRPr lang="en-US" sz="1400" dirty="0">
              <a:solidFill>
                <a:schemeClr val="tx2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endParaRPr lang="en-US" sz="1400" dirty="0">
              <a:solidFill>
                <a:schemeClr val="tx2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endParaRPr lang="en-US" sz="1400" dirty="0">
              <a:solidFill>
                <a:schemeClr val="tx2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100" dirty="0">
                <a:solidFill>
                  <a:schemeClr val="tx2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HYBRID ORIENTATION MEETING</a:t>
            </a: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100" dirty="0">
                <a:solidFill>
                  <a:schemeClr val="tx2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AFRICA PUBLIC-PRIVATE PARTNERSHIPS FORUM IN THE</a:t>
            </a: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100" dirty="0">
                <a:solidFill>
                  <a:schemeClr val="tx2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VETERINARY DOMAIN</a:t>
            </a: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100" dirty="0">
                <a:solidFill>
                  <a:schemeClr val="tx2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4th April 2024 </a:t>
            </a: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endParaRPr lang="en-US" sz="1400" dirty="0">
              <a:solidFill>
                <a:schemeClr val="tx2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endParaRPr lang="en-US" sz="2000" dirty="0">
              <a:solidFill>
                <a:schemeClr val="tx2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endParaRPr lang="en-US" sz="1400" dirty="0">
              <a:solidFill>
                <a:schemeClr val="tx2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endParaRPr lang="en-US" sz="1400" dirty="0">
              <a:solidFill>
                <a:schemeClr val="tx2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algn="ctr">
              <a:lnSpc>
                <a:spcPct val="106000"/>
              </a:lnSpc>
              <a:spcBef>
                <a:spcPts val="0"/>
              </a:spcBef>
              <a:buClr>
                <a:schemeClr val="tx1"/>
              </a:buClr>
            </a:pPr>
            <a:endParaRPr lang="en-US" sz="2000" dirty="0">
              <a:solidFill>
                <a:schemeClr val="tx2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algn="ctr">
              <a:spcBef>
                <a:spcPts val="0"/>
              </a:spcBef>
            </a:pPr>
            <a:br>
              <a:rPr lang="en-US" b="0" dirty="0">
                <a:solidFill>
                  <a:schemeClr val="bg2"/>
                </a:solidFill>
              </a:rPr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A8FDFE-80B1-4D0A-A4D6-7F7BBFBD7AB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8008" y="1083051"/>
            <a:ext cx="2304488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42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AgResults Foot and Mouth Disease (FMD) Vaccine Challenge Project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39231D-A25D-480F-951B-96AD5EEB1270}"/>
              </a:ext>
            </a:extLst>
          </p:cNvPr>
          <p:cNvSpPr/>
          <p:nvPr/>
        </p:nvSpPr>
        <p:spPr bwMode="auto">
          <a:xfrm>
            <a:off x="403225" y="2244277"/>
            <a:ext cx="8334373" cy="316838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231775" marR="0" indent="-231775" algn="l" defTabSz="914400" rtl="0" eaLnBrk="1" fontAlgn="base" latinLnBrk="0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itchFamily="18" charset="2"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FEEFAB-C0E7-434D-84E0-53D2EF073AE1}"/>
              </a:ext>
            </a:extLst>
          </p:cNvPr>
          <p:cNvSpPr/>
          <p:nvPr/>
        </p:nvSpPr>
        <p:spPr>
          <a:xfrm>
            <a:off x="534483" y="2465791"/>
            <a:ext cx="4671698" cy="2746906"/>
          </a:xfrm>
          <a:prstGeom prst="rect">
            <a:avLst/>
          </a:prstGeom>
        </p:spPr>
        <p:txBody>
          <a:bodyPr wrap="square" lIns="91440" tIns="91440" rIns="0" bIns="91440">
            <a:spAutoFit/>
          </a:bodyPr>
          <a:lstStyle/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The project aims to achieve 3 objectives: </a:t>
            </a:r>
          </a:p>
          <a:p>
            <a:pPr marL="346075" indent="-230188">
              <a:spcBef>
                <a:spcPts val="600"/>
              </a:spcBef>
              <a:spcAft>
                <a:spcPts val="300"/>
              </a:spcAft>
              <a:buSzPct val="110000"/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Development and registration of high-quality FMD vaccines, tailored for the needs of Eastern Africa</a:t>
            </a:r>
          </a:p>
          <a:p>
            <a:pPr marL="346075" lvl="0" indent="-230188">
              <a:spcBef>
                <a:spcPts val="600"/>
              </a:spcBef>
              <a:spcAft>
                <a:spcPts val="300"/>
              </a:spcAft>
              <a:buSzPct val="110000"/>
              <a:buFont typeface="+mj-lt"/>
              <a:buAutoNum type="arabicPeriod"/>
              <a:defRPr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Increased vaccine production and regional purchases to create greater market stability and reduce price  </a:t>
            </a:r>
          </a:p>
          <a:p>
            <a:pPr marL="346075" indent="-230188">
              <a:spcBef>
                <a:spcPts val="600"/>
              </a:spcBef>
              <a:spcAft>
                <a:spcPts val="300"/>
              </a:spcAft>
              <a:buSzPct val="110000"/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Development of a private sector model for buying and distributing FMD vaccines to complement public sector efforts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32137C-BF0E-4299-8024-34D55A3DD5A2}"/>
              </a:ext>
            </a:extLst>
          </p:cNvPr>
          <p:cNvSpPr/>
          <p:nvPr/>
        </p:nvSpPr>
        <p:spPr bwMode="auto">
          <a:xfrm>
            <a:off x="5599528" y="2465791"/>
            <a:ext cx="3298519" cy="128427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0" hangingPunct="1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Wingdings 2" pitchFamily="18" charset="2"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achieve these objectives, the Project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utilises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346075" indent="-231775" fontAlgn="base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Cost-Share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incentive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6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designed to include public and private    sector buyers</a:t>
            </a:r>
          </a:p>
          <a:p>
            <a:pPr marL="231775" marR="0" indent="-231775" algn="l" defTabSz="914400" rtl="0" eaLnBrk="1" fontAlgn="base" latinLnBrk="0" hangingPunct="1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189697-3D79-4C94-B484-3604B7A8269C}"/>
              </a:ext>
            </a:extLst>
          </p:cNvPr>
          <p:cNvSpPr txBox="1"/>
          <p:nvPr/>
        </p:nvSpPr>
        <p:spPr>
          <a:xfrm>
            <a:off x="403225" y="908531"/>
            <a:ext cx="83343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D064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eight-year, US$17.68 million prize competition that supports the development and uptake of high-quality FMD vaccines tailored to meet the needs of Eastern Africa in six target countries: Burundi, Ethiopia, Kenya, Rwanda, Tanzania, and </a:t>
            </a:r>
            <a:r>
              <a:rPr lang="en-GB" b="1" dirty="0">
                <a:solidFill>
                  <a:srgbClr val="D06427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Uganda.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5CE6C0-0FF8-4260-ACF2-2853990EFCC4}"/>
              </a:ext>
            </a:extLst>
          </p:cNvPr>
          <p:cNvSpPr txBox="1"/>
          <p:nvPr/>
        </p:nvSpPr>
        <p:spPr>
          <a:xfrm>
            <a:off x="8737601" y="5819775"/>
            <a:ext cx="406399" cy="4794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71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89"/>
            <a:ext cx="8522724" cy="365125"/>
          </a:xfrm>
        </p:spPr>
        <p:txBody>
          <a:bodyPr/>
          <a:lstStyle/>
          <a:p>
            <a:r>
              <a:rPr lang="en-US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Project Development </a:t>
            </a:r>
            <a:r>
              <a:rPr lang="en-US" sz="2000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of PPP Framework to Address </a:t>
            </a:r>
            <a:r>
              <a:rPr lang="en-US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C</a:t>
            </a:r>
            <a:r>
              <a:rPr lang="en-US" sz="2000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hallenges in the FMD Vaccine Value Chain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691" y="1154113"/>
            <a:ext cx="8052620" cy="1220377"/>
          </a:xfrm>
        </p:spPr>
        <p:txBody>
          <a:bodyPr/>
          <a:lstStyle/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800" b="1" kern="1200" dirty="0">
                <a:solidFill>
                  <a:srgbClr val="744C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PPP Framework Objective and Value</a:t>
            </a: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6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create awareness about the benefits that PPPs can bring to the Foot and Mouth Disease Vaccine Value Chain (FMD VVC) in Eastern Africa - from production, purchasing, distribution, delivery, and vaccinations to post-vaccination monitoring – to complement current public sector efforts, resulting in improved vaccine accessibility for farmers and greater market stability. </a:t>
            </a:r>
            <a:endParaRPr lang="en-GB" sz="16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picture containing snow, photo, person, mountain&#10;&#10;Description automatically generated">
            <a:extLst>
              <a:ext uri="{FF2B5EF4-FFF2-40B4-BE49-F238E27FC236}">
                <a16:creationId xmlns:a16="http://schemas.microsoft.com/office/drawing/2014/main" id="{0529D843-887E-4B62-A52A-DB866D47AA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" b="1"/>
          <a:stretch/>
        </p:blipFill>
        <p:spPr>
          <a:xfrm>
            <a:off x="5432322" y="2702949"/>
            <a:ext cx="2787446" cy="361127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1AD669-7699-4A4C-8C8B-E801BC4DD159}"/>
              </a:ext>
            </a:extLst>
          </p:cNvPr>
          <p:cNvSpPr txBox="1"/>
          <p:nvPr/>
        </p:nvSpPr>
        <p:spPr>
          <a:xfrm>
            <a:off x="545691" y="2708326"/>
            <a:ext cx="45277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44C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Scope of the PPP Framework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Customize aspects of the WOAH PPP Handbook into a practical framework that can be further developed into appropriate commitments between partners. 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The Framework addresses the challenges of the FMD VVC and is relevant to the unique FMD control situation in each of the Project’s target countries. It can also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be applied more broadly to other livestock VVCs and other geographies.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A5E4BE-0067-4A6A-8C9E-44FA31F7E96E}"/>
              </a:ext>
            </a:extLst>
          </p:cNvPr>
          <p:cNvSpPr txBox="1"/>
          <p:nvPr/>
        </p:nvSpPr>
        <p:spPr>
          <a:xfrm>
            <a:off x="8737601" y="5810250"/>
            <a:ext cx="406399" cy="4794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013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48" y="395280"/>
            <a:ext cx="8463730" cy="392141"/>
          </a:xfrm>
        </p:spPr>
        <p:txBody>
          <a:bodyPr/>
          <a:lstStyle/>
          <a:p>
            <a:r>
              <a:rPr lang="en-US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PPP Framework Development: Stakeholder Outreach and Engagement  </a:t>
            </a: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1CC519-EB8D-408F-B023-A26E75AC0B9E}"/>
              </a:ext>
            </a:extLst>
          </p:cNvPr>
          <p:cNvSpPr/>
          <p:nvPr/>
        </p:nvSpPr>
        <p:spPr bwMode="auto">
          <a:xfrm>
            <a:off x="406396" y="1516805"/>
            <a:ext cx="8331202" cy="306325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231775" marR="0" indent="-231775" algn="l" defTabSz="914400" rtl="0" eaLnBrk="1" fontAlgn="base" latinLnBrk="0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itchFamily="18" charset="2"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441D0F-07ED-4556-8D87-1692479B710D}"/>
              </a:ext>
            </a:extLst>
          </p:cNvPr>
          <p:cNvSpPr/>
          <p:nvPr/>
        </p:nvSpPr>
        <p:spPr>
          <a:xfrm>
            <a:off x="551792" y="1534561"/>
            <a:ext cx="4276050" cy="2939074"/>
          </a:xfrm>
          <a:prstGeom prst="rect">
            <a:avLst/>
          </a:prstGeom>
        </p:spPr>
        <p:txBody>
          <a:bodyPr wrap="square" lIns="91440" tIns="91440" rIns="0" bIns="91440">
            <a:spAutoFit/>
          </a:bodyPr>
          <a:lstStyle/>
          <a:p>
            <a:pPr algn="ctr">
              <a:spcBef>
                <a:spcPts val="600"/>
              </a:spcBef>
              <a:spcAft>
                <a:spcPts val="300"/>
              </a:spcAft>
            </a:pPr>
            <a:r>
              <a:rPr lang="en-US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Public Sector </a:t>
            </a:r>
          </a:p>
          <a:p>
            <a:pPr marL="346075" indent="-231775" fontAlgn="base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DVS/CVO office - BR, ET, KE, TZ, RW, UG</a:t>
            </a:r>
          </a:p>
          <a:p>
            <a:pPr marL="346075" indent="-231775" fontAlgn="base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Public veterinarians</a:t>
            </a:r>
          </a:p>
          <a:p>
            <a:pPr marL="346075" lvl="0" indent="-231775" fontAlgn="base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  <a:defRPr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Veterinary Regulatory and Registration Authorities</a:t>
            </a:r>
          </a:p>
          <a:p>
            <a:pPr marL="346075" indent="-231775" fontAlgn="base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Veterinary Laboratory Agencies/Authorities</a:t>
            </a:r>
          </a:p>
          <a:p>
            <a:pPr marL="346075" indent="-231775" fontAlgn="base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Vaccine manufacturers</a:t>
            </a:r>
          </a:p>
          <a:p>
            <a:pPr marL="346075" indent="-231775" fontAlgn="base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National ranches/livestock enterprises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396B48-6EDB-4D18-B935-8308DA016382}"/>
              </a:ext>
            </a:extLst>
          </p:cNvPr>
          <p:cNvSpPr/>
          <p:nvPr/>
        </p:nvSpPr>
        <p:spPr bwMode="auto">
          <a:xfrm>
            <a:off x="5075584" y="1512559"/>
            <a:ext cx="3453759" cy="27117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Wingdings 2" pitchFamily="18" charset="2"/>
              <a:buNone/>
              <a:tabLst/>
            </a:pPr>
            <a:r>
              <a:rPr lang="en-US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Private Sector</a:t>
            </a:r>
            <a:endParaRPr kumimoji="0" lang="en-US" sz="16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6075" marR="0" indent="-231775" algn="l" defTabSz="914400" rtl="0" eaLnBrk="1" fontAlgn="base" latinLnBrk="0" hangingPunct="1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  <a:tabLst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Vaccine distributors and suppliers</a:t>
            </a:r>
          </a:p>
          <a:p>
            <a:pPr marL="346075" marR="0" indent="-231775" algn="l" defTabSz="914400" rtl="0" eaLnBrk="1" fontAlgn="base" latinLnBrk="0" hangingPunct="1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  <a:tabLst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Private veterinarians and para-vets</a:t>
            </a:r>
          </a:p>
          <a:p>
            <a:pPr marL="346075" marR="0" indent="-231775" algn="l" defTabSz="914400" rtl="0" eaLnBrk="1" fontAlgn="base" latinLnBrk="0" hangingPunct="1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  <a:tabLst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Ranches and livestock enterprises</a:t>
            </a:r>
          </a:p>
          <a:p>
            <a:pPr marL="346075" marR="0" indent="-231775" algn="l" defTabSz="914400" rtl="0" eaLnBrk="1" fontAlgn="base" latinLnBrk="0" hangingPunct="1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  <a:tabLst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Dairy enterprises and cooperatives</a:t>
            </a:r>
          </a:p>
          <a:p>
            <a:pPr marL="346075" marR="0" indent="-231775" algn="l" defTabSz="914400" rtl="0" eaLnBrk="1" fontAlgn="base" latinLnBrk="0" hangingPunct="1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  <a:tabLst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Livestock exporters</a:t>
            </a:r>
          </a:p>
          <a:p>
            <a:pPr marL="346075" marR="0" indent="-231775" algn="l" defTabSz="914400" rtl="0" eaLnBrk="1" fontAlgn="base" latinLnBrk="0" hangingPunct="1">
              <a:lnSpc>
                <a:spcPct val="106000"/>
              </a:lnSpc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  <a:tabLst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Regional and national associations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0C7A44D-F707-4686-B11F-4BE90899BA4B}"/>
              </a:ext>
            </a:extLst>
          </p:cNvPr>
          <p:cNvCxnSpPr>
            <a:cxnSpLocks/>
          </p:cNvCxnSpPr>
          <p:nvPr/>
        </p:nvCxnSpPr>
        <p:spPr bwMode="auto">
          <a:xfrm>
            <a:off x="4827842" y="1791276"/>
            <a:ext cx="0" cy="256032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CC0D6928-82E5-49CC-A834-315AC15EB7BD}"/>
              </a:ext>
            </a:extLst>
          </p:cNvPr>
          <p:cNvSpPr/>
          <p:nvPr/>
        </p:nvSpPr>
        <p:spPr bwMode="auto">
          <a:xfrm>
            <a:off x="400048" y="4671517"/>
            <a:ext cx="8337550" cy="12918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231775" marR="0" indent="-231775" algn="l" defTabSz="914400" rtl="0" eaLnBrk="1" fontAlgn="base" latinLnBrk="0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itchFamily="18" charset="2"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A12895-368D-4A76-903C-955C974C5356}"/>
              </a:ext>
            </a:extLst>
          </p:cNvPr>
          <p:cNvSpPr txBox="1"/>
          <p:nvPr/>
        </p:nvSpPr>
        <p:spPr>
          <a:xfrm>
            <a:off x="1807133" y="4725067"/>
            <a:ext cx="5523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Global and Regional Institutions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EC3D3E-579D-4A53-9148-6E7642173AFB}"/>
              </a:ext>
            </a:extLst>
          </p:cNvPr>
          <p:cNvSpPr txBox="1"/>
          <p:nvPr/>
        </p:nvSpPr>
        <p:spPr>
          <a:xfrm>
            <a:off x="400048" y="5049514"/>
            <a:ext cx="13034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WOAH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EuFMD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EAC</a:t>
            </a:r>
          </a:p>
          <a:p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0FA148-E5B1-4E6F-91F3-DB538399B717}"/>
              </a:ext>
            </a:extLst>
          </p:cNvPr>
          <p:cNvSpPr txBox="1"/>
          <p:nvPr/>
        </p:nvSpPr>
        <p:spPr>
          <a:xfrm>
            <a:off x="3670125" y="5106363"/>
            <a:ext cx="20542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AU-PANVAC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IGAD/ICPALD</a:t>
            </a:r>
          </a:p>
          <a:p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D73E9F-EF60-4EC1-8C5E-D079A69FBA57}"/>
              </a:ext>
            </a:extLst>
          </p:cNvPr>
          <p:cNvSpPr txBox="1"/>
          <p:nvPr/>
        </p:nvSpPr>
        <p:spPr>
          <a:xfrm>
            <a:off x="7070816" y="5049514"/>
            <a:ext cx="14585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AU-IBAR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FAO-ECTAD</a:t>
            </a:r>
          </a:p>
          <a:p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A0347A-6B4D-4FFE-A8A8-72709C72C755}"/>
              </a:ext>
            </a:extLst>
          </p:cNvPr>
          <p:cNvSpPr/>
          <p:nvPr/>
        </p:nvSpPr>
        <p:spPr>
          <a:xfrm>
            <a:off x="400049" y="887164"/>
            <a:ext cx="83312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 2021,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 project conducted outreach to more than 140 key stakeholders in Eastern Africa and beyond. </a:t>
            </a:r>
            <a:r>
              <a:rPr lang="en-US" sz="1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Both Public (47%) and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rivate (53%) sectors contributed</a:t>
            </a:r>
            <a:r>
              <a:rPr lang="en-US" sz="1400" b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C0ADFA-DBE0-441C-9AE7-75784DE8515F}"/>
              </a:ext>
            </a:extLst>
          </p:cNvPr>
          <p:cNvSpPr txBox="1"/>
          <p:nvPr/>
        </p:nvSpPr>
        <p:spPr>
          <a:xfrm>
            <a:off x="8863780" y="5898738"/>
            <a:ext cx="280220" cy="4794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540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89"/>
            <a:ext cx="8463731" cy="365125"/>
          </a:xfrm>
        </p:spPr>
        <p:txBody>
          <a:bodyPr/>
          <a:lstStyle/>
          <a:p>
            <a:r>
              <a:rPr lang="en-US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Stakeholder Feedback 1: PPP Challenges and Opportunities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049009"/>
            <a:ext cx="8052620" cy="5135562"/>
          </a:xfrm>
        </p:spPr>
        <p:txBody>
          <a:bodyPr/>
          <a:lstStyle/>
          <a:p>
            <a:pPr marL="342900" lvl="0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</a:pPr>
            <a:r>
              <a:rPr lang="en-US" b="1" kern="1200" dirty="0">
                <a:solidFill>
                  <a:srgbClr val="D064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Challenge: </a:t>
            </a:r>
            <a:r>
              <a:rPr lang="en-US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High costs of vaccination</a:t>
            </a:r>
          </a:p>
          <a:p>
            <a:pPr marL="623881" lvl="3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400" b="1" kern="1200" dirty="0">
                <a:solidFill>
                  <a:srgbClr val="84B4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Opportunity Area: </a:t>
            </a:r>
            <a:r>
              <a:rPr lang="en-US" sz="14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PPP with private veterinarians and veterinary paraprofessionals. 	</a:t>
            </a: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8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</a:pPr>
            <a:r>
              <a:rPr lang="en-US" b="1" kern="1200" dirty="0">
                <a:solidFill>
                  <a:srgbClr val="D064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Challenge: </a:t>
            </a:r>
            <a:r>
              <a:rPr lang="en-US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Limited capacity in vaccine supply chains</a:t>
            </a:r>
          </a:p>
          <a:p>
            <a:pPr marL="623881" lvl="3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400" b="1" kern="1200" dirty="0">
                <a:solidFill>
                  <a:srgbClr val="84B4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Opportunity Areas: </a:t>
            </a:r>
            <a:r>
              <a:rPr lang="en-US" sz="14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(1) PPP with vaccine manufacturer(s) to invest in enhanced public sector cold chain, and (2) PPP to outsource cold chain distribution to private sector (private distributors, vets,  and vet paraprofessionals). </a:t>
            </a: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8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</a:pPr>
            <a:r>
              <a:rPr lang="en-US" b="1" kern="1200" dirty="0">
                <a:solidFill>
                  <a:srgbClr val="D064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Challenge: </a:t>
            </a:r>
            <a:r>
              <a:rPr lang="en-US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Long vaccine supply lead times</a:t>
            </a:r>
          </a:p>
          <a:p>
            <a:pPr marL="623881" lvl="3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400" b="1" kern="1200" dirty="0">
                <a:solidFill>
                  <a:srgbClr val="84B4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Opportunity Area: </a:t>
            </a:r>
            <a:r>
              <a:rPr lang="en-US" sz="14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PPP with FMD vaccine manufacturer for projected supply and/or   supporting the process of demand forecasting. </a:t>
            </a: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8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</a:pPr>
            <a:r>
              <a:rPr lang="en-US" b="1" kern="1200" dirty="0">
                <a:solidFill>
                  <a:srgbClr val="D064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Challenge: </a:t>
            </a:r>
            <a:r>
              <a:rPr lang="en-US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Lack of vaccine to address all the regional FMD risks</a:t>
            </a:r>
          </a:p>
          <a:p>
            <a:pPr marL="623881" lvl="3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400" b="1" kern="1200" dirty="0">
                <a:solidFill>
                  <a:srgbClr val="84B4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Opportunity Area: </a:t>
            </a:r>
            <a:r>
              <a:rPr lang="en-US" sz="14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PPP arrangement between local (govt) manufacturer and an international vaccine manufacturer.</a:t>
            </a:r>
            <a:r>
              <a:rPr lang="en-US" sz="1400" kern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</a:pPr>
            <a:r>
              <a:rPr lang="en-US" b="1" kern="1200" dirty="0">
                <a:solidFill>
                  <a:srgbClr val="D064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Challenge: </a:t>
            </a:r>
            <a:r>
              <a:rPr lang="en-US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Limited serotyping and vaccine matching</a:t>
            </a:r>
          </a:p>
          <a:p>
            <a:pPr marL="623881" lvl="3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400" b="1" kern="1200" dirty="0">
                <a:solidFill>
                  <a:srgbClr val="84B4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Opportunity Area: </a:t>
            </a:r>
            <a:r>
              <a:rPr lang="en-US" sz="14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PPP with 1. Existing laboratory institutions, 2. Potential local dairy or meat associations to help with capacity building and equipment upgrades.  </a:t>
            </a: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8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</a:pPr>
            <a:r>
              <a:rPr lang="en-US" b="1" kern="1200" dirty="0">
                <a:solidFill>
                  <a:srgbClr val="D064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Challenge: </a:t>
            </a:r>
            <a:r>
              <a:rPr lang="en-US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Limited post-vaccination monitoring</a:t>
            </a:r>
          </a:p>
          <a:p>
            <a:pPr marL="623881" lvl="3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400" b="1" kern="1200" dirty="0">
                <a:solidFill>
                  <a:srgbClr val="84B4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Opportunity Area: </a:t>
            </a:r>
            <a:r>
              <a:rPr lang="en-US" sz="14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PPP with VPPs (under supervision of vets, to ensure proper coordination, data analysis, and subsequent plan of actions). </a:t>
            </a:r>
          </a:p>
          <a:p>
            <a:pPr marL="28575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</a:pPr>
            <a:endParaRPr lang="en-US" sz="1200" b="1" i="1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GB" sz="1100" b="1" i="1" dirty="0">
                <a:solidFill>
                  <a:srgbClr val="313131"/>
                </a:solidFill>
              </a:rPr>
              <a:t>Note: </a:t>
            </a:r>
            <a:r>
              <a:rPr lang="en-GB" sz="1100" dirty="0">
                <a:solidFill>
                  <a:srgbClr val="313131"/>
                </a:solidFill>
              </a:rPr>
              <a:t>challenges </a:t>
            </a:r>
            <a:r>
              <a:rPr lang="en-US" sz="1100" dirty="0">
                <a:effectLst/>
                <a:latin typeface="Segoe UI" panose="020B0502040204020203" pitchFamily="34" charset="0"/>
              </a:rPr>
              <a:t>1-3 apply to all </a:t>
            </a:r>
            <a:r>
              <a:rPr lang="en-US" sz="1100" dirty="0" err="1">
                <a:effectLst/>
                <a:latin typeface="Segoe UI" panose="020B0502040204020203" pitchFamily="34" charset="0"/>
              </a:rPr>
              <a:t>AgResults</a:t>
            </a:r>
            <a:r>
              <a:rPr lang="en-US" sz="1100" dirty="0">
                <a:effectLst/>
                <a:latin typeface="Segoe UI" panose="020B0502040204020203" pitchFamily="34" charset="0"/>
              </a:rPr>
              <a:t> FMD Project target countries, and challenges 4-6 apply to a subset of target countries.</a:t>
            </a:r>
            <a:endParaRPr lang="en-GB" sz="1100" dirty="0">
              <a:solidFill>
                <a:srgbClr val="313131"/>
              </a:solidFill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6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6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6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356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AD6BB-A19F-4743-9F7E-1E7CC34CF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Stakeholder Feedback 2: General Overview of PPPs in Eastern Africa</a:t>
            </a:r>
            <a:endParaRPr lang="en-GB" dirty="0">
              <a:solidFill>
                <a:srgbClr val="744C28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90CD2-C32B-47D6-B182-BADCFF7B9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chemeClr val="accent6">
                  <a:lumMod val="75000"/>
                </a:schemeClr>
              </a:buClr>
              <a:buSzPct val="100000"/>
              <a:buFont typeface="+mj-lt"/>
              <a:buAutoNum type="arabicPeriod"/>
            </a:pPr>
            <a:r>
              <a:rPr lang="en-US" sz="1600" b="1" kern="1200" dirty="0">
                <a:solidFill>
                  <a:srgbClr val="D06427"/>
                </a:solidFill>
                <a:latin typeface="Calibri"/>
                <a:cs typeface="Calibri"/>
              </a:rPr>
              <a:t>Stakeholders </a:t>
            </a:r>
            <a:r>
              <a:rPr lang="en-US" sz="1600" b="1" u="sng" kern="1200" dirty="0">
                <a:solidFill>
                  <a:srgbClr val="D06427"/>
                </a:solidFill>
                <a:latin typeface="Calibri"/>
                <a:cs typeface="Calibri"/>
              </a:rPr>
              <a:t>were unanimous on the need for PPPs </a:t>
            </a:r>
            <a:r>
              <a:rPr lang="en-US" sz="1600" b="1" kern="1200" dirty="0">
                <a:solidFill>
                  <a:srgbClr val="D06427"/>
                </a:solidFill>
                <a:latin typeface="Calibri"/>
                <a:cs typeface="Calibri"/>
              </a:rPr>
              <a:t>in FMD VVC. 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SzPct val="100000"/>
              <a:buFont typeface="+mj-lt"/>
              <a:buAutoNum type="arabicPeriod"/>
            </a:pPr>
            <a:r>
              <a:rPr lang="en-US" sz="1600" b="1" kern="1200" dirty="0">
                <a:solidFill>
                  <a:srgbClr val="D06427"/>
                </a:solidFill>
                <a:latin typeface="Calibri"/>
                <a:cs typeface="Calibri"/>
              </a:rPr>
              <a:t>Stakeholders acknowledged gaps in current public sector provisions for FMD control. Most common gaps include:</a:t>
            </a:r>
            <a:endParaRPr lang="en-US" sz="1600" kern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802005" lvl="3" indent="-342900">
              <a:buFont typeface="Wingdings" panose="05000000000000000000" pitchFamily="2" charset="2"/>
              <a:buChar char="Ø"/>
            </a:pPr>
            <a:r>
              <a:rPr lang="en-US" sz="1600" kern="1200" dirty="0">
                <a:solidFill>
                  <a:srgbClr val="000000"/>
                </a:solidFill>
                <a:latin typeface="Calibri"/>
                <a:cs typeface="Calibri"/>
              </a:rPr>
              <a:t>Poor vaccine supply and vaccination coverage </a:t>
            </a:r>
          </a:p>
          <a:p>
            <a:pPr marL="802005" lvl="3" indent="-342900">
              <a:buFont typeface="Wingdings" panose="05000000000000000000" pitchFamily="2" charset="2"/>
              <a:buChar char="Ø"/>
            </a:pPr>
            <a:r>
              <a:rPr lang="en-US" sz="1600" kern="1200" dirty="0">
                <a:solidFill>
                  <a:srgbClr val="000000"/>
                </a:solidFill>
                <a:latin typeface="Calibri"/>
                <a:cs typeface="Calibri"/>
              </a:rPr>
              <a:t>Reactive and ad-hoc procurement of vaccines </a:t>
            </a:r>
          </a:p>
          <a:p>
            <a:pPr marL="802005" lvl="3" indent="-342900">
              <a:buFont typeface="Wingdings" panose="05000000000000000000" pitchFamily="2" charset="2"/>
              <a:buChar char="Ø"/>
            </a:pPr>
            <a:r>
              <a:rPr lang="en-US" sz="1600" kern="1200" dirty="0">
                <a:solidFill>
                  <a:srgbClr val="000000"/>
                </a:solidFill>
                <a:latin typeface="Calibri"/>
                <a:cs typeface="Calibri"/>
              </a:rPr>
              <a:t>Lack of involvement of private sector in FMD control  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SzPct val="100000"/>
              <a:buFont typeface="+mj-lt"/>
              <a:buAutoNum type="arabicPeriod"/>
            </a:pPr>
            <a:r>
              <a:rPr lang="en-US" sz="1600" b="1" kern="1200" dirty="0">
                <a:solidFill>
                  <a:srgbClr val="D06427"/>
                </a:solidFill>
                <a:latin typeface="Calibri"/>
                <a:cs typeface="Calibri"/>
              </a:rPr>
              <a:t>Legal and administrative structures for PPPs in Eastern Africa are limited to sectors of infrastructure development, energy and water. PPP units are situated in ministries of finance and economic development. </a:t>
            </a:r>
            <a:endParaRPr lang="en-US" dirty="0">
              <a:cs typeface="Arial"/>
            </a:endParaRPr>
          </a:p>
          <a:p>
            <a:pPr marL="680720" lvl="3" indent="-221615"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Calibri"/>
              </a:rPr>
              <a:t>There is need for </a:t>
            </a:r>
            <a:r>
              <a:rPr lang="en-US" sz="1600" u="sng" dirty="0">
                <a:latin typeface="Calibri"/>
                <a:cs typeface="Calibri"/>
              </a:rPr>
              <a:t>establishment of links between the respective PPP units to the agriculture sector</a:t>
            </a:r>
            <a:r>
              <a:rPr lang="en-US" sz="1600" dirty="0">
                <a:latin typeface="Calibri"/>
                <a:cs typeface="Calibri"/>
              </a:rPr>
              <a:t> to be able to create an enabling environment for PPPs in the FMD VVC. </a:t>
            </a:r>
          </a:p>
          <a:p>
            <a:pPr marL="342265" indent="-342265">
              <a:buClr>
                <a:prstClr val="black"/>
              </a:buClr>
            </a:pPr>
            <a:endParaRPr lang="en-US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265" indent="-342265">
              <a:buClr>
                <a:prstClr val="black"/>
              </a:buClr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42265" indent="-342265"/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6443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3E37-A9C9-49B1-91A9-0BE20C31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Stakeholder Feedback 3: </a:t>
            </a:r>
            <a:r>
              <a:rPr lang="en-GB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Enabling Environment </a:t>
            </a:r>
            <a:r>
              <a:rPr lang="en-GB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C</a:t>
            </a:r>
            <a:r>
              <a:rPr lang="en-GB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hallenges and Key Support </a:t>
            </a:r>
            <a:r>
              <a:rPr lang="en-GB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A</a:t>
            </a:r>
            <a:r>
              <a:rPr lang="en-GB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reas</a:t>
            </a:r>
            <a:endParaRPr lang="en-GB" dirty="0">
              <a:solidFill>
                <a:srgbClr val="744C28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2DB92-76FD-4A22-AC75-4F8606344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sz="1600" b="1" kern="1200" dirty="0">
                <a:solidFill>
                  <a:srgbClr val="D064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landscape and enabling environment challenges for developing PPPs include:</a:t>
            </a:r>
            <a:endParaRPr lang="en-US" sz="1600" dirty="0"/>
          </a:p>
          <a:p>
            <a:pPr marL="290841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Unclear policies and absence of a legal framework for PPPs.</a:t>
            </a:r>
          </a:p>
          <a:p>
            <a:pPr marL="290841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Trust issues between the public and private sectors.</a:t>
            </a:r>
          </a:p>
          <a:p>
            <a:pPr marL="290841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Budget shortage/limitation.</a:t>
            </a: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265" indent="-342265"/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1600" b="1" kern="1200" dirty="0">
                <a:solidFill>
                  <a:srgbClr val="D064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Areas of support that are needed to enable establishment of PPPs in FMD VVC include:</a:t>
            </a:r>
          </a:p>
          <a:p>
            <a:pPr marL="290841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Calibri"/>
              </a:rPr>
              <a:t>Training, raising awareness and advocacy of PPPs. 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0841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Calibri"/>
              </a:rPr>
              <a:t>Development of an institutional framework, legal framework and a PPP Technical Unit in the livestock sector.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0841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Calibri"/>
              </a:rPr>
              <a:t>Provision of portable cold chain storage units to be used in field by vaccinators.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265" indent="-342265"/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2220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89"/>
            <a:ext cx="8463731" cy="365125"/>
          </a:xfrm>
        </p:spPr>
        <p:txBody>
          <a:bodyPr/>
          <a:lstStyle/>
          <a:p>
            <a:r>
              <a:rPr lang="en-US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Proposed Recommendations for Africa PPP Forum Implementation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78" y="922713"/>
            <a:ext cx="8431623" cy="5115387"/>
          </a:xfrm>
        </p:spPr>
        <p:txBody>
          <a:bodyPr/>
          <a:lstStyle/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600" b="1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800" b="1" kern="1200" dirty="0">
                <a:solidFill>
                  <a:prstClr val="black"/>
                </a:solidFill>
                <a:latin typeface="Calibri"/>
                <a:cs typeface="Calibri"/>
              </a:rPr>
              <a:t> </a:t>
            </a:r>
            <a:r>
              <a:rPr lang="en-US" sz="1600" b="1" kern="1200" dirty="0">
                <a:solidFill>
                  <a:prstClr val="black"/>
                </a:solidFill>
                <a:latin typeface="Calibri"/>
                <a:cs typeface="Calibri"/>
              </a:rPr>
              <a:t>Participation:</a:t>
            </a:r>
          </a:p>
          <a:p>
            <a:pPr marL="399415" lvl="2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Discussions on PPP way forward must involve representatives from both Public and Private sectors.</a:t>
            </a:r>
          </a:p>
          <a:p>
            <a:pPr marL="113665" lvl="2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en-US" sz="16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600" b="1" kern="1200" dirty="0">
                <a:solidFill>
                  <a:prstClr val="black"/>
                </a:solidFill>
                <a:latin typeface="Calibri"/>
                <a:cs typeface="Calibri"/>
              </a:rPr>
              <a:t> Content:</a:t>
            </a:r>
          </a:p>
          <a:p>
            <a:pPr marL="399415" lvl="2" indent="-28575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Include case examples of successful PPPs in the Veterinary Domain in Africa, </a:t>
            </a:r>
            <a:r>
              <a:rPr lang="en-US" sz="1600" kern="12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</a:t>
            </a:r>
            <a:r>
              <a:rPr lang="en-US" sz="16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kern="12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Ambuvet</a:t>
            </a:r>
            <a:r>
              <a:rPr lang="en-US" sz="16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(Nigeria), Tunisia and Namibia. Provide support to facilitate attendance of guest speakers at the Forum?</a:t>
            </a:r>
            <a:endParaRPr lang="en-US" sz="16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3570" lvl="3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</a:pPr>
            <a:endParaRPr lang="en-US" sz="16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9415" lvl="2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Expand focus from capacity building for PPPs to also supporting PPP incubation (as case examples to demonstrate benefits). </a:t>
            </a:r>
          </a:p>
          <a:p>
            <a:pPr marL="623248" lvl="3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600" i="1" kern="1200" dirty="0">
                <a:solidFill>
                  <a:prstClr val="black"/>
                </a:solidFill>
                <a:latin typeface="Calibri"/>
                <a:cs typeface="Calibri"/>
              </a:rPr>
              <a:t>Model for agribusiness PPP incubation in Africa: </a:t>
            </a:r>
            <a:r>
              <a:rPr lang="en-US" sz="1600" kern="1200" dirty="0">
                <a:solidFill>
                  <a:prstClr val="black"/>
                </a:solid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https://www.snv.org/project/2scale-largest-incubator-inclusive-agribusiness-africa</a:t>
            </a:r>
            <a:r>
              <a:rPr lang="en-US" sz="1600" kern="1200" dirty="0">
                <a:solidFill>
                  <a:prstClr val="black"/>
                </a:solidFill>
                <a:latin typeface="Calibri"/>
                <a:cs typeface="Calibri"/>
              </a:rPr>
              <a:t> </a:t>
            </a:r>
            <a:endParaRPr lang="en-US" sz="16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6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99415" lvl="2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Address/discuss Enabling Environment Challenges and Key Support Areas (previous slide) to open the PPP space in the Veterinary Domain.</a:t>
            </a: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600" b="1" i="1" kern="1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b="1" kern="1200" dirty="0">
              <a:solidFill>
                <a:srgbClr val="744C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347876-6DB3-4B53-AB34-CC43C855B40C}"/>
              </a:ext>
            </a:extLst>
          </p:cNvPr>
          <p:cNvSpPr txBox="1"/>
          <p:nvPr/>
        </p:nvSpPr>
        <p:spPr>
          <a:xfrm>
            <a:off x="8737601" y="5810250"/>
            <a:ext cx="406399" cy="4794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763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7989"/>
            <a:ext cx="8463731" cy="365125"/>
          </a:xfrm>
        </p:spPr>
        <p:txBody>
          <a:bodyPr/>
          <a:lstStyle/>
          <a:p>
            <a:r>
              <a:rPr lang="en-US" dirty="0">
                <a:solidFill>
                  <a:srgbClr val="744C28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PPP Framework: Additional 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546" y="1048771"/>
            <a:ext cx="8052620" cy="3329397"/>
          </a:xfrm>
        </p:spPr>
        <p:txBody>
          <a:bodyPr/>
          <a:lstStyle/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600" b="1" kern="1200" dirty="0">
                <a:solidFill>
                  <a:srgbClr val="744C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Visit the GALVmed website to review the full PPP Framework and read more about the framework development process: </a:t>
            </a: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600" b="1" kern="1200" dirty="0">
              <a:solidFill>
                <a:srgbClr val="744C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600" b="1" kern="1200" dirty="0">
                <a:solidFill>
                  <a:srgbClr val="D064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PPP Framework</a:t>
            </a:r>
            <a:r>
              <a:rPr lang="en-US" sz="1600" b="1" kern="1200" dirty="0">
                <a:solidFill>
                  <a:srgbClr val="744C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600" i="1" kern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https://www.galvmed.org/wp-content/uploads/2021/09/PPP-Framework-FINAL-310821.pdf</a:t>
            </a:r>
            <a:endParaRPr lang="en-US" sz="1600" i="1" kern="1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600" b="1" i="1" kern="1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600" b="1" kern="1200" dirty="0">
                <a:solidFill>
                  <a:srgbClr val="D064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GALVmed Blog Articles:</a:t>
            </a:r>
          </a:p>
          <a:p>
            <a:pPr marL="342900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</a:pPr>
            <a:r>
              <a:rPr lang="en-US" sz="1600" kern="1200" dirty="0">
                <a:solidFill>
                  <a:srgbClr val="744C28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Step Forward with FMD Public-Private Partnerships in Eastern Africa</a:t>
            </a:r>
            <a:endParaRPr lang="en-US" sz="1600" kern="1200" dirty="0">
              <a:solidFill>
                <a:srgbClr val="744C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</a:pPr>
            <a:r>
              <a:rPr lang="en-US" sz="1600" kern="1200" dirty="0">
                <a:solidFill>
                  <a:srgbClr val="744C28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Reflections on how Public-Private Partnerships can address FMD in Eastern Africa</a:t>
            </a:r>
            <a:endParaRPr lang="en-US" sz="1600" kern="1200" dirty="0">
              <a:solidFill>
                <a:srgbClr val="744C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</a:pPr>
            <a:r>
              <a:rPr lang="en-US" sz="1600" kern="1200" dirty="0">
                <a:solidFill>
                  <a:srgbClr val="744C28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Developing a Public-Private Partnership Framework for FMD in Eastern Africa</a:t>
            </a:r>
            <a:endParaRPr lang="en-US" sz="1600" kern="1200" dirty="0">
              <a:solidFill>
                <a:srgbClr val="744C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b="1" kern="1200" dirty="0">
              <a:solidFill>
                <a:srgbClr val="744C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b="1" kern="1200" dirty="0">
              <a:solidFill>
                <a:srgbClr val="744C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2400" b="1" i="0" dirty="0">
              <a:solidFill>
                <a:srgbClr val="1E1C1C"/>
              </a:solidFill>
              <a:effectLst/>
              <a:latin typeface="Source Sans Pro" panose="020B050303040302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b="1" i="1" kern="1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b="1" i="1" kern="1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b="1" i="1" kern="1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b="1" i="1" kern="1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b="1" kern="1200" dirty="0">
              <a:solidFill>
                <a:srgbClr val="744C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800" kern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535B99-3B8A-49C1-9525-766D42D52131}"/>
              </a:ext>
            </a:extLst>
          </p:cNvPr>
          <p:cNvSpPr txBox="1"/>
          <p:nvPr/>
        </p:nvSpPr>
        <p:spPr>
          <a:xfrm>
            <a:off x="634180" y="4827723"/>
            <a:ext cx="7875640" cy="92333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Interested individuals are encouraged to sign up on the Project website to receive updates about project milestones: </a:t>
            </a:r>
          </a:p>
          <a:p>
            <a:pPr algn="ctr"/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www.galvmed.org/foot-and-mouth-project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A0C5CA-D743-4007-A052-25B07BFF6660}"/>
              </a:ext>
            </a:extLst>
          </p:cNvPr>
          <p:cNvSpPr txBox="1"/>
          <p:nvPr/>
        </p:nvSpPr>
        <p:spPr>
          <a:xfrm>
            <a:off x="8737601" y="5810250"/>
            <a:ext cx="406399" cy="4794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963605"/>
      </p:ext>
    </p:extLst>
  </p:cSld>
  <p:clrMapOvr>
    <a:masterClrMapping/>
  </p:clrMapOvr>
</p:sld>
</file>

<file path=ppt/theme/theme1.xml><?xml version="1.0" encoding="utf-8"?>
<a:theme xmlns:a="http://schemas.openxmlformats.org/drawingml/2006/main" name="US Consulting On-screen XS WHT_R1.5V_0310">
  <a:themeElements>
    <a:clrScheme name="AgResults">
      <a:dk1>
        <a:sysClr val="windowText" lastClr="000000"/>
      </a:dk1>
      <a:lt1>
        <a:sysClr val="window" lastClr="FFFFFF"/>
      </a:lt1>
      <a:dk2>
        <a:srgbClr val="744C28"/>
      </a:dk2>
      <a:lt2>
        <a:srgbClr val="84B44E"/>
      </a:lt2>
      <a:accent1>
        <a:srgbClr val="744C28"/>
      </a:accent1>
      <a:accent2>
        <a:srgbClr val="84B44E"/>
      </a:accent2>
      <a:accent3>
        <a:srgbClr val="D06427"/>
      </a:accent3>
      <a:accent4>
        <a:srgbClr val="A28F83"/>
      </a:accent4>
      <a:accent5>
        <a:srgbClr val="CEDBB6"/>
      </a:accent5>
      <a:accent6>
        <a:srgbClr val="E6A17A"/>
      </a:accent6>
      <a:hlink>
        <a:srgbClr val="0000FF"/>
      </a:hlink>
      <a:folHlink>
        <a:srgbClr val="0000FF"/>
      </a:folHlink>
    </a:clrScheme>
    <a:fontScheme name="US Consulting On-screen XS WHT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On-screen XS WHT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On-screen XS WHT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US Consulting On-screen XS WHT_R1.5V_0310">
  <a:themeElements>
    <a:clrScheme name="AgResults">
      <a:dk1>
        <a:sysClr val="windowText" lastClr="000000"/>
      </a:dk1>
      <a:lt1>
        <a:sysClr val="window" lastClr="FFFFFF"/>
      </a:lt1>
      <a:dk2>
        <a:srgbClr val="744C28"/>
      </a:dk2>
      <a:lt2>
        <a:srgbClr val="84B44E"/>
      </a:lt2>
      <a:accent1>
        <a:srgbClr val="744C28"/>
      </a:accent1>
      <a:accent2>
        <a:srgbClr val="84B44E"/>
      </a:accent2>
      <a:accent3>
        <a:srgbClr val="D06427"/>
      </a:accent3>
      <a:accent4>
        <a:srgbClr val="A28F83"/>
      </a:accent4>
      <a:accent5>
        <a:srgbClr val="CEDBB6"/>
      </a:accent5>
      <a:accent6>
        <a:srgbClr val="E6A17A"/>
      </a:accent6>
      <a:hlink>
        <a:srgbClr val="0000FF"/>
      </a:hlink>
      <a:folHlink>
        <a:srgbClr val="0000FF"/>
      </a:folHlink>
    </a:clrScheme>
    <a:fontScheme name="US Consulting On-screen XS WHT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On-screen XS WHT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On-screen XS WHT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US Consulting On-screen XS WHT_R1.5V_0310">
  <a:themeElements>
    <a:clrScheme name="AgResults">
      <a:dk1>
        <a:sysClr val="windowText" lastClr="000000"/>
      </a:dk1>
      <a:lt1>
        <a:sysClr val="window" lastClr="FFFFFF"/>
      </a:lt1>
      <a:dk2>
        <a:srgbClr val="744C28"/>
      </a:dk2>
      <a:lt2>
        <a:srgbClr val="84B44E"/>
      </a:lt2>
      <a:accent1>
        <a:srgbClr val="744C28"/>
      </a:accent1>
      <a:accent2>
        <a:srgbClr val="84B44E"/>
      </a:accent2>
      <a:accent3>
        <a:srgbClr val="D06427"/>
      </a:accent3>
      <a:accent4>
        <a:srgbClr val="A28F83"/>
      </a:accent4>
      <a:accent5>
        <a:srgbClr val="CEDBB6"/>
      </a:accent5>
      <a:accent6>
        <a:srgbClr val="E6A17A"/>
      </a:accent6>
      <a:hlink>
        <a:srgbClr val="0000FF"/>
      </a:hlink>
      <a:folHlink>
        <a:srgbClr val="0000FF"/>
      </a:folHlink>
    </a:clrScheme>
    <a:fontScheme name="US Consulting On-screen XS WHT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On-screen XS WHT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On-screen XS WHT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US Consulting On-screen XS WHT_R1.5V_0310">
  <a:themeElements>
    <a:clrScheme name="AgResults">
      <a:dk1>
        <a:sysClr val="windowText" lastClr="000000"/>
      </a:dk1>
      <a:lt1>
        <a:sysClr val="window" lastClr="FFFFFF"/>
      </a:lt1>
      <a:dk2>
        <a:srgbClr val="744C28"/>
      </a:dk2>
      <a:lt2>
        <a:srgbClr val="84B44E"/>
      </a:lt2>
      <a:accent1>
        <a:srgbClr val="744C28"/>
      </a:accent1>
      <a:accent2>
        <a:srgbClr val="84B44E"/>
      </a:accent2>
      <a:accent3>
        <a:srgbClr val="D06427"/>
      </a:accent3>
      <a:accent4>
        <a:srgbClr val="A28F83"/>
      </a:accent4>
      <a:accent5>
        <a:srgbClr val="CEDBB6"/>
      </a:accent5>
      <a:accent6>
        <a:srgbClr val="E6A17A"/>
      </a:accent6>
      <a:hlink>
        <a:srgbClr val="0000FF"/>
      </a:hlink>
      <a:folHlink>
        <a:srgbClr val="0000FF"/>
      </a:folHlink>
    </a:clrScheme>
    <a:fontScheme name="US Consulting On-screen XS WHT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On-screen XS WHT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On-screen XS WHT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US Consulting On-screen XS WHT_R1.5V_0310">
  <a:themeElements>
    <a:clrScheme name="AgResults">
      <a:dk1>
        <a:sysClr val="windowText" lastClr="000000"/>
      </a:dk1>
      <a:lt1>
        <a:sysClr val="window" lastClr="FFFFFF"/>
      </a:lt1>
      <a:dk2>
        <a:srgbClr val="744C28"/>
      </a:dk2>
      <a:lt2>
        <a:srgbClr val="84B44E"/>
      </a:lt2>
      <a:accent1>
        <a:srgbClr val="744C28"/>
      </a:accent1>
      <a:accent2>
        <a:srgbClr val="84B44E"/>
      </a:accent2>
      <a:accent3>
        <a:srgbClr val="D06427"/>
      </a:accent3>
      <a:accent4>
        <a:srgbClr val="A28F83"/>
      </a:accent4>
      <a:accent5>
        <a:srgbClr val="CEDBB6"/>
      </a:accent5>
      <a:accent6>
        <a:srgbClr val="E6A17A"/>
      </a:accent6>
      <a:hlink>
        <a:srgbClr val="0000FF"/>
      </a:hlink>
      <a:folHlink>
        <a:srgbClr val="0000FF"/>
      </a:folHlink>
    </a:clrScheme>
    <a:fontScheme name="US Consulting On-screen XS WHT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On-screen XS WHT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On-screen XS WHT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AgResults PowerPoint Template_4-7-2014">
  <a:themeElements>
    <a:clrScheme name="AgResults">
      <a:dk1>
        <a:sysClr val="windowText" lastClr="000000"/>
      </a:dk1>
      <a:lt1>
        <a:sysClr val="window" lastClr="FFFFFF"/>
      </a:lt1>
      <a:dk2>
        <a:srgbClr val="744C28"/>
      </a:dk2>
      <a:lt2>
        <a:srgbClr val="84B44E"/>
      </a:lt2>
      <a:accent1>
        <a:srgbClr val="744C28"/>
      </a:accent1>
      <a:accent2>
        <a:srgbClr val="84B44E"/>
      </a:accent2>
      <a:accent3>
        <a:srgbClr val="D06427"/>
      </a:accent3>
      <a:accent4>
        <a:srgbClr val="A28F83"/>
      </a:accent4>
      <a:accent5>
        <a:srgbClr val="CEDBB6"/>
      </a:accent5>
      <a:accent6>
        <a:srgbClr val="E6A17A"/>
      </a:accent6>
      <a:hlink>
        <a:srgbClr val="0000FF"/>
      </a:hlink>
      <a:folHlink>
        <a:srgbClr val="0000FF"/>
      </a:folHlink>
    </a:clrScheme>
    <a:fontScheme name="US Consulting On-screen XS WHT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On-screen XS WHT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On-screen XS WHT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676e2650-1044-41e4-bca4-c63a59522d95" xsi:nil="true"/>
    <SharedWithUsers xmlns="fd6377f7-7241-4304-af1c-a25c60776d18">
      <UserInfo>
        <DisplayName>Nina Henning</DisplayName>
        <AccountId>13</AccountId>
        <AccountType/>
      </UserInfo>
      <UserInfo>
        <DisplayName>Agnes Odanga</DisplayName>
        <AccountId>14</AccountId>
        <AccountType/>
      </UserInfo>
      <UserInfo>
        <DisplayName>Badi Maulidi</DisplayName>
        <AccountId>12</AccountId>
        <AccountType/>
      </UserInfo>
    </SharedWithUsers>
    <TaxCatchAll xmlns="fd6377f7-7241-4304-af1c-a25c60776d18" xsi:nil="true"/>
    <lcf76f155ced4ddcb4097134ff3c332f xmlns="676e2650-1044-41e4-bca4-c63a59522d9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992414DF2BD342B5AFF9E9917F774A" ma:contentTypeVersion="17" ma:contentTypeDescription="Create a new document." ma:contentTypeScope="" ma:versionID="f358bda76810e76c465fdf5409e353ee">
  <xsd:schema xmlns:xsd="http://www.w3.org/2001/XMLSchema" xmlns:xs="http://www.w3.org/2001/XMLSchema" xmlns:p="http://schemas.microsoft.com/office/2006/metadata/properties" xmlns:ns2="676e2650-1044-41e4-bca4-c63a59522d95" xmlns:ns3="fd6377f7-7241-4304-af1c-a25c60776d18" targetNamespace="http://schemas.microsoft.com/office/2006/metadata/properties" ma:root="true" ma:fieldsID="d9010c9ae9a61516e638dec772c8b0ec" ns2:_="" ns3:_="">
    <xsd:import namespace="676e2650-1044-41e4-bca4-c63a59522d95"/>
    <xsd:import namespace="fd6377f7-7241-4304-af1c-a25c60776d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6e2650-1044-41e4-bca4-c63a59522d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a18c0a5-daa6-41be-a141-61dc4822e1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6377f7-7241-4304-af1c-a25c60776d1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647a94f-bc17-44ae-91fc-1e85f7f2aa7d}" ma:internalName="TaxCatchAll" ma:showField="CatchAllData" ma:web="fd6377f7-7241-4304-af1c-a25c60776d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94D74C-4E89-43B7-A6E5-F358B6EAB1A6}">
  <ds:schemaRefs>
    <ds:schemaRef ds:uri="http://purl.org/dc/elements/1.1/"/>
    <ds:schemaRef ds:uri="http://schemas.microsoft.com/office/infopath/2007/PartnerControls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3c06245a-6020-465d-980c-2031415df14c"/>
    <ds:schemaRef ds:uri="http://schemas.microsoft.com/office/2006/metadata/properties"/>
    <ds:schemaRef ds:uri="http://purl.org/dc/dcmitype/"/>
    <ds:schemaRef ds:uri="676e2650-1044-41e4-bca4-c63a59522d95"/>
    <ds:schemaRef ds:uri="fd6377f7-7241-4304-af1c-a25c60776d18"/>
  </ds:schemaRefs>
</ds:datastoreItem>
</file>

<file path=customXml/itemProps2.xml><?xml version="1.0" encoding="utf-8"?>
<ds:datastoreItem xmlns:ds="http://schemas.openxmlformats.org/officeDocument/2006/customXml" ds:itemID="{57C66BBE-8FB1-4CE6-8FFD-CA773CCE2B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6e2650-1044-41e4-bca4-c63a59522d95"/>
    <ds:schemaRef ds:uri="fd6377f7-7241-4304-af1c-a25c60776d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B9F952-8094-4453-A4F2-07E784FB4D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148187</TotalTime>
  <Words>1117</Words>
  <Application>Microsoft Office PowerPoint</Application>
  <PresentationFormat>On-screen Show (4:3)</PresentationFormat>
  <Paragraphs>133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23" baseType="lpstr">
      <vt:lpstr>Arial</vt:lpstr>
      <vt:lpstr>Calibri</vt:lpstr>
      <vt:lpstr>Courier New</vt:lpstr>
      <vt:lpstr>Leelawadee</vt:lpstr>
      <vt:lpstr>Segoe UI</vt:lpstr>
      <vt:lpstr>Source Sans Pro</vt:lpstr>
      <vt:lpstr>Wingdings</vt:lpstr>
      <vt:lpstr>Wingdings 2</vt:lpstr>
      <vt:lpstr>US Consulting On-screen XS WHT_R1.5V_0310</vt:lpstr>
      <vt:lpstr>1_US Consulting On-screen XS WHT_R1.5V_0310</vt:lpstr>
      <vt:lpstr>2_US Consulting On-screen XS WHT_R1.5V_0310</vt:lpstr>
      <vt:lpstr>3_US Consulting On-screen XS WHT_R1.5V_0310</vt:lpstr>
      <vt:lpstr>4_US Consulting On-screen XS WHT_R1.5V_0310</vt:lpstr>
      <vt:lpstr>AgResults PowerPoint Template_4-7-2014</vt:lpstr>
      <vt:lpstr>PowerPoint Presentation</vt:lpstr>
      <vt:lpstr>AgResults Foot and Mouth Disease (FMD) Vaccine Challenge Project</vt:lpstr>
      <vt:lpstr>Project Development of PPP Framework to Address Challenges in the FMD Vaccine Value Chain</vt:lpstr>
      <vt:lpstr>PPP Framework Development: Stakeholder Outreach and Engagement  </vt:lpstr>
      <vt:lpstr>Stakeholder Feedback 1: PPP Challenges and Opportunities</vt:lpstr>
      <vt:lpstr>Stakeholder Feedback 2: General Overview of PPPs in Eastern Africa</vt:lpstr>
      <vt:lpstr>Stakeholder Feedback 3: Enabling Environment Challenges and Key Support Areas</vt:lpstr>
      <vt:lpstr>Proposed Recommendations for Africa PPP Forum Implementation</vt:lpstr>
      <vt:lpstr>PPP Framework: Additional Resources</vt:lpstr>
    </vt:vector>
  </TitlesOfParts>
  <Company>Deloitte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Steering Committee Meeting – Washington, DC</dc:title>
  <dc:creator>Ferguson, Keegan</dc:creator>
  <cp:lastModifiedBy>Nina Henning</cp:lastModifiedBy>
  <cp:revision>1605</cp:revision>
  <cp:lastPrinted>2020-12-03T14:54:26Z</cp:lastPrinted>
  <dcterms:created xsi:type="dcterms:W3CDTF">2016-09-21T15:51:01Z</dcterms:created>
  <dcterms:modified xsi:type="dcterms:W3CDTF">2024-04-04T08:02:35Z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0x01010026992414DF2BD342B5AFF9E9917F774A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2021-11-09T16:51:17Z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00865587-d21c-4fae-93a5-61f5401382b0</vt:lpwstr>
  </property>
  <property fmtid="{D5CDD505-2E9C-101B-9397-08002B2CF9AE}" pid="9" name="MSIP_Label_ea60d57e-af5b-4752-ac57-3e4f28ca11dc_ContentBits">
    <vt:lpwstr>0</vt:lpwstr>
  </property>
  <property fmtid="{D5CDD505-2E9C-101B-9397-08002B2CF9AE}" pid="10" name="Order">
    <vt:r8>2592800</vt:r8>
  </property>
  <property fmtid="{D5CDD505-2E9C-101B-9397-08002B2CF9AE}" pid="11" name="ComplianceAssetId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  <property fmtid="{D5CDD505-2E9C-101B-9397-08002B2CF9AE}" pid="14" name="MediaServiceImageTags">
    <vt:lpwstr/>
  </property>
</Properties>
</file>